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100"/>
  </p:notesMasterIdLst>
  <p:handoutMasterIdLst>
    <p:handoutMasterId r:id="rId101"/>
  </p:handoutMasterIdLst>
  <p:sldIdLst>
    <p:sldId id="1385" r:id="rId2"/>
    <p:sldId id="1351" r:id="rId3"/>
    <p:sldId id="1389" r:id="rId4"/>
    <p:sldId id="1109" r:id="rId5"/>
    <p:sldId id="1294" r:id="rId6"/>
    <p:sldId id="1295" r:id="rId7"/>
    <p:sldId id="1347" r:id="rId8"/>
    <p:sldId id="1296" r:id="rId9"/>
    <p:sldId id="1443" r:id="rId10"/>
    <p:sldId id="1299" r:id="rId11"/>
    <p:sldId id="1444" r:id="rId12"/>
    <p:sldId id="1384" r:id="rId13"/>
    <p:sldId id="1364" r:id="rId14"/>
    <p:sldId id="1399" r:id="rId15"/>
    <p:sldId id="1206" r:id="rId16"/>
    <p:sldId id="1207" r:id="rId17"/>
    <p:sldId id="1379" r:id="rId18"/>
    <p:sldId id="1328" r:id="rId19"/>
    <p:sldId id="1208" r:id="rId20"/>
    <p:sldId id="1209" r:id="rId21"/>
    <p:sldId id="1223" r:id="rId22"/>
    <p:sldId id="1380" r:id="rId23"/>
    <p:sldId id="1210" r:id="rId24"/>
    <p:sldId id="1241" r:id="rId25"/>
    <p:sldId id="1382" r:id="rId26"/>
    <p:sldId id="1400" r:id="rId27"/>
    <p:sldId id="1401" r:id="rId28"/>
    <p:sldId id="1377" r:id="rId29"/>
    <p:sldId id="1274" r:id="rId30"/>
    <p:sldId id="1395" r:id="rId31"/>
    <p:sldId id="1368" r:id="rId32"/>
    <p:sldId id="1308" r:id="rId33"/>
    <p:sldId id="1374" r:id="rId34"/>
    <p:sldId id="1300" r:id="rId35"/>
    <p:sldId id="1312" r:id="rId36"/>
    <p:sldId id="1311" r:id="rId37"/>
    <p:sldId id="1301" r:id="rId38"/>
    <p:sldId id="1373" r:id="rId39"/>
    <p:sldId id="1375" r:id="rId40"/>
    <p:sldId id="1346" r:id="rId41"/>
    <p:sldId id="1383" r:id="rId42"/>
    <p:sldId id="1349" r:id="rId43"/>
    <p:sldId id="1303" r:id="rId44"/>
    <p:sldId id="1393" r:id="rId45"/>
    <p:sldId id="1392" r:id="rId46"/>
    <p:sldId id="1397" r:id="rId47"/>
    <p:sldId id="1388" r:id="rId48"/>
    <p:sldId id="1396" r:id="rId49"/>
    <p:sldId id="1285" r:id="rId50"/>
    <p:sldId id="1284" r:id="rId51"/>
    <p:sldId id="1286" r:id="rId52"/>
    <p:sldId id="1287" r:id="rId53"/>
    <p:sldId id="1334" r:id="rId54"/>
    <p:sldId id="1323" r:id="rId55"/>
    <p:sldId id="1338" r:id="rId56"/>
    <p:sldId id="1321" r:id="rId57"/>
    <p:sldId id="1361" r:id="rId58"/>
    <p:sldId id="1362" r:id="rId59"/>
    <p:sldId id="1365" r:id="rId60"/>
    <p:sldId id="1358" r:id="rId61"/>
    <p:sldId id="1320" r:id="rId62"/>
    <p:sldId id="1394" r:id="rId63"/>
    <p:sldId id="1289" r:id="rId64"/>
    <p:sldId id="1352" r:id="rId65"/>
    <p:sldId id="1353" r:id="rId66"/>
    <p:sldId id="1359" r:id="rId67"/>
    <p:sldId id="1354" r:id="rId68"/>
    <p:sldId id="1355" r:id="rId69"/>
    <p:sldId id="1356" r:id="rId70"/>
    <p:sldId id="1367" r:id="rId71"/>
    <p:sldId id="1332" r:id="rId72"/>
    <p:sldId id="1345" r:id="rId73"/>
    <p:sldId id="1331" r:id="rId74"/>
    <p:sldId id="1340" r:id="rId75"/>
    <p:sldId id="1341" r:id="rId76"/>
    <p:sldId id="1339" r:id="rId77"/>
    <p:sldId id="1337" r:id="rId78"/>
    <p:sldId id="1336" r:id="rId79"/>
    <p:sldId id="1360" r:id="rId80"/>
    <p:sldId id="1297" r:id="rId81"/>
    <p:sldId id="1298" r:id="rId82"/>
    <p:sldId id="1302" r:id="rId83"/>
    <p:sldId id="1342" r:id="rId84"/>
    <p:sldId id="1343" r:id="rId85"/>
    <p:sldId id="1344" r:id="rId86"/>
    <p:sldId id="1310" r:id="rId87"/>
    <p:sldId id="1324" r:id="rId88"/>
    <p:sldId id="1325" r:id="rId89"/>
    <p:sldId id="1319" r:id="rId90"/>
    <p:sldId id="1318" r:id="rId91"/>
    <p:sldId id="1335" r:id="rId92"/>
    <p:sldId id="1333" r:id="rId93"/>
    <p:sldId id="1282" r:id="rId94"/>
    <p:sldId id="1313" r:id="rId95"/>
    <p:sldId id="1006" r:id="rId96"/>
    <p:sldId id="1411" r:id="rId97"/>
    <p:sldId id="1441" r:id="rId98"/>
    <p:sldId id="1442" r:id="rId99"/>
  </p:sldIdLst>
  <p:sldSz cx="9144000" cy="6858000" type="screen4x3"/>
  <p:notesSz cx="6950075" cy="9236075"/>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Arial" charset="0"/>
      </a:defRPr>
    </a:lvl1pPr>
    <a:lvl2pPr marL="457200" algn="l" rtl="0" fontAlgn="base">
      <a:spcBef>
        <a:spcPct val="0"/>
      </a:spcBef>
      <a:spcAft>
        <a:spcPct val="0"/>
      </a:spcAft>
      <a:defRPr sz="2000" kern="1200">
        <a:solidFill>
          <a:schemeClr val="tx1"/>
        </a:solidFill>
        <a:latin typeface="Tahoma" pitchFamily="34" charset="0"/>
        <a:ea typeface="+mn-ea"/>
        <a:cs typeface="Arial" charset="0"/>
      </a:defRPr>
    </a:lvl2pPr>
    <a:lvl3pPr marL="914400" algn="l" rtl="0" fontAlgn="base">
      <a:spcBef>
        <a:spcPct val="0"/>
      </a:spcBef>
      <a:spcAft>
        <a:spcPct val="0"/>
      </a:spcAft>
      <a:defRPr sz="2000" kern="1200">
        <a:solidFill>
          <a:schemeClr val="tx1"/>
        </a:solidFill>
        <a:latin typeface="Tahoma" pitchFamily="34" charset="0"/>
        <a:ea typeface="+mn-ea"/>
        <a:cs typeface="Arial" charset="0"/>
      </a:defRPr>
    </a:lvl3pPr>
    <a:lvl4pPr marL="1371600" algn="l" rtl="0" fontAlgn="base">
      <a:spcBef>
        <a:spcPct val="0"/>
      </a:spcBef>
      <a:spcAft>
        <a:spcPct val="0"/>
      </a:spcAft>
      <a:defRPr sz="2000" kern="1200">
        <a:solidFill>
          <a:schemeClr val="tx1"/>
        </a:solidFill>
        <a:latin typeface="Tahoma" pitchFamily="34" charset="0"/>
        <a:ea typeface="+mn-ea"/>
        <a:cs typeface="Arial" charset="0"/>
      </a:defRPr>
    </a:lvl4pPr>
    <a:lvl5pPr marL="1828800" algn="l"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a:srgbClr val="A50021"/>
    <a:srgbClr val="FF0066"/>
    <a:srgbClr val="FF99CC"/>
    <a:srgbClr val="FFCC99"/>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84615" autoAdjust="0"/>
  </p:normalViewPr>
  <p:slideViewPr>
    <p:cSldViewPr>
      <p:cViewPr varScale="1">
        <p:scale>
          <a:sx n="94" d="100"/>
          <a:sy n="94" d="100"/>
        </p:scale>
        <p:origin x="6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2" d="100"/>
          <a:sy n="82" d="100"/>
        </p:scale>
        <p:origin x="-2028"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6290" name="Rectangle 2"/>
          <p:cNvSpPr>
            <a:spLocks noGrp="1" noChangeArrowheads="1"/>
          </p:cNvSpPr>
          <p:nvPr>
            <p:ph type="hdr" sz="quarter"/>
          </p:nvPr>
        </p:nvSpPr>
        <p:spPr bwMode="auto">
          <a:xfrm>
            <a:off x="1" y="0"/>
            <a:ext cx="3011488"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023" eaLnBrk="1" hangingPunct="1">
              <a:defRPr sz="1200">
                <a:latin typeface="Times New Roman" pitchFamily="18" charset="0"/>
                <a:cs typeface="+mn-cs"/>
              </a:defRPr>
            </a:lvl1pPr>
          </a:lstStyle>
          <a:p>
            <a:pPr>
              <a:defRPr/>
            </a:pPr>
            <a:endParaRPr lang="en-US"/>
          </a:p>
        </p:txBody>
      </p:sp>
      <p:sp>
        <p:nvSpPr>
          <p:cNvPr id="396291" name="Rectangle 3"/>
          <p:cNvSpPr>
            <a:spLocks noGrp="1" noChangeArrowheads="1"/>
          </p:cNvSpPr>
          <p:nvPr>
            <p:ph type="dt" sz="quarter" idx="1"/>
          </p:nvPr>
        </p:nvSpPr>
        <p:spPr bwMode="auto">
          <a:xfrm>
            <a:off x="3937000" y="0"/>
            <a:ext cx="3011488"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023" eaLnBrk="1" hangingPunct="1">
              <a:defRPr sz="1200">
                <a:latin typeface="Times New Roman" pitchFamily="18" charset="0"/>
                <a:cs typeface="+mn-cs"/>
              </a:defRPr>
            </a:lvl1pPr>
          </a:lstStyle>
          <a:p>
            <a:pPr>
              <a:defRPr/>
            </a:pPr>
            <a:endParaRPr lang="en-US"/>
          </a:p>
        </p:txBody>
      </p:sp>
      <p:sp>
        <p:nvSpPr>
          <p:cNvPr id="396292" name="Rectangle 4"/>
          <p:cNvSpPr>
            <a:spLocks noGrp="1" noChangeArrowheads="1"/>
          </p:cNvSpPr>
          <p:nvPr>
            <p:ph type="ftr" sz="quarter" idx="2"/>
          </p:nvPr>
        </p:nvSpPr>
        <p:spPr bwMode="auto">
          <a:xfrm>
            <a:off x="1" y="8774114"/>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023" eaLnBrk="1" hangingPunct="1">
              <a:defRPr sz="1200">
                <a:latin typeface="Times New Roman" pitchFamily="18" charset="0"/>
                <a:cs typeface="+mn-cs"/>
              </a:defRPr>
            </a:lvl1pPr>
          </a:lstStyle>
          <a:p>
            <a:pPr>
              <a:defRPr/>
            </a:pPr>
            <a:endParaRPr lang="en-US"/>
          </a:p>
        </p:txBody>
      </p:sp>
      <p:sp>
        <p:nvSpPr>
          <p:cNvPr id="396293" name="Rectangle 5"/>
          <p:cNvSpPr>
            <a:spLocks noGrp="1" noChangeArrowheads="1"/>
          </p:cNvSpPr>
          <p:nvPr>
            <p:ph type="sldNum" sz="quarter" idx="3"/>
          </p:nvPr>
        </p:nvSpPr>
        <p:spPr bwMode="auto">
          <a:xfrm>
            <a:off x="3937000" y="8774114"/>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023" eaLnBrk="1" hangingPunct="1">
              <a:defRPr sz="1200">
                <a:latin typeface="Times New Roman" pitchFamily="18" charset="0"/>
                <a:cs typeface="+mn-cs"/>
              </a:defRPr>
            </a:lvl1pPr>
          </a:lstStyle>
          <a:p>
            <a:pPr>
              <a:defRPr/>
            </a:pPr>
            <a:fld id="{0575A861-DAC3-4EA4-900D-14A5BDC1CC07}" type="slidenum">
              <a:rPr lang="en-US"/>
              <a:pPr>
                <a:defRPr/>
              </a:pPr>
              <a:t>‹#›</a:t>
            </a:fld>
            <a:endParaRPr lang="en-US"/>
          </a:p>
        </p:txBody>
      </p:sp>
    </p:spTree>
    <p:extLst>
      <p:ext uri="{BB962C8B-B14F-4D97-AF65-F5344CB8AC3E}">
        <p14:creationId xmlns:p14="http://schemas.microsoft.com/office/powerpoint/2010/main" val="4293533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73039" y="73025"/>
            <a:ext cx="30130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023" eaLnBrk="1" hangingPunct="1">
              <a:defRPr sz="1200">
                <a:latin typeface="Times New Roman" pitchFamily="18" charset="0"/>
                <a:cs typeface="+mn-cs"/>
              </a:defRPr>
            </a:lvl1pPr>
          </a:lstStyle>
          <a:p>
            <a:pPr>
              <a:defRPr/>
            </a:pPr>
            <a:endParaRPr lang="en-US"/>
          </a:p>
        </p:txBody>
      </p:sp>
      <p:sp>
        <p:nvSpPr>
          <p:cNvPr id="14339" name="Rectangle 3"/>
          <p:cNvSpPr>
            <a:spLocks noGrp="1" noChangeArrowheads="1"/>
          </p:cNvSpPr>
          <p:nvPr>
            <p:ph type="dt" idx="1"/>
          </p:nvPr>
        </p:nvSpPr>
        <p:spPr bwMode="auto">
          <a:xfrm>
            <a:off x="3763963" y="52389"/>
            <a:ext cx="30130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023" eaLnBrk="1" hangingPunct="1">
              <a:defRPr sz="1200">
                <a:latin typeface="Times New Roman" pitchFamily="18" charset="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801688" y="585788"/>
            <a:ext cx="4984750" cy="3738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95325" y="4545014"/>
            <a:ext cx="5386388"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173039" y="8796339"/>
            <a:ext cx="26511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023" eaLnBrk="1" hangingPunct="1">
              <a:defRPr sz="1200">
                <a:latin typeface="Times New Roman" pitchFamily="18"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5284789" y="8774113"/>
            <a:ext cx="1303337"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023" eaLnBrk="1" hangingPunct="1">
              <a:defRPr sz="1200">
                <a:latin typeface="Times New Roman" pitchFamily="18" charset="0"/>
                <a:cs typeface="+mn-cs"/>
              </a:defRPr>
            </a:lvl1pPr>
          </a:lstStyle>
          <a:p>
            <a:pPr>
              <a:defRPr/>
            </a:pPr>
            <a:fld id="{97DA8C18-E207-484C-A774-7572281F79D2}" type="slidenum">
              <a:rPr lang="en-US"/>
              <a:pPr>
                <a:defRPr/>
              </a:pPr>
              <a:t>‹#›</a:t>
            </a:fld>
            <a:endParaRPr lang="en-US"/>
          </a:p>
        </p:txBody>
      </p:sp>
    </p:spTree>
    <p:extLst>
      <p:ext uri="{BB962C8B-B14F-4D97-AF65-F5344CB8AC3E}">
        <p14:creationId xmlns:p14="http://schemas.microsoft.com/office/powerpoint/2010/main" val="3397997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grech@cua.edu"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architecture.cua.edu/academicprograms/MSSD.cf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mailto:grech@cua.edu"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architecture.cua.edu/academicprograms/MSSD.cfm"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ourcewatch.org/index.php/Allegheny_Energ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65597F1C-7A8B-4D40-9F47-4262DCEC0012}" type="slidenum">
              <a:rPr lang="en-US" altLang="en-US" sz="1200">
                <a:latin typeface="Times New Roman" pitchFamily="18" charset="0"/>
              </a:rPr>
              <a:pPr eaLnBrk="1" hangingPunct="1">
                <a:defRPr/>
              </a:pPr>
              <a:t>1</a:t>
            </a:fld>
            <a:endParaRPr lang="en-US" altLang="en-US" sz="1200">
              <a:latin typeface="Times New Roman" pitchFamily="18" charset="0"/>
            </a:endParaRPr>
          </a:p>
        </p:txBody>
      </p:sp>
      <p:sp>
        <p:nvSpPr>
          <p:cNvPr id="50179" name="Rectangle 2"/>
          <p:cNvSpPr>
            <a:spLocks noGrp="1" noRot="1" noChangeAspect="1" noChangeArrowheads="1" noTextEdit="1"/>
          </p:cNvSpPr>
          <p:nvPr>
            <p:ph type="sldImg"/>
          </p:nvPr>
        </p:nvSpPr>
        <p:spPr>
          <a:xfrm>
            <a:off x="803275" y="585788"/>
            <a:ext cx="4984750" cy="3738562"/>
          </a:xfrm>
          <a:ln w="12700" cap="flat"/>
        </p:spPr>
      </p:sp>
      <p:sp>
        <p:nvSpPr>
          <p:cNvPr id="50180" name="Rectangle 3"/>
          <p:cNvSpPr>
            <a:spLocks noGrp="1" noChangeArrowheads="1"/>
          </p:cNvSpPr>
          <p:nvPr>
            <p:ph type="body" idx="1"/>
          </p:nvPr>
        </p:nvSpPr>
        <p:spPr>
          <a:xfrm>
            <a:off x="917575" y="4543426"/>
            <a:ext cx="4941888" cy="3997325"/>
          </a:xfrm>
        </p:spPr>
        <p:txBody>
          <a:bodyPr lIns="92845" tIns="46424" rIns="92845" bIns="46424"/>
          <a:lstStyle/>
          <a:p>
            <a:pPr eaLnBrk="1" hangingPunct="1">
              <a:defRPr/>
            </a:pPr>
            <a:r>
              <a:rPr lang="en-US" sz="1200" b="1" dirty="0">
                <a:effectLst/>
              </a:rPr>
              <a:t>1:00 at Howard Univ. Beltsville Campus</a:t>
            </a:r>
          </a:p>
          <a:p>
            <a:pPr eaLnBrk="1" hangingPunct="1">
              <a:defRPr/>
            </a:pPr>
            <a:endParaRPr lang="en-US" sz="1200" b="1" dirty="0">
              <a:effectLst/>
            </a:endParaRPr>
          </a:p>
          <a:p>
            <a:pPr eaLnBrk="1" hangingPunct="1">
              <a:defRPr/>
            </a:pPr>
            <a:r>
              <a:rPr lang="en-US" sz="1200" b="1" dirty="0">
                <a:effectLst/>
              </a:rPr>
              <a:t>Title: An Overview of the Science of Climate Change</a:t>
            </a:r>
          </a:p>
          <a:p>
            <a:pPr eaLnBrk="1" hangingPunct="1">
              <a:defRPr/>
            </a:pPr>
            <a:endParaRPr lang="en-US" sz="1200" b="1" dirty="0">
              <a:effectLst/>
            </a:endParaRPr>
          </a:p>
          <a:p>
            <a:pPr eaLnBrk="1" hangingPunct="1">
              <a:defRPr/>
            </a:pPr>
            <a:r>
              <a:rPr lang="en-US" sz="1200" b="1" dirty="0">
                <a:effectLst/>
              </a:rPr>
              <a:t>Abstract: Chris Barnet will provide a summary of the recent</a:t>
            </a:r>
          </a:p>
          <a:p>
            <a:pPr eaLnBrk="1" hangingPunct="1">
              <a:defRPr/>
            </a:pPr>
            <a:r>
              <a:rPr lang="en-US" sz="1200" b="1" dirty="0">
                <a:effectLst/>
              </a:rPr>
              <a:t>  publications on climate change.  The presentation will be an</a:t>
            </a:r>
          </a:p>
          <a:p>
            <a:pPr eaLnBrk="1" hangingPunct="1">
              <a:defRPr/>
            </a:pPr>
            <a:r>
              <a:rPr lang="en-US" sz="1200" b="1" dirty="0">
                <a:effectLst/>
              </a:rPr>
              <a:t>  overview of 100's of scientific papers published since the last IPCC</a:t>
            </a:r>
          </a:p>
          <a:p>
            <a:pPr eaLnBrk="1" hangingPunct="1">
              <a:defRPr/>
            </a:pPr>
            <a:r>
              <a:rPr lang="en-US" sz="1200" b="1" dirty="0">
                <a:effectLst/>
              </a:rPr>
              <a:t>  assessment in 2013.  Topics will include recent climate change</a:t>
            </a:r>
          </a:p>
          <a:p>
            <a:pPr eaLnBrk="1" hangingPunct="1">
              <a:defRPr/>
            </a:pPr>
            <a:r>
              <a:rPr lang="en-US" sz="1200" b="1" dirty="0">
                <a:effectLst/>
              </a:rPr>
              <a:t>  modeling predictions, recent measurements of climate change as well</a:t>
            </a:r>
          </a:p>
          <a:p>
            <a:pPr eaLnBrk="1" hangingPunct="1">
              <a:defRPr/>
            </a:pPr>
            <a:r>
              <a:rPr lang="en-US" sz="1200" b="1" dirty="0">
                <a:effectLst/>
              </a:rPr>
              <a:t>  as Chris' personal impressions of how the topic of climate change</a:t>
            </a:r>
          </a:p>
          <a:p>
            <a:pPr eaLnBrk="1" hangingPunct="1">
              <a:defRPr/>
            </a:pPr>
            <a:r>
              <a:rPr lang="en-US" sz="1200" b="1" dirty="0">
                <a:effectLst/>
              </a:rPr>
              <a:t>  has evolved in recent years.  Chris hopes to engage the audience</a:t>
            </a:r>
          </a:p>
          <a:p>
            <a:pPr eaLnBrk="1" hangingPunct="1">
              <a:defRPr/>
            </a:pPr>
            <a:r>
              <a:rPr lang="en-US" sz="1200" b="1" dirty="0">
                <a:effectLst/>
              </a:rPr>
              <a:t>  with a broad brush of topics and then lead an impromptu conversation</a:t>
            </a:r>
          </a:p>
          <a:p>
            <a:pPr eaLnBrk="1" hangingPunct="1">
              <a:defRPr/>
            </a:pPr>
            <a:r>
              <a:rPr lang="en-US" sz="1200" b="1" dirty="0">
                <a:effectLst/>
              </a:rPr>
              <a:t>  on any or all of these topics.</a:t>
            </a:r>
          </a:p>
          <a:p>
            <a:pPr eaLnBrk="1" hangingPunct="1">
              <a:defRPr/>
            </a:pPr>
            <a:endParaRPr lang="en-US" sz="1200" b="1" dirty="0">
              <a:effectLst/>
            </a:endParaRPr>
          </a:p>
          <a:p>
            <a:pPr eaLnBrk="1" hangingPunct="1">
              <a:defRPr/>
            </a:pPr>
            <a:r>
              <a:rPr lang="en-US" sz="1200" b="1" dirty="0">
                <a:effectLst/>
              </a:rPr>
              <a:t>Bio: In his early career, Chris Barnet modeled planetary atmospheres</a:t>
            </a:r>
          </a:p>
          <a:p>
            <a:pPr eaLnBrk="1" hangingPunct="1">
              <a:defRPr/>
            </a:pPr>
            <a:r>
              <a:rPr lang="en-US" sz="1200" b="1" dirty="0">
                <a:effectLst/>
              </a:rPr>
              <a:t>  and used Voyager Spacecraft and Hubble Space Telescope sensors to</a:t>
            </a:r>
          </a:p>
          <a:p>
            <a:pPr eaLnBrk="1" hangingPunct="1">
              <a:defRPr/>
            </a:pPr>
            <a:r>
              <a:rPr lang="en-US" sz="1200" b="1" dirty="0">
                <a:effectLst/>
              </a:rPr>
              <a:t>  understand the climate of Jupiter, Saturn, Uranus, and Neptune.  For</a:t>
            </a:r>
          </a:p>
          <a:p>
            <a:pPr eaLnBrk="1" hangingPunct="1">
              <a:defRPr/>
            </a:pPr>
            <a:r>
              <a:rPr lang="en-US" sz="1200" b="1" dirty="0">
                <a:effectLst/>
              </a:rPr>
              <a:t>  the last two decades, he has developed algorithms for monitoring the</a:t>
            </a:r>
          </a:p>
          <a:p>
            <a:pPr eaLnBrk="1" hangingPunct="1">
              <a:defRPr/>
            </a:pPr>
            <a:r>
              <a:rPr lang="en-US" sz="1200" b="1" dirty="0">
                <a:effectLst/>
              </a:rPr>
              <a:t>  Earth's weather and climate from advanced Earth-orbiting sensors. He</a:t>
            </a:r>
          </a:p>
          <a:p>
            <a:pPr eaLnBrk="1" hangingPunct="1">
              <a:defRPr/>
            </a:pPr>
            <a:r>
              <a:rPr lang="en-US" sz="1200" b="1" dirty="0">
                <a:effectLst/>
              </a:rPr>
              <a:t>  is presently a Senior Research Scientist at Science and Technology</a:t>
            </a:r>
          </a:p>
          <a:p>
            <a:pPr eaLnBrk="1" hangingPunct="1">
              <a:defRPr/>
            </a:pPr>
            <a:r>
              <a:rPr lang="en-US" sz="1200" b="1" dirty="0">
                <a:effectLst/>
              </a:rPr>
              <a:t>  Corp. (STC), Columbia Maryland and is the NASA Sounder Discipline</a:t>
            </a:r>
          </a:p>
          <a:p>
            <a:pPr eaLnBrk="1" hangingPunct="1">
              <a:defRPr/>
            </a:pPr>
            <a:r>
              <a:rPr lang="en-US" sz="1200" b="1" dirty="0">
                <a:effectLst/>
              </a:rPr>
              <a:t>  Lead for the Suomi-NPP satellite as well as the NOAA/JPSS Senior</a:t>
            </a:r>
          </a:p>
          <a:p>
            <a:pPr eaLnBrk="1" hangingPunct="1">
              <a:defRPr/>
            </a:pPr>
            <a:r>
              <a:rPr lang="en-US" sz="1200" b="1" dirty="0">
                <a:effectLst/>
              </a:rPr>
              <a:t>  Advisor for Atmospheric Sounding.</a:t>
            </a:r>
          </a:p>
          <a:p>
            <a:pPr eaLnBrk="1" hangingPunct="1">
              <a:defRPr/>
            </a:pPr>
            <a:endParaRPr lang="en-US" sz="1200" b="1" dirty="0">
              <a:effectLst/>
            </a:endParaRPr>
          </a:p>
          <a:p>
            <a:pPr eaLnBrk="1" hangingPunct="1">
              <a:defRPr/>
            </a:pPr>
            <a:r>
              <a:rPr lang="en-US" sz="1200" b="1" dirty="0">
                <a:effectLst/>
              </a:rPr>
              <a:t>f/ Dave </a:t>
            </a:r>
            <a:r>
              <a:rPr lang="en-US" sz="1200" b="1" dirty="0" err="1">
                <a:effectLst/>
              </a:rPr>
              <a:t>Whitemans</a:t>
            </a:r>
            <a:r>
              <a:rPr lang="en-US" sz="1200" b="1" dirty="0">
                <a:effectLst/>
              </a:rPr>
              <a:t>, July 30, 2019</a:t>
            </a:r>
          </a:p>
          <a:p>
            <a:pPr eaLnBrk="1" hangingPunct="1">
              <a:defRPr/>
            </a:pPr>
            <a:r>
              <a:rPr lang="en-US" sz="1200" b="1" dirty="0">
                <a:effectLst/>
              </a:rPr>
              <a:t>What I present to the students will draw from the executive summaries</a:t>
            </a:r>
          </a:p>
          <a:p>
            <a:pPr eaLnBrk="1" hangingPunct="1">
              <a:defRPr/>
            </a:pPr>
            <a:r>
              <a:rPr lang="en-US" sz="1200" b="1" dirty="0">
                <a:effectLst/>
              </a:rPr>
              <a:t>of those two volumes - I may just cover the big blue bubbles. Haven't</a:t>
            </a:r>
          </a:p>
          <a:p>
            <a:pPr eaLnBrk="1" hangingPunct="1">
              <a:defRPr/>
            </a:pPr>
            <a:r>
              <a:rPr lang="en-US" sz="1200" b="1" dirty="0">
                <a:effectLst/>
              </a:rPr>
              <a:t>put that material together yet though but it sounds like we're on the</a:t>
            </a:r>
          </a:p>
          <a:p>
            <a:pPr eaLnBrk="1" hangingPunct="1">
              <a:defRPr/>
            </a:pPr>
            <a:r>
              <a:rPr lang="en-US" sz="1200" b="1" dirty="0">
                <a:effectLst/>
              </a:rPr>
              <a:t>same page for preparation.</a:t>
            </a:r>
          </a:p>
          <a:p>
            <a:pPr eaLnBrk="1" hangingPunct="1">
              <a:defRPr/>
            </a:pPr>
            <a:endParaRPr lang="en-US" sz="1200" b="1" dirty="0">
              <a:effectLst/>
            </a:endParaRPr>
          </a:p>
          <a:p>
            <a:pPr eaLnBrk="1" hangingPunct="1">
              <a:defRPr/>
            </a:pPr>
            <a:r>
              <a:rPr lang="en-US" sz="1200" b="1" dirty="0">
                <a:effectLst/>
              </a:rPr>
              <a:t>For me personally I would be very interested to have you also discuss:</a:t>
            </a:r>
          </a:p>
          <a:p>
            <a:pPr eaLnBrk="1" hangingPunct="1">
              <a:defRPr/>
            </a:pPr>
            <a:endParaRPr lang="en-US" sz="1200" b="1" dirty="0">
              <a:effectLst/>
            </a:endParaRPr>
          </a:p>
          <a:p>
            <a:pPr eaLnBrk="1" hangingPunct="1">
              <a:defRPr/>
            </a:pPr>
            <a:r>
              <a:rPr lang="en-US" sz="1200" b="1" dirty="0">
                <a:effectLst/>
              </a:rPr>
              <a:t>1) current research on climate sensitivity factor (delta T for</a:t>
            </a:r>
          </a:p>
          <a:p>
            <a:pPr eaLnBrk="1" hangingPunct="1">
              <a:defRPr/>
            </a:pPr>
            <a:r>
              <a:rPr lang="en-US" sz="1200" b="1" dirty="0">
                <a:effectLst/>
              </a:rPr>
              <a:t>   doubling of CO2) a few years back I seem to recall that you</a:t>
            </a:r>
          </a:p>
          <a:p>
            <a:pPr eaLnBrk="1" hangingPunct="1">
              <a:defRPr/>
            </a:pPr>
            <a:r>
              <a:rPr lang="en-US" sz="1200" b="1" dirty="0">
                <a:effectLst/>
              </a:rPr>
              <a:t>   presented a histogram of possible values that actually included a</a:t>
            </a:r>
          </a:p>
          <a:p>
            <a:pPr eaLnBrk="1" hangingPunct="1">
              <a:defRPr/>
            </a:pPr>
            <a:r>
              <a:rPr lang="en-US" sz="1200" b="1" dirty="0">
                <a:effectLst/>
              </a:rPr>
              <a:t>   small number of negative ones (how can that be?). What is the</a:t>
            </a:r>
          </a:p>
          <a:p>
            <a:pPr eaLnBrk="1" hangingPunct="1">
              <a:defRPr/>
            </a:pPr>
            <a:r>
              <a:rPr lang="en-US" sz="1200" b="1" dirty="0">
                <a:effectLst/>
              </a:rPr>
              <a:t>   research now?</a:t>
            </a:r>
          </a:p>
          <a:p>
            <a:pPr eaLnBrk="1" hangingPunct="1">
              <a:defRPr/>
            </a:pPr>
            <a:endParaRPr lang="en-US" sz="1200" b="1" dirty="0">
              <a:effectLst/>
            </a:endParaRPr>
          </a:p>
          <a:p>
            <a:pPr eaLnBrk="1" hangingPunct="1">
              <a:defRPr/>
            </a:pPr>
            <a:r>
              <a:rPr lang="en-US" sz="1200" b="1" dirty="0">
                <a:effectLst/>
              </a:rPr>
              <a:t>2) In a previous talk you discussed economic analysis of conversion to</a:t>
            </a:r>
          </a:p>
          <a:p>
            <a:pPr eaLnBrk="1" hangingPunct="1">
              <a:defRPr/>
            </a:pPr>
            <a:r>
              <a:rPr lang="en-US" sz="1200" b="1" dirty="0">
                <a:effectLst/>
              </a:rPr>
              <a:t>   a net 0 carbon world (I think that was it). The result was global</a:t>
            </a:r>
          </a:p>
          <a:p>
            <a:pPr eaLnBrk="1" hangingPunct="1">
              <a:defRPr/>
            </a:pPr>
            <a:r>
              <a:rPr lang="en-US" sz="1200" b="1" dirty="0">
                <a:effectLst/>
              </a:rPr>
              <a:t>   decrease in GDP approximately the same as the 2009</a:t>
            </a:r>
          </a:p>
          <a:p>
            <a:pPr eaLnBrk="1" hangingPunct="1">
              <a:defRPr/>
            </a:pPr>
            <a:r>
              <a:rPr lang="en-US" sz="1200" b="1" dirty="0">
                <a:effectLst/>
              </a:rPr>
              <a:t>   recession. What's the latest on that?</a:t>
            </a:r>
          </a:p>
          <a:p>
            <a:pPr eaLnBrk="1" hangingPunct="1">
              <a:defRPr/>
            </a:pPr>
            <a:endParaRPr lang="en-US" sz="1200" b="1" dirty="0">
              <a:effectLst/>
            </a:endParaRPr>
          </a:p>
          <a:p>
            <a:pPr eaLnBrk="1" hangingPunct="1">
              <a:defRPr/>
            </a:pPr>
            <a:r>
              <a:rPr lang="en-US" sz="1200" b="1" dirty="0">
                <a:effectLst/>
              </a:rPr>
              <a:t>3) It is always interesting to consider the top few climate skeptic</a:t>
            </a:r>
          </a:p>
          <a:p>
            <a:pPr eaLnBrk="1" hangingPunct="1">
              <a:defRPr/>
            </a:pPr>
            <a:r>
              <a:rPr lang="en-US" sz="1200" b="1" dirty="0">
                <a:effectLst/>
              </a:rPr>
              <a:t>   arguments and their rebuttals. Could you include some?</a:t>
            </a:r>
          </a:p>
          <a:p>
            <a:pPr eaLnBrk="1" hangingPunct="1">
              <a:defRPr/>
            </a:pPr>
            <a:endParaRPr lang="en-US" sz="1200" b="1" dirty="0">
              <a:effectLst/>
            </a:endParaRPr>
          </a:p>
          <a:p>
            <a:pPr eaLnBrk="1" hangingPunct="1">
              <a:defRPr/>
            </a:pPr>
            <a:r>
              <a:rPr lang="en-US" sz="1200" b="1" dirty="0">
                <a:effectLst/>
              </a:rPr>
              <a:t>That's my personal wish list if you have the time. Looking forward to</a:t>
            </a:r>
          </a:p>
          <a:p>
            <a:pPr eaLnBrk="1" hangingPunct="1">
              <a:defRPr/>
            </a:pPr>
            <a:r>
              <a:rPr lang="en-US" sz="1200" b="1" dirty="0">
                <a:effectLst/>
              </a:rPr>
              <a:t>it. Thanks.</a:t>
            </a:r>
          </a:p>
          <a:p>
            <a:pPr eaLnBrk="1" hangingPunct="1">
              <a:defRPr/>
            </a:pPr>
            <a:endParaRPr lang="en-US" sz="1200" b="1" dirty="0">
              <a:effectLst/>
            </a:endParaRPr>
          </a:p>
          <a:p>
            <a:pPr eaLnBrk="1" hangingPunct="1">
              <a:defRPr/>
            </a:pPr>
            <a:endParaRPr lang="en-US" sz="1200" b="1" dirty="0">
              <a:effectLst/>
            </a:endParaRPr>
          </a:p>
          <a:p>
            <a:pPr eaLnBrk="1" hangingPunct="1">
              <a:defRPr/>
            </a:pPr>
            <a:r>
              <a:rPr lang="en-US" sz="1200" b="1" dirty="0" err="1">
                <a:effectLst/>
              </a:rPr>
              <a:t>Wuebbles</a:t>
            </a:r>
            <a:r>
              <a:rPr lang="en-US" sz="1200" b="1" dirty="0">
                <a:effectLst/>
              </a:rPr>
              <a:t>, D.J., D.W. Fahey, K.A. Hibbard, D.J. Dokken, B.C. Stewart</a:t>
            </a:r>
          </a:p>
          <a:p>
            <a:pPr eaLnBrk="1" hangingPunct="1">
              <a:defRPr/>
            </a:pPr>
            <a:r>
              <a:rPr lang="en-US" sz="1200" b="1" dirty="0">
                <a:effectLst/>
              </a:rPr>
              <a:t>and T.K. </a:t>
            </a:r>
            <a:r>
              <a:rPr lang="en-US" sz="1200" b="1" dirty="0" err="1">
                <a:effectLst/>
              </a:rPr>
              <a:t>Maycock</a:t>
            </a:r>
            <a:r>
              <a:rPr lang="en-US" sz="1200" b="1" dirty="0">
                <a:effectLst/>
              </a:rPr>
              <a:t> 2017.  Climate Science Special Report: Fourth</a:t>
            </a:r>
          </a:p>
          <a:p>
            <a:pPr eaLnBrk="1" hangingPunct="1">
              <a:defRPr/>
            </a:pPr>
            <a:r>
              <a:rPr lang="en-US" sz="1200" b="1" dirty="0">
                <a:effectLst/>
              </a:rPr>
              <a:t>National Climate Assessment, Volume I.  U.S. Global Change Research</a:t>
            </a:r>
          </a:p>
          <a:p>
            <a:pPr eaLnBrk="1" hangingPunct="1">
              <a:defRPr/>
            </a:pPr>
            <a:r>
              <a:rPr lang="en-US" sz="1200" b="1" dirty="0">
                <a:effectLst/>
              </a:rPr>
              <a:t>Program doi:10.7930/J0J964J6, 470 pgs.  PDF FILE =</a:t>
            </a:r>
          </a:p>
          <a:p>
            <a:pPr eaLnBrk="1" hangingPunct="1">
              <a:defRPr/>
            </a:pPr>
            <a:r>
              <a:rPr lang="en-US" sz="1200" b="1" dirty="0">
                <a:effectLst/>
              </a:rPr>
              <a:t>~/climate/review/</a:t>
            </a:r>
            <a:r>
              <a:rPr lang="en-US" sz="1200" b="1" dirty="0" err="1">
                <a:effectLst/>
              </a:rPr>
              <a:t>nca</a:t>
            </a:r>
            <a:r>
              <a:rPr lang="en-US" sz="1200" b="1" dirty="0">
                <a:effectLst/>
              </a:rPr>
              <a:t>/1711usgcrp_nca4_v1.pdf</a:t>
            </a:r>
          </a:p>
          <a:p>
            <a:pPr eaLnBrk="1" hangingPunct="1">
              <a:defRPr/>
            </a:pPr>
            <a:endParaRPr lang="en-US" sz="1200" b="1" dirty="0">
              <a:effectLst/>
            </a:endParaRPr>
          </a:p>
          <a:p>
            <a:pPr eaLnBrk="1" hangingPunct="1">
              <a:defRPr/>
            </a:pPr>
            <a:r>
              <a:rPr lang="en-US" sz="1200" b="1" dirty="0" err="1">
                <a:effectLst/>
              </a:rPr>
              <a:t>Reidmiller</a:t>
            </a:r>
            <a:r>
              <a:rPr lang="en-US" sz="1200" b="1" dirty="0">
                <a:effectLst/>
              </a:rPr>
              <a:t>, D.R., C.W. Avery, D.R. Easterling, K.E. Kunkel,</a:t>
            </a:r>
          </a:p>
          <a:p>
            <a:pPr eaLnBrk="1" hangingPunct="1">
              <a:defRPr/>
            </a:pPr>
            <a:r>
              <a:rPr lang="en-US" sz="1200" b="1" dirty="0">
                <a:effectLst/>
              </a:rPr>
              <a:t>K.L.M. Lewis, T.K. </a:t>
            </a:r>
            <a:r>
              <a:rPr lang="en-US" sz="1200" b="1" dirty="0" err="1">
                <a:effectLst/>
              </a:rPr>
              <a:t>Maycock</a:t>
            </a:r>
            <a:r>
              <a:rPr lang="en-US" sz="1200" b="1" dirty="0">
                <a:effectLst/>
              </a:rPr>
              <a:t> and B.C. Stewart 2018.  Impacts, risks, and</a:t>
            </a:r>
          </a:p>
          <a:p>
            <a:pPr eaLnBrk="1" hangingPunct="1">
              <a:defRPr/>
            </a:pPr>
            <a:r>
              <a:rPr lang="en-US" sz="1200" b="1" dirty="0">
                <a:effectLst/>
              </a:rPr>
              <a:t>adaptation in the United States: Fourth national climate assessment,</a:t>
            </a:r>
          </a:p>
          <a:p>
            <a:pPr eaLnBrk="1" hangingPunct="1">
              <a:defRPr/>
            </a:pPr>
            <a:r>
              <a:rPr lang="en-US" sz="1200" b="1" dirty="0">
                <a:effectLst/>
              </a:rPr>
              <a:t>volume ii: report-in-brief.  U.S. Global Change Research Program</a:t>
            </a:r>
          </a:p>
          <a:p>
            <a:pPr eaLnBrk="1" hangingPunct="1">
              <a:defRPr/>
            </a:pPr>
            <a:r>
              <a:rPr lang="en-US" sz="1200" b="1" dirty="0">
                <a:effectLst/>
              </a:rPr>
              <a:t>https://nca2018.gl obalchange.gov, 186 pgs.  {PDF FILE =</a:t>
            </a:r>
          </a:p>
          <a:p>
            <a:pPr eaLnBrk="1" hangingPunct="1">
              <a:defRPr/>
            </a:pPr>
            <a:r>
              <a:rPr lang="en-US" sz="1200" b="1" dirty="0">
                <a:effectLst/>
              </a:rPr>
              <a:t>~/climate/review/</a:t>
            </a:r>
            <a:r>
              <a:rPr lang="en-US" sz="1200" b="1" dirty="0" err="1">
                <a:effectLst/>
              </a:rPr>
              <a:t>nca</a:t>
            </a:r>
            <a:r>
              <a:rPr lang="en-US" sz="1200" b="1" dirty="0">
                <a:effectLst/>
              </a:rPr>
              <a:t>/181122nca4_vol 2.pdf}</a:t>
            </a:r>
          </a:p>
          <a:p>
            <a:pPr eaLnBrk="1" hangingPunct="1">
              <a:defRPr/>
            </a:pPr>
            <a:endParaRPr lang="en-US" sz="1200" b="1" dirty="0">
              <a:effectLst/>
            </a:endParaRPr>
          </a:p>
          <a:p>
            <a:pPr eaLnBrk="1" hangingPunct="1">
              <a:defRPr/>
            </a:pPr>
            <a:endParaRPr lang="en-US" sz="1200" b="1" dirty="0">
              <a:effectLst/>
            </a:endParaRPr>
          </a:p>
          <a:p>
            <a:pPr eaLnBrk="1" hangingPunct="1">
              <a:defRPr/>
            </a:pPr>
            <a:endParaRPr lang="en-US" sz="1200" b="1" dirty="0">
              <a:effectLst/>
            </a:endParaRPr>
          </a:p>
          <a:p>
            <a:pPr eaLnBrk="1" hangingPunct="1">
              <a:defRPr/>
            </a:pPr>
            <a:br>
              <a:rPr lang="en-US" sz="1200" b="1" dirty="0">
                <a:effectLst/>
              </a:rPr>
            </a:br>
            <a:r>
              <a:rPr lang="en-US" sz="1200" b="1" dirty="0">
                <a:effectLst/>
              </a:rPr>
              <a:t>Wed. June 6, 2018 GCAN talk</a:t>
            </a:r>
          </a:p>
          <a:p>
            <a:pPr eaLnBrk="1" hangingPunct="1">
              <a:defRPr/>
            </a:pPr>
            <a:r>
              <a:rPr lang="en-US" sz="1200" b="1" dirty="0">
                <a:effectLst/>
              </a:rPr>
              <a:t>~25 showed up (Peter Leigh was there)</a:t>
            </a:r>
          </a:p>
          <a:p>
            <a:pPr eaLnBrk="1" hangingPunct="1">
              <a:defRPr/>
            </a:pPr>
            <a:r>
              <a:rPr lang="en-US" sz="1200" b="0" dirty="0">
                <a:effectLst/>
              </a:rPr>
              <a:t>Started with Sterling Colgate story, did CO2 slide – CO2 stays in atmosphere for 10,000 years</a:t>
            </a:r>
          </a:p>
          <a:p>
            <a:pPr eaLnBrk="1" hangingPunct="1">
              <a:defRPr/>
            </a:pPr>
            <a:r>
              <a:rPr lang="en-US" sz="1200" b="0" dirty="0">
                <a:effectLst/>
              </a:rPr>
              <a:t>1st question jumped to solutions</a:t>
            </a:r>
          </a:p>
          <a:p>
            <a:pPr eaLnBrk="1" hangingPunct="1">
              <a:defRPr/>
            </a:pPr>
            <a:r>
              <a:rPr lang="en-US" sz="1200" b="0" dirty="0">
                <a:effectLst/>
              </a:rPr>
              <a:t>  - bury wood</a:t>
            </a:r>
          </a:p>
          <a:p>
            <a:pPr eaLnBrk="1" hangingPunct="1">
              <a:defRPr/>
            </a:pPr>
            <a:r>
              <a:rPr lang="en-US" sz="1200" b="0" dirty="0">
                <a:effectLst/>
              </a:rPr>
              <a:t>  - (mafic rock) and then jumped around </a:t>
            </a:r>
          </a:p>
          <a:p>
            <a:pPr eaLnBrk="1" hangingPunct="1">
              <a:defRPr/>
            </a:pPr>
            <a:r>
              <a:rPr lang="en-US" sz="1200" b="0" dirty="0">
                <a:effectLst/>
              </a:rPr>
              <a:t>1000 </a:t>
            </a:r>
            <a:r>
              <a:rPr lang="en-US" sz="1200" b="0" dirty="0" err="1">
                <a:effectLst/>
              </a:rPr>
              <a:t>bbl’s</a:t>
            </a:r>
            <a:r>
              <a:rPr lang="en-US" sz="1200" b="0" dirty="0">
                <a:effectLst/>
              </a:rPr>
              <a:t> of oil</a:t>
            </a:r>
          </a:p>
          <a:p>
            <a:pPr eaLnBrk="1" hangingPunct="1">
              <a:defRPr/>
            </a:pPr>
            <a:r>
              <a:rPr lang="en-US" sz="1200" b="0" dirty="0">
                <a:effectLst/>
              </a:rPr>
              <a:t>morality slide</a:t>
            </a:r>
          </a:p>
          <a:p>
            <a:pPr eaLnBrk="1" hangingPunct="1">
              <a:defRPr/>
            </a:pPr>
            <a:r>
              <a:rPr lang="en-US" sz="1200" b="0" dirty="0">
                <a:effectLst/>
              </a:rPr>
              <a:t>other planets slides</a:t>
            </a:r>
          </a:p>
          <a:p>
            <a:pPr eaLnBrk="1" hangingPunct="1">
              <a:defRPr/>
            </a:pPr>
            <a:r>
              <a:rPr lang="en-US" sz="1200" b="0" dirty="0">
                <a:effectLst/>
              </a:rPr>
              <a:t>comes down to </a:t>
            </a:r>
            <a:r>
              <a:rPr lang="en-US" sz="1200" b="0" dirty="0" err="1">
                <a:effectLst/>
              </a:rPr>
              <a:t>economis</a:t>
            </a:r>
            <a:r>
              <a:rPr lang="en-US" sz="1200" b="0" dirty="0">
                <a:effectLst/>
              </a:rPr>
              <a:t> -- Leave trillions in ground</a:t>
            </a:r>
          </a:p>
          <a:p>
            <a:pPr eaLnBrk="1" hangingPunct="1">
              <a:defRPr/>
            </a:pPr>
            <a:r>
              <a:rPr lang="en-US" sz="1200" b="0" dirty="0">
                <a:effectLst/>
              </a:rPr>
              <a:t>Ener-net</a:t>
            </a:r>
          </a:p>
          <a:p>
            <a:pPr eaLnBrk="1" hangingPunct="1">
              <a:defRPr/>
            </a:pPr>
            <a:r>
              <a:rPr lang="en-US" sz="1200" b="0" dirty="0">
                <a:effectLst/>
              </a:rPr>
              <a:t>USA could be 100% renewable -- example MD</a:t>
            </a:r>
          </a:p>
          <a:p>
            <a:pPr eaLnBrk="1" hangingPunct="1">
              <a:defRPr/>
            </a:pPr>
            <a:r>
              <a:rPr lang="en-US" sz="1200" b="0" dirty="0">
                <a:effectLst/>
              </a:rPr>
              <a:t>global warming theory -- </a:t>
            </a:r>
            <a:r>
              <a:rPr lang="en-US" sz="1200" b="0" dirty="0" err="1">
                <a:effectLst/>
              </a:rPr>
              <a:t>Happer</a:t>
            </a:r>
            <a:r>
              <a:rPr lang="en-US" sz="1200" b="0" dirty="0">
                <a:effectLst/>
              </a:rPr>
              <a:t> and OSTP</a:t>
            </a:r>
          </a:p>
          <a:p>
            <a:pPr eaLnBrk="1" hangingPunct="1">
              <a:defRPr/>
            </a:pPr>
            <a:r>
              <a:rPr lang="en-US" sz="1200" b="0" dirty="0">
                <a:effectLst/>
              </a:rPr>
              <a:t>recently focus my talks on high schools</a:t>
            </a:r>
          </a:p>
          <a:p>
            <a:pPr eaLnBrk="1" hangingPunct="1">
              <a:defRPr/>
            </a:pPr>
            <a:r>
              <a:rPr lang="en-US" sz="1200" b="0" dirty="0">
                <a:effectLst/>
              </a:rPr>
              <a:t> - I ask question like why should we save the Amazon and they get it</a:t>
            </a:r>
          </a:p>
          <a:p>
            <a:pPr eaLnBrk="1" hangingPunct="1">
              <a:defRPr/>
            </a:pPr>
            <a:r>
              <a:rPr lang="en-US" sz="1200" b="0" dirty="0">
                <a:effectLst/>
              </a:rPr>
              <a:t> - people over 20 do not</a:t>
            </a:r>
          </a:p>
          <a:p>
            <a:pPr eaLnBrk="1" hangingPunct="1">
              <a:defRPr/>
            </a:pPr>
            <a:r>
              <a:rPr lang="en-US" sz="1200" b="0" dirty="0">
                <a:effectLst/>
              </a:rPr>
              <a:t> - they are about to be consumers and</a:t>
            </a:r>
          </a:p>
          <a:p>
            <a:pPr eaLnBrk="1" hangingPunct="1">
              <a:defRPr/>
            </a:pPr>
            <a:r>
              <a:rPr lang="en-US" sz="1200" b="0" dirty="0">
                <a:effectLst/>
              </a:rPr>
              <a:t>    1) will make long-term decisions on things like houses, cars</a:t>
            </a:r>
          </a:p>
          <a:p>
            <a:pPr eaLnBrk="1" hangingPunct="1">
              <a:defRPr/>
            </a:pPr>
            <a:r>
              <a:rPr lang="en-US" sz="1200" b="0" dirty="0">
                <a:effectLst/>
              </a:rPr>
              <a:t>    2) they will get jobs -- make choices there also</a:t>
            </a:r>
          </a:p>
          <a:p>
            <a:pPr eaLnBrk="1" hangingPunct="1">
              <a:defRPr/>
            </a:pPr>
            <a:r>
              <a:rPr lang="en-US" sz="1200" b="0" dirty="0">
                <a:effectLst/>
              </a:rPr>
              <a:t>    3) and they will be voting -- need to know enough science</a:t>
            </a:r>
          </a:p>
          <a:p>
            <a:pPr eaLnBrk="1" hangingPunct="1">
              <a:defRPr/>
            </a:pPr>
            <a:r>
              <a:rPr lang="en-US" sz="1200" b="0" dirty="0">
                <a:effectLst/>
              </a:rPr>
              <a:t>future directions of my talk (Commoners vs. Elites)</a:t>
            </a:r>
          </a:p>
          <a:p>
            <a:pPr eaLnBrk="1" hangingPunct="1">
              <a:defRPr/>
            </a:pPr>
            <a:r>
              <a:rPr lang="en-US" sz="1200" b="0" dirty="0">
                <a:effectLst/>
              </a:rPr>
              <a:t>ended up on ... building graphic</a:t>
            </a:r>
          </a:p>
          <a:p>
            <a:pPr eaLnBrk="1" hangingPunct="1">
              <a:defRPr/>
            </a:pPr>
            <a:r>
              <a:rPr lang="en-US" sz="1200" b="0" dirty="0">
                <a:effectLst/>
              </a:rPr>
              <a:t>Provided ~20 hand outs of graphic</a:t>
            </a:r>
            <a:endParaRPr lang="en-US" sz="1200" b="1" dirty="0">
              <a:effectLst/>
            </a:endParaRPr>
          </a:p>
          <a:p>
            <a:pPr eaLnBrk="1" hangingPunct="1">
              <a:defRPr/>
            </a:pPr>
            <a:r>
              <a:rPr lang="en-US" sz="1200" b="1" dirty="0">
                <a:effectLst/>
              </a:rPr>
              <a:t>Did not do update slides</a:t>
            </a:r>
          </a:p>
          <a:p>
            <a:pPr eaLnBrk="1" hangingPunct="1">
              <a:defRPr/>
            </a:pPr>
            <a:endParaRPr lang="en-US" sz="1200" b="1" dirty="0">
              <a:effectLst/>
            </a:endParaRPr>
          </a:p>
          <a:p>
            <a:pPr eaLnBrk="1" hangingPunct="1">
              <a:defRPr/>
            </a:pPr>
            <a:r>
              <a:rPr lang="en-US" sz="1200" b="1" dirty="0">
                <a:effectLst/>
              </a:rPr>
              <a:t>Idea for next talk --- CO2 figure</a:t>
            </a:r>
          </a:p>
          <a:p>
            <a:pPr eaLnBrk="1" hangingPunct="1">
              <a:defRPr/>
            </a:pPr>
            <a:r>
              <a:rPr lang="en-US" sz="1200" b="1" dirty="0">
                <a:effectLst/>
              </a:rPr>
              <a:t> - any solution would have to be noticeable on this graphic</a:t>
            </a:r>
          </a:p>
          <a:p>
            <a:pPr eaLnBrk="1" hangingPunct="1">
              <a:defRPr/>
            </a:pPr>
            <a:r>
              <a:rPr lang="en-US" sz="1200" b="1" dirty="0">
                <a:effectLst/>
              </a:rPr>
              <a:t>  - 2008 economic downturn was barely noticeable</a:t>
            </a:r>
          </a:p>
          <a:p>
            <a:pPr eaLnBrk="1" hangingPunct="1">
              <a:defRPr/>
            </a:pPr>
            <a:r>
              <a:rPr lang="en-US" sz="1200" b="1" dirty="0">
                <a:effectLst/>
              </a:rPr>
              <a:t>  - achieving c-neutral would make it flatten out</a:t>
            </a:r>
          </a:p>
          <a:p>
            <a:pPr eaLnBrk="1" hangingPunct="1">
              <a:defRPr/>
            </a:pPr>
            <a:r>
              <a:rPr lang="en-US" sz="1200" b="1" dirty="0">
                <a:effectLst/>
              </a:rPr>
              <a:t>  - removing CO2 from atmosphere would make it reduce</a:t>
            </a:r>
          </a:p>
          <a:p>
            <a:pPr eaLnBrk="1" hangingPunct="1">
              <a:defRPr/>
            </a:pPr>
            <a:endParaRPr lang="en-US" sz="1200" b="1" dirty="0">
              <a:effectLst/>
            </a:endParaRPr>
          </a:p>
          <a:p>
            <a:pPr eaLnBrk="1" hangingPunct="1">
              <a:defRPr/>
            </a:pPr>
            <a:endParaRPr lang="en-US" sz="1200" b="1" dirty="0">
              <a:effectLst/>
            </a:endParaRPr>
          </a:p>
          <a:p>
            <a:pPr eaLnBrk="1" hangingPunct="1">
              <a:defRPr/>
            </a:pPr>
            <a:r>
              <a:rPr lang="en-US" sz="1200" b="1" dirty="0">
                <a:effectLst/>
              </a:rPr>
              <a:t>Idea for next talk --- solutions</a:t>
            </a:r>
          </a:p>
          <a:p>
            <a:pPr marL="228600" indent="-228600" eaLnBrk="1" hangingPunct="1">
              <a:buAutoNum type="arabicParenR"/>
              <a:defRPr/>
            </a:pPr>
            <a:r>
              <a:rPr lang="en-US" sz="1200" b="1" dirty="0">
                <a:effectLst/>
              </a:rPr>
              <a:t>Carbon free energy system, all energy pays full market cost – must tax C and return full amount as energy dividend.</a:t>
            </a:r>
          </a:p>
          <a:p>
            <a:pPr marL="228600" indent="-228600" eaLnBrk="1" hangingPunct="1">
              <a:buAutoNum type="arabicParenR"/>
              <a:defRPr/>
            </a:pPr>
            <a:r>
              <a:rPr lang="en-US" sz="1200" b="1" dirty="0">
                <a:effectLst/>
              </a:rPr>
              <a:t>Dividend will discourage consumption of fossil fuel and drive technology and C-neutral solutions, people will move from fossil</a:t>
            </a:r>
          </a:p>
          <a:p>
            <a:pPr marL="228600" indent="-228600" eaLnBrk="1" hangingPunct="1">
              <a:buAutoNum type="arabicParenR"/>
              <a:defRPr/>
            </a:pPr>
            <a:r>
              <a:rPr lang="en-US" sz="1200" b="1" dirty="0">
                <a:effectLst/>
              </a:rPr>
              <a:t>Increase tax on fossil as a function of time – siphon dividend towards sequestration solutions.  There are 100’s of ideas – some work “at scale” others do not – explore them all</a:t>
            </a:r>
          </a:p>
          <a:p>
            <a:pPr marL="228600" indent="-228600" eaLnBrk="1" hangingPunct="1">
              <a:buAutoNum type="arabicParenR"/>
              <a:defRPr/>
            </a:pPr>
            <a:r>
              <a:rPr lang="en-US" sz="1200" b="1" dirty="0">
                <a:effectLst/>
              </a:rPr>
              <a:t>Find solutions that are economically sustainable.</a:t>
            </a:r>
          </a:p>
          <a:p>
            <a:pPr marL="228600" indent="-228600" eaLnBrk="1" hangingPunct="1">
              <a:buAutoNum type="arabicParenR"/>
              <a:defRPr/>
            </a:pPr>
            <a:endParaRPr lang="en-US" sz="1200" b="1" dirty="0">
              <a:effectLst/>
            </a:endParaRPr>
          </a:p>
          <a:p>
            <a:pPr marL="228600" indent="-228600" eaLnBrk="1" hangingPunct="1">
              <a:buAutoNum type="arabicParenR"/>
              <a:defRPr/>
            </a:pPr>
            <a:endParaRPr lang="en-US" sz="1200" b="1" dirty="0">
              <a:effectLst/>
            </a:endParaRPr>
          </a:p>
          <a:p>
            <a:pPr marL="228600" indent="-228600" eaLnBrk="1" hangingPunct="1">
              <a:buAutoNum type="arabicParenR"/>
              <a:defRPr/>
            </a:pPr>
            <a:endParaRPr lang="en-US" sz="1200" b="1" dirty="0">
              <a:effectLst/>
            </a:endParaRPr>
          </a:p>
          <a:p>
            <a:pPr marL="0" indent="0" eaLnBrk="1" hangingPunct="1">
              <a:buNone/>
              <a:defRPr/>
            </a:pPr>
            <a:endParaRPr lang="en-US" sz="1200" b="1" dirty="0">
              <a:effectLst/>
            </a:endParaRPr>
          </a:p>
          <a:p>
            <a:pPr eaLnBrk="1" hangingPunct="1">
              <a:defRPr/>
            </a:pPr>
            <a:endParaRPr lang="en-US" sz="1200" b="1" dirty="0">
              <a:effectLst/>
            </a:endParaRPr>
          </a:p>
          <a:p>
            <a:pPr eaLnBrk="1" hangingPunct="1">
              <a:defRPr/>
            </a:pPr>
            <a:r>
              <a:rPr lang="en-US" sz="1200" b="1" dirty="0">
                <a:effectLst/>
              </a:rPr>
              <a:t>Previous GCAN talks</a:t>
            </a:r>
          </a:p>
          <a:p>
            <a:pPr eaLnBrk="1" hangingPunct="1">
              <a:defRPr/>
            </a:pPr>
            <a:r>
              <a:rPr lang="en-US" sz="1200" b="0" dirty="0">
                <a:effectLst/>
              </a:rPr>
              <a:t>  11/7/2007 – assembled climate panel</a:t>
            </a:r>
          </a:p>
          <a:p>
            <a:pPr eaLnBrk="1" hangingPunct="1">
              <a:defRPr/>
            </a:pPr>
            <a:r>
              <a:rPr lang="en-US" sz="1200" b="0" dirty="0">
                <a:effectLst/>
              </a:rPr>
              <a:t>   3/12/2008</a:t>
            </a:r>
          </a:p>
          <a:p>
            <a:pPr eaLnBrk="1" hangingPunct="1">
              <a:defRPr/>
            </a:pPr>
            <a:r>
              <a:rPr lang="en-US" sz="1200" b="0" dirty="0">
                <a:effectLst/>
              </a:rPr>
              <a:t>   2/11/2009</a:t>
            </a:r>
          </a:p>
          <a:p>
            <a:pPr eaLnBrk="1" hangingPunct="1">
              <a:defRPr/>
            </a:pPr>
            <a:r>
              <a:rPr lang="en-US" sz="1200" b="0" dirty="0">
                <a:effectLst/>
              </a:rPr>
              <a:t> 11/11/2009</a:t>
            </a:r>
          </a:p>
          <a:p>
            <a:pPr eaLnBrk="1" hangingPunct="1">
              <a:defRPr/>
            </a:pPr>
            <a:r>
              <a:rPr lang="en-US" sz="1200" b="0" dirty="0">
                <a:effectLst/>
              </a:rPr>
              <a:t>   9/27/2015 Teach in on inter-faith, encyclical</a:t>
            </a:r>
          </a:p>
          <a:p>
            <a:pPr eaLnBrk="1" hangingPunct="1">
              <a:defRPr/>
            </a:pPr>
            <a:r>
              <a:rPr lang="en-US" sz="1200" b="0" dirty="0">
                <a:effectLst/>
              </a:rPr>
              <a:t>   2/ 3/2016</a:t>
            </a:r>
          </a:p>
          <a:p>
            <a:pPr eaLnBrk="1" hangingPunct="1">
              <a:defRPr/>
            </a:pPr>
            <a:endParaRPr lang="en-US" sz="1200" b="1" dirty="0">
              <a:effectLst/>
            </a:endParaRPr>
          </a:p>
          <a:p>
            <a:pPr eaLnBrk="1" hangingPunct="1">
              <a:defRPr/>
            </a:pPr>
            <a:r>
              <a:rPr lang="en-US" sz="1200" b="1" dirty="0">
                <a:effectLst/>
              </a:rPr>
              <a:t>Chris Barnet</a:t>
            </a:r>
            <a:r>
              <a:rPr lang="en-US" sz="1200" dirty="0">
                <a:effectLst/>
              </a:rPr>
              <a:t> will provide an entertaining summary of the recent science of climate change. The presentation will be an overview of 100's of the most recent scientific papers. Topics will include recent climate change modeling predictions, recent measurements of climate change as well as Chris' personal impressions of recent climate change talks he has given in local high schools. Chris hopes to engage the audience with a broad brush of topics and then lead an impromptu conversation of any or all of these topics.</a:t>
            </a:r>
            <a:br>
              <a:rPr lang="en-US" sz="1200" dirty="0">
                <a:effectLst/>
              </a:rPr>
            </a:br>
            <a:br>
              <a:rPr lang="en-US" sz="1200" dirty="0">
                <a:effectLst/>
              </a:rPr>
            </a:br>
            <a:r>
              <a:rPr lang="en-US" sz="1200" dirty="0">
                <a:effectLst/>
              </a:rPr>
              <a:t>Chris Barnet has lived in Greenbelt for over 25 years. In his early career, he modeled planetary atmospheres and used Voyager Spacecraft and Hubble Space Telescope sensors to understand the climate of Jupiter, Saturn, Uranus, and Neptune. For the last two decades, he has developed algorithms for monitoring the Earth's weather and climate from advanced Earth-orbiting sensors. He is presently a Senior Research Scientist at Science and Technology Corp. (STC), Columbia Maryland and is the NASA Sounder Discipline Lead for the Suomi-NPP satellite as well as the NOAA/JPSS Senior Advisor for Atmospheric Sounding.</a:t>
            </a:r>
            <a:br>
              <a:rPr lang="en-US" sz="1200" dirty="0">
                <a:effectLst/>
              </a:rPr>
            </a:b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r>
              <a:rPr lang="en-US" altLang="en-US" dirty="0"/>
              <a:t>Annual update:</a:t>
            </a:r>
          </a:p>
          <a:p>
            <a:pPr eaLnBrk="1" hangingPunct="1">
              <a:defRPr/>
            </a:pPr>
            <a:r>
              <a:rPr lang="en-US" altLang="en-US" baseline="0" dirty="0"/>
              <a:t>  </a:t>
            </a:r>
            <a:r>
              <a:rPr lang="en-US" altLang="en-US" dirty="0"/>
              <a:t>p. 4,5, Hansen’s fig </a:t>
            </a:r>
            <a:r>
              <a:rPr lang="en-US" altLang="en-US" dirty="0" err="1"/>
              <a:t>a2</a:t>
            </a:r>
            <a:endParaRPr lang="en-US" altLang="en-US" dirty="0"/>
          </a:p>
          <a:p>
            <a:pPr eaLnBrk="1" hangingPunct="1">
              <a:defRPr/>
            </a:pPr>
            <a:r>
              <a:rPr lang="en-US" altLang="en-US" dirty="0"/>
              <a:t>  pg. : </a:t>
            </a:r>
            <a:r>
              <a:rPr lang="en-US" altLang="en-US" dirty="0" err="1"/>
              <a:t>N.H</a:t>
            </a:r>
            <a:r>
              <a:rPr lang="en-US" altLang="en-US" dirty="0"/>
              <a:t>. Extent Anomalies from </a:t>
            </a:r>
            <a:r>
              <a:rPr lang="en-US" altLang="en-US" dirty="0" err="1"/>
              <a:t>NSIDC</a:t>
            </a:r>
            <a:r>
              <a:rPr lang="en-US" altLang="en-US" dirty="0"/>
              <a:t> Sea ice Index page:</a:t>
            </a:r>
          </a:p>
          <a:p>
            <a:pPr eaLnBrk="1" hangingPunct="1">
              <a:defRPr/>
            </a:pPr>
            <a:r>
              <a:rPr lang="en-US" altLang="en-US" dirty="0"/>
              <a:t>      http://nsidc.org/data/seaice_index</a:t>
            </a:r>
          </a:p>
          <a:p>
            <a:pPr eaLnBrk="1" hangingPunct="1">
              <a:defRPr/>
            </a:pPr>
            <a:r>
              <a:rPr lang="en-US" altLang="en-US" dirty="0"/>
              <a:t>  pg. 31 personal carbon footprint</a:t>
            </a:r>
          </a:p>
          <a:p>
            <a:pPr eaLnBrk="1" hangingPunct="1">
              <a:defRPr/>
            </a:pPr>
            <a:endParaRPr lang="en-US" altLang="en-US" dirty="0"/>
          </a:p>
          <a:p>
            <a:pPr eaLnBrk="1" hangingPunct="1">
              <a:defRPr/>
            </a:pPr>
            <a:r>
              <a:rPr lang="en-US" altLang="en-US" dirty="0"/>
              <a:t>Print menu, Select: Note Pages,  </a:t>
            </a:r>
            <a:r>
              <a:rPr lang="en-US" altLang="en-US" dirty="0" err="1"/>
              <a:t>1pg</a:t>
            </a:r>
            <a:r>
              <a:rPr lang="en-US" altLang="en-US" dirty="0"/>
              <a:t>/</a:t>
            </a:r>
            <a:r>
              <a:rPr lang="en-US" altLang="en-US" dirty="0" err="1"/>
              <a:t>pg</a:t>
            </a:r>
            <a:r>
              <a:rPr lang="en-US" altLang="en-US" dirty="0"/>
              <a:t> (not an option)  DO NOT Check include comments</a:t>
            </a:r>
          </a:p>
          <a:p>
            <a:pPr eaLnBrk="1" hangingPunct="1">
              <a:defRPr/>
            </a:pPr>
            <a:r>
              <a:rPr lang="en-US" altLang="en-US" dirty="0"/>
              <a:t>In Properties: 2 page/page (portrait)</a:t>
            </a:r>
          </a:p>
          <a:p>
            <a:pPr eaLnBrk="1" hangingPunct="1">
              <a:defRPr/>
            </a:pPr>
            <a:r>
              <a:rPr lang="en-US" altLang="en-US" dirty="0"/>
              <a:t>..or for more condensed.. In properties: 4 page/page, </a:t>
            </a:r>
            <a:r>
              <a:rPr lang="en-US" altLang="en-US" dirty="0" err="1"/>
              <a:t>advanced:set</a:t>
            </a:r>
            <a:r>
              <a:rPr lang="en-US" altLang="en-US" dirty="0"/>
              <a:t> scale to 88%</a:t>
            </a:r>
          </a:p>
          <a:p>
            <a:pPr eaLnBrk="1" hangingPunct="1">
              <a:defRPr/>
            </a:pPr>
            <a:r>
              <a:rPr lang="en-US" altLang="en-US" dirty="0"/>
              <a:t>Or for simply the slides print “slides” w/ scale to fit=ON</a:t>
            </a:r>
          </a:p>
          <a:p>
            <a:pPr eaLnBrk="1" hangingPunct="1">
              <a:defRPr/>
            </a:pPr>
            <a:r>
              <a:rPr lang="en-US" altLang="en-US" dirty="0"/>
              <a:t>   - click on {properties} in upper right corner</a:t>
            </a:r>
          </a:p>
          <a:p>
            <a:pPr eaLnBrk="1" hangingPunct="1">
              <a:defRPr/>
            </a:pPr>
            <a:r>
              <a:rPr lang="en-US" altLang="en-US" dirty="0"/>
              <a:t>       - In {layout} set orientation to landscape mode and 16 pages per sheet</a:t>
            </a:r>
          </a:p>
          <a:p>
            <a:pPr eaLnBrk="1" hangingPunct="1">
              <a:defRPr/>
            </a:pPr>
            <a:r>
              <a:rPr lang="en-US" altLang="en-US" dirty="0"/>
              <a:t>           - click on advanced, set paper size = screen)</a:t>
            </a:r>
          </a:p>
          <a:p>
            <a:pPr eaLnBrk="1" hangingPunct="1">
              <a:defRPr/>
            </a:pPr>
            <a:endParaRPr lang="en-US" altLang="en-US" dirty="0"/>
          </a:p>
          <a:p>
            <a:pPr eaLnBrk="1" hangingPunct="1">
              <a:defRPr/>
            </a:pPr>
            <a:r>
              <a:rPr lang="en-US" altLang="en-US" dirty="0"/>
              <a:t>- then load PDF in </a:t>
            </a:r>
            <a:r>
              <a:rPr lang="en-US" altLang="en-US" dirty="0" err="1"/>
              <a:t>acroread</a:t>
            </a:r>
            <a:r>
              <a:rPr lang="en-US" altLang="en-US" dirty="0"/>
              <a:t>, reprint the resulting PDF file to </a:t>
            </a:r>
            <a:r>
              <a:rPr lang="en-US" altLang="en-US" dirty="0" err="1"/>
              <a:t>8x10</a:t>
            </a:r>
            <a:r>
              <a:rPr lang="en-US" altLang="en-US" dirty="0"/>
              <a:t> size (fit to printable area option in </a:t>
            </a:r>
            <a:r>
              <a:rPr lang="en-US" altLang="en-US" dirty="0" err="1"/>
              <a:t>acroread</a:t>
            </a:r>
            <a:r>
              <a:rPr lang="en-US" altLang="en-US" dirty="0"/>
              <a:t>)</a:t>
            </a:r>
            <a:endParaRPr lang="en-US" b="0" dirty="0"/>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University of Maryland, Baltimore, Date/Time: Feb. 14, 2017 11:00-12:00</a:t>
            </a:r>
          </a:p>
          <a:p>
            <a:pPr eaLnBrk="1" hangingPunct="1">
              <a:defRPr/>
            </a:pPr>
            <a:r>
              <a:rPr lang="en-US" b="0" dirty="0"/>
              <a:t>Attending: ~12 students, Belay</a:t>
            </a:r>
            <a:r>
              <a:rPr lang="en-US" b="0" baseline="0" dirty="0"/>
              <a:t> </a:t>
            </a:r>
            <a:r>
              <a:rPr lang="en-US" b="0" baseline="0" dirty="0" err="1"/>
              <a:t>Demoz</a:t>
            </a:r>
            <a:r>
              <a:rPr lang="en-US" b="0" baseline="0" dirty="0"/>
              <a:t>, Susan Hoban, </a:t>
            </a:r>
            <a:r>
              <a:rPr lang="en-US" b="0" baseline="0" dirty="0" err="1"/>
              <a:t>Vanderlei</a:t>
            </a:r>
            <a:r>
              <a:rPr lang="en-US" b="0" baseline="0" dirty="0"/>
              <a:t> Martins, 1 other</a:t>
            </a:r>
          </a:p>
          <a:p>
            <a:pPr eaLnBrk="1" hangingPunct="1">
              <a:defRPr/>
            </a:pPr>
            <a:r>
              <a:rPr lang="en-US" b="0" baseline="0" dirty="0"/>
              <a:t>Start: ~11:05  End:12:02</a:t>
            </a:r>
          </a:p>
          <a:p>
            <a:pPr eaLnBrk="1" hangingPunct="1">
              <a:defRPr/>
            </a:pPr>
            <a:r>
              <a:rPr lang="en-US" b="0" baseline="0" dirty="0"/>
              <a:t>Questions: 1) Belay: why do you keep track of details like gasoline</a:t>
            </a:r>
          </a:p>
          <a:p>
            <a:pPr eaLnBrk="1" hangingPunct="1">
              <a:defRPr/>
            </a:pPr>
            <a:r>
              <a:rPr lang="en-US" b="0" baseline="0" dirty="0"/>
              <a:t>                    before I could tell others what to do, I wanted to understand</a:t>
            </a:r>
          </a:p>
          <a:p>
            <a:pPr eaLnBrk="1" hangingPunct="1">
              <a:defRPr/>
            </a:pPr>
            <a:r>
              <a:rPr lang="en-US" b="0" baseline="0" dirty="0"/>
              <a:t>                    what I was doing</a:t>
            </a:r>
          </a:p>
          <a:p>
            <a:pPr eaLnBrk="1" hangingPunct="1">
              <a:defRPr/>
            </a:pPr>
            <a:r>
              <a:rPr lang="en-US" b="0" baseline="0" dirty="0"/>
              <a:t>                2) Student: are taxes a good idea?  </a:t>
            </a:r>
          </a:p>
          <a:p>
            <a:pPr eaLnBrk="1" hangingPunct="1">
              <a:defRPr/>
            </a:pPr>
            <a:r>
              <a:rPr lang="en-US" b="0" baseline="0" dirty="0"/>
              <a:t>                     Hansen’s tax idea vs. cap-and-trade</a:t>
            </a:r>
            <a:endParaRPr lang="en-US" sz="1200" b="0" baseline="0" dirty="0"/>
          </a:p>
          <a:p>
            <a:pPr eaLnBrk="1" hangingPunct="1">
              <a:defRPr/>
            </a:pPr>
            <a:endParaRPr lang="en-US" sz="1100" b="0" dirty="0"/>
          </a:p>
          <a:p>
            <a:r>
              <a:rPr lang="en-US" sz="1100" b="0" dirty="0"/>
              <a:t>-----------------------------------------------------------------------</a:t>
            </a:r>
          </a:p>
          <a:p>
            <a:r>
              <a:rPr lang="en-US" b="0" dirty="0"/>
              <a:t>Feb. 3, 2015</a:t>
            </a:r>
            <a:r>
              <a:rPr lang="en-US" b="0" baseline="0" dirty="0"/>
              <a:t> Greenbelt Climate Action Network</a:t>
            </a:r>
            <a:endParaRPr lang="en-US" b="0" dirty="0"/>
          </a:p>
          <a:p>
            <a:endParaRPr lang="en-US" b="0" dirty="0"/>
          </a:p>
          <a:p>
            <a:r>
              <a:rPr lang="en-US" b="0" dirty="0"/>
              <a:t>ANNUAL CLIMATE CHANGE UPDATE with Chris Barnet</a:t>
            </a:r>
          </a:p>
          <a:p>
            <a:r>
              <a:rPr lang="en-US" b="0" dirty="0"/>
              <a:t>7:00 - 9:15 pm, Greenbelt Community Center, Room 114, 15 Crescent Road, Greenbelt, MD</a:t>
            </a:r>
          </a:p>
          <a:p>
            <a:endParaRPr lang="en-US" b="0" dirty="0"/>
          </a:p>
          <a:p>
            <a:r>
              <a:rPr lang="en-US" b="0" dirty="0"/>
              <a:t>~10 people  Chris Nichols, Eric</a:t>
            </a:r>
            <a:r>
              <a:rPr lang="en-US" b="0" baseline="0" dirty="0"/>
              <a:t> T. Norwood (ericnorwood27@yahoo.com), </a:t>
            </a:r>
          </a:p>
          <a:p>
            <a:r>
              <a:rPr lang="en-US" b="0" baseline="0" dirty="0"/>
              <a:t>Millicent Allenby (mitallenby@gmail.com)questions about east coast oil vs. wind, sent her the Kempton papers, Lore Rosenthal, Jon B. </a:t>
            </a:r>
            <a:r>
              <a:rPr lang="en-US" b="0" baseline="0" dirty="0" err="1"/>
              <a:t>Sellin</a:t>
            </a:r>
            <a:r>
              <a:rPr lang="en-US" b="0" baseline="0" dirty="0"/>
              <a:t> (jbsellin@aol.com, geologist – “got it mostly right”)</a:t>
            </a:r>
          </a:p>
          <a:p>
            <a:r>
              <a:rPr lang="en-US" b="0" baseline="0" dirty="0"/>
              <a:t>Things to add:</a:t>
            </a:r>
          </a:p>
          <a:p>
            <a:r>
              <a:rPr lang="en-US" b="0" baseline="0" dirty="0"/>
              <a:t>Discussion on ENSO mechanism, storage of ocean heat</a:t>
            </a:r>
          </a:p>
          <a:p>
            <a:r>
              <a:rPr lang="en-US" b="0" dirty="0"/>
              <a:t>Scale</a:t>
            </a:r>
            <a:r>
              <a:rPr lang="en-US" b="0" baseline="0" dirty="0"/>
              <a:t> of problem: 100-Gt versus 1 Gt solutions are needed</a:t>
            </a:r>
          </a:p>
          <a:p>
            <a:r>
              <a:rPr lang="en-US" b="0" baseline="0" dirty="0"/>
              <a:t>Problems with Nuclear – do we really need it</a:t>
            </a:r>
            <a:endParaRPr lang="en-US" b="0" dirty="0"/>
          </a:p>
          <a:p>
            <a:endParaRPr lang="en-US" dirty="0"/>
          </a:p>
          <a:p>
            <a:r>
              <a:rPr lang="en-US" dirty="0"/>
              <a:t>---------------------------------------------------------------------------------</a:t>
            </a:r>
          </a:p>
          <a:p>
            <a:pPr eaLnBrk="1" hangingPunct="1">
              <a:defRPr/>
            </a:pPr>
            <a:r>
              <a:rPr lang="en-US" altLang="en-US" dirty="0"/>
              <a:t>Sep. 28, 2015 Catholic Univ. (</a:t>
            </a:r>
            <a:r>
              <a:rPr lang="en-US" altLang="en-US" dirty="0" err="1"/>
              <a:t>Sus.Arch</a:t>
            </a:r>
            <a:r>
              <a:rPr lang="en-US" altLang="en-US" dirty="0"/>
              <a:t>) ~ 60 students (focus on Encyclical)</a:t>
            </a:r>
          </a:p>
          <a:p>
            <a:pPr eaLnBrk="1" hangingPunct="1">
              <a:defRPr/>
            </a:pPr>
            <a:r>
              <a:rPr lang="en-US" altLang="en-US" dirty="0"/>
              <a:t>Talked from 9:40-10:30</a:t>
            </a:r>
          </a:p>
          <a:p>
            <a:endParaRPr lang="en-US" altLang="en-US" dirty="0"/>
          </a:p>
          <a:p>
            <a:pPr eaLnBrk="1" hangingPunct="1">
              <a:defRPr/>
            </a:pPr>
            <a:r>
              <a:rPr lang="en-US" altLang="en-US" dirty="0"/>
              <a:t>Introduction to Sustainability course to our sophomore students</a:t>
            </a:r>
          </a:p>
          <a:p>
            <a:pPr eaLnBrk="1" hangingPunct="1">
              <a:defRPr/>
            </a:pPr>
            <a:r>
              <a:rPr lang="en-US" altLang="en-US" dirty="0"/>
              <a:t>Mondays and Wednesdays from 9:40 – 10:55 am</a:t>
            </a:r>
          </a:p>
          <a:p>
            <a:pPr eaLnBrk="1" hangingPunct="1">
              <a:defRPr/>
            </a:pPr>
            <a:r>
              <a:rPr lang="en-US" altLang="en-US" dirty="0"/>
              <a:t>class is 70 minutes</a:t>
            </a:r>
          </a:p>
          <a:p>
            <a:pPr eaLnBrk="1" hangingPunct="1">
              <a:defRPr/>
            </a:pPr>
            <a:r>
              <a:rPr lang="en-US" altLang="en-US" dirty="0"/>
              <a:t>55 undergraduates and 6 graduates</a:t>
            </a:r>
          </a:p>
          <a:p>
            <a:pPr eaLnBrk="1" hangingPunct="1">
              <a:defRPr/>
            </a:pPr>
            <a:r>
              <a:rPr lang="en-US" altLang="en-US" dirty="0"/>
              <a:t>Chris </a:t>
            </a:r>
            <a:r>
              <a:rPr lang="en-US" altLang="en-US" dirty="0" err="1"/>
              <a:t>Grech</a:t>
            </a:r>
            <a:r>
              <a:rPr lang="en-US" altLang="en-US" dirty="0"/>
              <a:t>, RIBA, Associate Professor, Center for Building Stewardship, Director Master of Science in Sustainable Design Program Director, The Catholic University of America School of Architecture and Planning, 620 Michigan Avenue NE Washington, DC 20064 USA T: 202-319-6398 &lt;</a:t>
            </a:r>
            <a:r>
              <a:rPr lang="en-US" altLang="en-US" dirty="0" err="1"/>
              <a:t>tel:202-319-6398</a:t>
            </a:r>
            <a:r>
              <a:rPr lang="en-US" altLang="en-US" dirty="0"/>
              <a:t>&gt; E: </a:t>
            </a:r>
            <a:r>
              <a:rPr lang="en-US" altLang="en-US" dirty="0">
                <a:hlinkClick r:id="rId3"/>
              </a:rPr>
              <a:t>grech@cua.edu</a:t>
            </a:r>
            <a:r>
              <a:rPr lang="en-US" altLang="en-US" dirty="0"/>
              <a:t> </a:t>
            </a:r>
            <a:r>
              <a:rPr lang="en-US" altLang="en-US" dirty="0">
                <a:hlinkClick r:id="rId3"/>
              </a:rPr>
              <a:t>&lt;mailto:grech@cua.edu&gt;</a:t>
            </a:r>
            <a:r>
              <a:rPr lang="en-US" altLang="en-US" dirty="0"/>
              <a:t> </a:t>
            </a:r>
          </a:p>
          <a:p>
            <a:pPr eaLnBrk="1" hangingPunct="1">
              <a:defRPr/>
            </a:pPr>
            <a:r>
              <a:rPr lang="en-US" altLang="en-US" dirty="0"/>
              <a:t>W: </a:t>
            </a:r>
            <a:r>
              <a:rPr lang="en-US" altLang="en-US" dirty="0">
                <a:hlinkClick r:id="rId4"/>
              </a:rPr>
              <a:t>http://architecture.cua.edu/academicprograms/MSSD.cfm</a:t>
            </a:r>
            <a:endParaRPr lang="en-US" altLang="en-US" dirty="0"/>
          </a:p>
          <a:p>
            <a:pPr eaLnBrk="1" hangingPunct="1">
              <a:defRPr/>
            </a:pPr>
            <a:endParaRPr lang="en-US" altLang="en-US" dirty="0"/>
          </a:p>
          <a:p>
            <a:pPr eaLnBrk="1" hangingPunct="1">
              <a:defRPr/>
            </a:pPr>
            <a:r>
              <a:rPr lang="en-US" altLang="en-US" dirty="0"/>
              <a:t>Vatican astronomer Guy </a:t>
            </a:r>
            <a:r>
              <a:rPr lang="en-US" altLang="en-US" dirty="0" err="1"/>
              <a:t>Consolmagno</a:t>
            </a:r>
            <a:endParaRPr lang="en-US" altLang="en-US" dirty="0"/>
          </a:p>
          <a:p>
            <a:pPr eaLnBrk="1" hangingPunct="1">
              <a:defRPr/>
            </a:pPr>
            <a:r>
              <a:rPr lang="en-US" altLang="en-US" dirty="0"/>
              <a:t>  PhD from Arizona, Harvard fellow, NASA/</a:t>
            </a:r>
            <a:r>
              <a:rPr lang="en-US" altLang="en-US" dirty="0" err="1"/>
              <a:t>GSFC</a:t>
            </a:r>
            <a:r>
              <a:rPr lang="en-US" altLang="en-US" dirty="0"/>
              <a:t> visiting scientist, </a:t>
            </a:r>
            <a:r>
              <a:rPr lang="en-US" altLang="en-US" dirty="0" err="1"/>
              <a:t>meterorite</a:t>
            </a:r>
            <a:r>
              <a:rPr lang="en-US" altLang="en-US" dirty="0"/>
              <a:t> researcher, </a:t>
            </a:r>
            <a:r>
              <a:rPr lang="en-US" altLang="en-US" baseline="0" dirty="0"/>
              <a:t> </a:t>
            </a:r>
            <a:r>
              <a:rPr lang="en-US" altLang="en-US" dirty="0"/>
              <a:t>winner of the 2014 Carl Sagan Medal.</a:t>
            </a:r>
          </a:p>
          <a:p>
            <a:pPr eaLnBrk="1" hangingPunct="1">
              <a:defRPr/>
            </a:pPr>
            <a:r>
              <a:rPr lang="en-US" altLang="en-US" dirty="0"/>
              <a:t>  &lt;a </a:t>
            </a:r>
            <a:r>
              <a:rPr lang="en-US" altLang="en-US" dirty="0" err="1"/>
              <a:t>href</a:t>
            </a:r>
            <a:r>
              <a:rPr lang="en-US" altLang="en-US" dirty="0"/>
              <a:t>="http://thecolbertreport.cc.com/videos/</a:t>
            </a:r>
            <a:r>
              <a:rPr lang="en-US" altLang="en-US" dirty="0" err="1"/>
              <a:t>zwjey6</a:t>
            </a:r>
            <a:r>
              <a:rPr lang="en-US" altLang="en-US" dirty="0"/>
              <a:t>/gold--frankincense-and-mars---guy-</a:t>
            </a:r>
            <a:r>
              <a:rPr lang="en-US" altLang="en-US" dirty="0" err="1"/>
              <a:t>consolmagno</a:t>
            </a:r>
            <a:r>
              <a:rPr lang="en-US" altLang="en-US" dirty="0"/>
              <a:t>"</a:t>
            </a:r>
          </a:p>
          <a:p>
            <a:pPr eaLnBrk="1" hangingPunct="1">
              <a:defRPr/>
            </a:pPr>
            <a:r>
              <a:rPr lang="en-US" altLang="en-US" dirty="0"/>
              <a:t>    target="_blank"&gt;2009, on Stephen Colbert&lt;/a&gt;</a:t>
            </a:r>
          </a:p>
          <a:p>
            <a:pPr eaLnBrk="1" hangingPunct="1">
              <a:defRPr/>
            </a:pPr>
            <a:endParaRPr lang="en-US" altLang="en-US" dirty="0"/>
          </a:p>
          <a:p>
            <a:pPr eaLnBrk="1" hangingPunct="1">
              <a:defRPr/>
            </a:pPr>
            <a:r>
              <a:rPr lang="en-US" altLang="en-US" dirty="0" err="1"/>
              <a:t>Consolmagno</a:t>
            </a:r>
            <a:r>
              <a:rPr lang="en-US" altLang="en-US" dirty="0"/>
              <a:t> has worked for John Paul II, who ordered the teaching of evolution in all Catholic schools, for Benedict XVI, who commissioned the report on climate change from the Pontifical Academy of the Sciences which</a:t>
            </a:r>
            <a:r>
              <a:rPr lang="en-US" altLang="en-US" baseline="0" dirty="0"/>
              <a:t> l</a:t>
            </a:r>
            <a:r>
              <a:rPr lang="en-US" altLang="en-US" dirty="0"/>
              <a:t>ed to Francis elevating the destruction of the climate to a moral issue. Benedict is actually known as "the Green Pope," because he did most of the groundwork for what Francis just wrote.</a:t>
            </a:r>
          </a:p>
          <a:p>
            <a:pPr eaLnBrk="1" hangingPunct="1">
              <a:defRPr/>
            </a:pPr>
            <a:endParaRPr lang="en-US" altLang="en-US" dirty="0"/>
          </a:p>
          <a:p>
            <a:pPr eaLnBrk="1" hangingPunct="1">
              <a:defRPr/>
            </a:pPr>
            <a:r>
              <a:rPr lang="en-US" dirty="0"/>
              <a:t>Bill </a:t>
            </a:r>
            <a:r>
              <a:rPr lang="en-US" dirty="0" err="1"/>
              <a:t>Dinges</a:t>
            </a:r>
            <a:r>
              <a:rPr lang="en-US" dirty="0"/>
              <a:t>, colleague from </a:t>
            </a:r>
            <a:r>
              <a:rPr lang="en-US" dirty="0" err="1"/>
              <a:t>CUA</a:t>
            </a:r>
            <a:r>
              <a:rPr lang="en-US" dirty="0"/>
              <a:t> School of Theology</a:t>
            </a:r>
          </a:p>
          <a:p>
            <a:pPr eaLnBrk="1" hangingPunct="1">
              <a:defRPr/>
            </a:pPr>
            <a:r>
              <a:rPr lang="en-US" dirty="0"/>
              <a:t>teaches a course called Religion and </a:t>
            </a:r>
            <a:r>
              <a:rPr lang="en-US" dirty="0" err="1"/>
              <a:t>Ecologyy</a:t>
            </a:r>
            <a:endParaRPr lang="en-US" altLang="en-US" dirty="0"/>
          </a:p>
          <a:p>
            <a:pPr eaLnBrk="1" hangingPunct="1">
              <a:defRPr/>
            </a:pPr>
            <a:endParaRPr lang="en-US" altLang="en-US" dirty="0"/>
          </a:p>
          <a:p>
            <a:pPr eaLnBrk="1" hangingPunct="1">
              <a:defRPr/>
            </a:pPr>
            <a:r>
              <a:rPr lang="en-US" altLang="en-US" dirty="0"/>
              <a:t>Questions:</a:t>
            </a:r>
          </a:p>
          <a:p>
            <a:pPr eaLnBrk="1" hangingPunct="1">
              <a:defRPr/>
            </a:pPr>
            <a:r>
              <a:rPr lang="en-US" altLang="en-US" dirty="0"/>
              <a:t>Chris G.: what did</a:t>
            </a:r>
            <a:r>
              <a:rPr lang="en-US" altLang="en-US" baseline="0" dirty="0"/>
              <a:t> you think of the encyclical?</a:t>
            </a:r>
          </a:p>
          <a:p>
            <a:pPr eaLnBrk="1" hangingPunct="1">
              <a:defRPr/>
            </a:pPr>
            <a:r>
              <a:rPr lang="en-US" altLang="en-US" baseline="0" dirty="0"/>
              <a:t>A: My talk shows how difficult this problem is and how it will cost a lot and we basically get nothing in return except lowering the risk for future generations.  So I think the encyclical fills a critical need to say that returning the Earth to how we found it is a moral obligation.</a:t>
            </a:r>
          </a:p>
          <a:p>
            <a:pPr marL="0" indent="0" eaLnBrk="1" hangingPunct="1">
              <a:buFontTx/>
              <a:buNone/>
              <a:defRPr/>
            </a:pPr>
            <a:r>
              <a:rPr lang="en-US" altLang="en-US" baseline="0" dirty="0"/>
              <a:t>Student: Solar and wind is not carbon free.</a:t>
            </a:r>
          </a:p>
          <a:p>
            <a:pPr marL="0" indent="0" eaLnBrk="1" hangingPunct="1">
              <a:buFontTx/>
              <a:buNone/>
              <a:defRPr/>
            </a:pPr>
            <a:r>
              <a:rPr lang="en-US" altLang="en-US" baseline="0" dirty="0"/>
              <a:t>A: I agree, there are issues with solar as to carbon emissions from the ground that the arrays cover.  Plus there are carbon costs in production.  But you have to look at the full life-cycle carbon.  Relative to coal the life-cycle carbon cost is negligible.</a:t>
            </a:r>
          </a:p>
          <a:p>
            <a:pPr marL="0" indent="0" eaLnBrk="1" hangingPunct="1">
              <a:buNone/>
              <a:defRPr/>
            </a:pPr>
            <a:r>
              <a:rPr lang="en-US" altLang="en-US" baseline="0" dirty="0"/>
              <a:t>Student: At what point is there no return?</a:t>
            </a:r>
          </a:p>
          <a:p>
            <a:pPr marL="0" indent="0" eaLnBrk="1" hangingPunct="1">
              <a:buNone/>
              <a:defRPr/>
            </a:pPr>
            <a:r>
              <a:rPr lang="en-US" altLang="en-US" baseline="0" dirty="0"/>
              <a:t>A: There is a lot of discussion on this, but I think the answer is basically never.   As we get to 2050 and beyond the effects will be more apparent and people will act, but it will be more difficult and cost more.</a:t>
            </a:r>
          </a:p>
          <a:p>
            <a:pPr marL="0" indent="0" eaLnBrk="1" hangingPunct="1">
              <a:buNone/>
              <a:defRPr/>
            </a:pPr>
            <a:r>
              <a:rPr lang="en-US" altLang="en-US" baseline="0" dirty="0"/>
              <a:t>Student: you said that your generation caused the problem but your generation has also given us many tools and ideas that will help us solve </a:t>
            </a:r>
            <a:r>
              <a:rPr lang="en-US" altLang="en-US" baseline="0" dirty="0" err="1"/>
              <a:t>th</a:t>
            </a:r>
            <a:r>
              <a:rPr lang="en-US" altLang="en-US" baseline="0" dirty="0"/>
              <a:t> problem.</a:t>
            </a:r>
          </a:p>
          <a:p>
            <a:pPr marL="0" indent="0" eaLnBrk="1" hangingPunct="1">
              <a:buNone/>
              <a:defRPr/>
            </a:pPr>
            <a:r>
              <a:rPr lang="en-US" altLang="en-US" baseline="0" dirty="0"/>
              <a:t>A: yes, but as a scientist we were aware of this in the </a:t>
            </a:r>
            <a:r>
              <a:rPr lang="en-US" altLang="en-US" baseline="0" dirty="0" err="1"/>
              <a:t>1960’s</a:t>
            </a:r>
            <a:r>
              <a:rPr lang="en-US" altLang="en-US" baseline="0" dirty="0"/>
              <a:t> but continued to emit carbon.  Recognize that the theory was done in the </a:t>
            </a:r>
            <a:r>
              <a:rPr lang="en-US" altLang="en-US" baseline="0" dirty="0" err="1"/>
              <a:t>1890’s</a:t>
            </a:r>
            <a:r>
              <a:rPr lang="en-US" altLang="en-US" baseline="0" dirty="0"/>
              <a:t> and by the </a:t>
            </a:r>
            <a:r>
              <a:rPr lang="en-US" altLang="en-US" baseline="0" dirty="0" err="1"/>
              <a:t>1930’s</a:t>
            </a:r>
            <a:r>
              <a:rPr lang="en-US" altLang="en-US" baseline="0" dirty="0"/>
              <a:t> was accepted and in the </a:t>
            </a:r>
            <a:r>
              <a:rPr lang="en-US" altLang="en-US" baseline="0" dirty="0" err="1"/>
              <a:t>1950’s</a:t>
            </a:r>
            <a:r>
              <a:rPr lang="en-US" altLang="en-US" baseline="0" dirty="0"/>
              <a:t> was actually measured.  So I would not be so forgiving.</a:t>
            </a:r>
          </a:p>
          <a:p>
            <a:pPr marL="0" indent="0" eaLnBrk="1" hangingPunct="1">
              <a:buNone/>
              <a:defRPr/>
            </a:pPr>
            <a:r>
              <a:rPr lang="en-US" altLang="en-US" dirty="0"/>
              <a:t>Bill D.:</a:t>
            </a:r>
            <a:r>
              <a:rPr lang="en-US" altLang="en-US" baseline="0" dirty="0"/>
              <a:t> Heard that encyclical only includes science that was accepted.  Was this true?</a:t>
            </a:r>
          </a:p>
          <a:p>
            <a:pPr marL="0" indent="0" eaLnBrk="1" hangingPunct="1">
              <a:buNone/>
              <a:defRPr/>
            </a:pPr>
            <a:r>
              <a:rPr lang="en-US" altLang="en-US" baseline="0" dirty="0"/>
              <a:t>A: yes, in fact I have shown a slightly more pessimistic view because that is what scientists are wrestling with today.  The Encyclical and the IPCC only discusses published and confirmed results and as a result don’t factor in a lot of the potential risks.</a:t>
            </a:r>
          </a:p>
          <a:p>
            <a:pPr marL="0" indent="0" eaLnBrk="1" hangingPunct="1">
              <a:buNone/>
              <a:defRPr/>
            </a:pPr>
            <a:r>
              <a:rPr lang="en-US" altLang="en-US" baseline="0" dirty="0"/>
              <a:t>Student: I haven’t heard the agricultural points before, is that new?</a:t>
            </a:r>
          </a:p>
          <a:p>
            <a:pPr marL="0" indent="0" eaLnBrk="1" hangingPunct="1">
              <a:buNone/>
              <a:defRPr/>
            </a:pPr>
            <a:r>
              <a:rPr lang="en-US" altLang="en-US" baseline="0" dirty="0"/>
              <a:t>A: No, it is not new.  It takes up ~500 pages {probably an exaggeration) in the IPCC and there are many scientific papers on this topic.    The reason you have not heard it before is because our media prevents objective discussion on this topic.  If you have a climate scientist on the news they are always accompanied by a non-climate specialist and they will say CO2 is green and CO2 is good for plants.  You can’t have a discussion on agriculture because it becomes an argument before anything meaningful can be said.  It is a hot topics in countries like India and China and in the USA we are not concerned because we are a wealthy country.  But it might be a good idea to be friendly with the Canadians.</a:t>
            </a:r>
          </a:p>
          <a:p>
            <a:pPr marL="0" indent="0" eaLnBrk="1" hangingPunct="1">
              <a:buNone/>
              <a:defRPr/>
            </a:pPr>
            <a:endParaRPr lang="en-US" altLang="en-US" baseline="0" dirty="0"/>
          </a:p>
          <a:p>
            <a:pPr marL="0" indent="0" eaLnBrk="1" hangingPunct="1">
              <a:buNone/>
              <a:defRPr/>
            </a:pPr>
            <a:r>
              <a:rPr lang="en-US" altLang="en-US" baseline="0" dirty="0"/>
              <a:t>---------------------------------------------------------------</a:t>
            </a:r>
          </a:p>
          <a:p>
            <a:pPr marL="0" indent="0" eaLnBrk="1" hangingPunct="1">
              <a:buNone/>
              <a:defRPr/>
            </a:pPr>
            <a:endParaRPr lang="en-US" alt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t>Feb. 3, 2015</a:t>
            </a:r>
            <a:r>
              <a:rPr lang="en-US" b="0" baseline="0" dirty="0"/>
              <a:t> Greenbelt Climate Action Network</a:t>
            </a:r>
            <a:endParaRPr lang="en-US" alt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Sep. 28, 2015 Catholic Univ. (</a:t>
            </a:r>
            <a:r>
              <a:rPr lang="en-US" altLang="en-US" dirty="0" err="1"/>
              <a:t>Sus.Arch</a:t>
            </a:r>
            <a:r>
              <a:rPr lang="en-US" altLang="en-US" dirty="0"/>
              <a:t>) ~ 60 students (focus on Encyclical)</a:t>
            </a:r>
          </a:p>
          <a:p>
            <a:pPr eaLnBrk="1" hangingPunct="1">
              <a:defRPr/>
            </a:pPr>
            <a:r>
              <a:rPr lang="en-US" altLang="en-US" dirty="0"/>
              <a:t>Sep. 17, 2014 Catholic Univ. (</a:t>
            </a:r>
            <a:r>
              <a:rPr lang="en-US" altLang="en-US" dirty="0" err="1"/>
              <a:t>Sus.Arch</a:t>
            </a:r>
            <a:r>
              <a:rPr lang="en-US" altLang="en-US" dirty="0"/>
              <a:t>) ~ 60 students</a:t>
            </a:r>
          </a:p>
          <a:p>
            <a:pPr eaLnBrk="1" hangingPunct="1">
              <a:defRPr/>
            </a:pPr>
            <a:r>
              <a:rPr lang="en-US" altLang="en-US" dirty="0"/>
              <a:t>Sep. 23, 2013 Catholic Univ. (</a:t>
            </a:r>
            <a:r>
              <a:rPr lang="en-US" altLang="en-US" dirty="0" err="1"/>
              <a:t>Sus.Arch</a:t>
            </a:r>
            <a:r>
              <a:rPr lang="en-US" altLang="en-US" dirty="0"/>
              <a:t>) ~ 60 students</a:t>
            </a:r>
          </a:p>
          <a:p>
            <a:pPr eaLnBrk="1" hangingPunct="1">
              <a:defRPr/>
            </a:pPr>
            <a:r>
              <a:rPr lang="en-US" altLang="en-US" dirty="0"/>
              <a:t>Oct. 3, 2011 Catholic Univ. (</a:t>
            </a:r>
            <a:r>
              <a:rPr lang="en-US" altLang="en-US" dirty="0" err="1"/>
              <a:t>Sus.Arch</a:t>
            </a:r>
            <a:r>
              <a:rPr lang="en-US" altLang="en-US" dirty="0"/>
              <a:t>) ~ 100 students</a:t>
            </a:r>
          </a:p>
          <a:p>
            <a:pPr eaLnBrk="1" hangingPunct="1">
              <a:defRPr/>
            </a:pPr>
            <a:r>
              <a:rPr lang="en-US" altLang="en-US" dirty="0"/>
              <a:t>Sep. 23, 2010 Catholic University, Sustainable Architecture Class, 105 students</a:t>
            </a:r>
          </a:p>
          <a:p>
            <a:pPr eaLnBrk="1" hangingPunct="1">
              <a:defRPr/>
            </a:pPr>
            <a:r>
              <a:rPr lang="en-US" altLang="en-US" dirty="0"/>
              <a:t>Sep. 17, 2010 Catholic University, Alternative and Renewable Energy Class, 9 students</a:t>
            </a:r>
          </a:p>
          <a:p>
            <a:pPr eaLnBrk="1" hangingPunct="1">
              <a:defRPr/>
            </a:pPr>
            <a:r>
              <a:rPr lang="en-US" altLang="en-US" dirty="0"/>
              <a:t>Apr. 15, 2010 Howard University, Beltsville Campus, Atmospheric Science Class (2.5 hours), questions at end</a:t>
            </a:r>
          </a:p>
          <a:p>
            <a:pPr eaLnBrk="1" hangingPunct="1">
              <a:defRPr/>
            </a:pPr>
            <a:r>
              <a:rPr lang="en-US" altLang="en-US" dirty="0"/>
              <a:t>Nov. 11, 2009 </a:t>
            </a:r>
            <a:r>
              <a:rPr lang="en-US" altLang="en-US" dirty="0" err="1"/>
              <a:t>GCAN</a:t>
            </a:r>
            <a:r>
              <a:rPr lang="en-US" altLang="en-US" dirty="0"/>
              <a:t> meeting, Greenbelt Community Center, ~ 15 people (for slides search </a:t>
            </a:r>
            <a:r>
              <a:rPr lang="en-US" altLang="en-US" dirty="0" err="1"/>
              <a:t>for’top</a:t>
            </a:r>
            <a:r>
              <a:rPr lang="en-US" altLang="en-US" dirty="0"/>
              <a:t> 10 “discoveries” in 2009’)</a:t>
            </a:r>
          </a:p>
          <a:p>
            <a:pPr eaLnBrk="1" hangingPunct="1">
              <a:defRPr/>
            </a:pPr>
            <a:r>
              <a:rPr lang="en-US" altLang="en-US" dirty="0" err="1"/>
              <a:t>Sep.28</a:t>
            </a:r>
            <a:r>
              <a:rPr lang="en-US" altLang="en-US" dirty="0"/>
              <a:t>, 2009 Catholic University, Sustainable Architecture Class – reply to skeptical arguments - ~140 students attended</a:t>
            </a:r>
          </a:p>
          <a:p>
            <a:pPr eaLnBrk="1" hangingPunct="1">
              <a:defRPr/>
            </a:pPr>
            <a:r>
              <a:rPr lang="en-US" altLang="en-US" dirty="0"/>
              <a:t>Sep. 4, 2009 Catholic University, Renewable Engineering Class, ~25</a:t>
            </a:r>
          </a:p>
          <a:p>
            <a:pPr eaLnBrk="1" hangingPunct="1">
              <a:defRPr/>
            </a:pPr>
            <a:r>
              <a:rPr lang="en-US" altLang="en-US" dirty="0"/>
              <a:t>Apr. 22, 2009 Catholic University, Earth Day event ~ 200</a:t>
            </a:r>
          </a:p>
          <a:p>
            <a:pPr eaLnBrk="1" hangingPunct="1">
              <a:defRPr/>
            </a:pPr>
            <a:r>
              <a:rPr lang="en-US" altLang="en-US" dirty="0"/>
              <a:t>Apr.   9, 2009 </a:t>
            </a:r>
            <a:r>
              <a:rPr lang="en-US" altLang="en-US" dirty="0" err="1"/>
              <a:t>UMCP</a:t>
            </a:r>
            <a:r>
              <a:rPr lang="en-US" altLang="en-US" dirty="0"/>
              <a:t> </a:t>
            </a:r>
            <a:r>
              <a:rPr lang="en-US" altLang="en-US" dirty="0" err="1"/>
              <a:t>AOSC</a:t>
            </a:r>
            <a:r>
              <a:rPr lang="en-US" altLang="en-US" dirty="0"/>
              <a:t> 434/658 2:00-3:15 </a:t>
            </a:r>
            <a:r>
              <a:rPr lang="en-US" altLang="en-US" dirty="0" err="1"/>
              <a:t>CSS</a:t>
            </a:r>
            <a:r>
              <a:rPr lang="en-US" altLang="en-US" dirty="0"/>
              <a:t> 2416</a:t>
            </a:r>
          </a:p>
          <a:p>
            <a:pPr eaLnBrk="1" hangingPunct="1">
              <a:defRPr/>
            </a:pPr>
            <a:r>
              <a:rPr lang="en-US" altLang="en-US" dirty="0"/>
              <a:t>Feb. 11, 2009 </a:t>
            </a:r>
            <a:r>
              <a:rPr lang="en-US" altLang="en-US" dirty="0" err="1"/>
              <a:t>GCAN</a:t>
            </a:r>
            <a:r>
              <a:rPr lang="en-US" altLang="en-US" dirty="0"/>
              <a:t> meeting, Greenbelt Community Center</a:t>
            </a:r>
          </a:p>
          <a:p>
            <a:pPr eaLnBrk="1" hangingPunct="1">
              <a:defRPr/>
            </a:pPr>
            <a:r>
              <a:rPr lang="en-US" altLang="en-US" dirty="0"/>
              <a:t>Sep. 10, 2008 Catholic University, Architecture class</a:t>
            </a:r>
          </a:p>
          <a:p>
            <a:pPr eaLnBrk="1" hangingPunct="1">
              <a:defRPr/>
            </a:pPr>
            <a:r>
              <a:rPr lang="en-US" altLang="en-US" dirty="0"/>
              <a:t>May 29, 2008 Robert Goddard French Immersion School, 8</a:t>
            </a:r>
            <a:r>
              <a:rPr lang="en-US" altLang="en-US" baseline="30000" dirty="0"/>
              <a:t>th</a:t>
            </a:r>
            <a:r>
              <a:rPr lang="en-US" altLang="en-US" dirty="0"/>
              <a:t> grade science class.</a:t>
            </a:r>
          </a:p>
          <a:p>
            <a:pPr eaLnBrk="1" hangingPunct="1">
              <a:defRPr/>
            </a:pPr>
            <a:r>
              <a:rPr lang="en-US" altLang="en-US" dirty="0"/>
              <a:t>Mar. 12, 2008 Greenbelt Climate Action Network, Greenbelt Comm. Center</a:t>
            </a:r>
          </a:p>
          <a:p>
            <a:pPr eaLnBrk="1" hangingPunct="1">
              <a:defRPr/>
            </a:pPr>
            <a:r>
              <a:rPr lang="en-US" altLang="en-US" dirty="0"/>
              <a:t>Feb. 29, 2008 Berwyn Heights Elementary School, 6</a:t>
            </a:r>
            <a:r>
              <a:rPr lang="en-US" altLang="en-US" baseline="30000" dirty="0"/>
              <a:t>th</a:t>
            </a:r>
            <a:r>
              <a:rPr lang="en-US" altLang="en-US" dirty="0"/>
              <a:t> grade class</a:t>
            </a:r>
          </a:p>
          <a:p>
            <a:pPr eaLnBrk="1" hangingPunct="1">
              <a:defRPr/>
            </a:pPr>
            <a:r>
              <a:rPr lang="en-US" altLang="en-US" dirty="0"/>
              <a:t>Jan. 31, 2008 Oxon Hill High School – Focus the Nation Event</a:t>
            </a:r>
          </a:p>
          <a:p>
            <a:pPr eaLnBrk="1" hangingPunct="1">
              <a:defRPr/>
            </a:pPr>
            <a:r>
              <a:rPr lang="en-US" altLang="en-US" dirty="0"/>
              <a:t>Nov.  7, 2007 Greenbelt Town Hall Meeting</a:t>
            </a:r>
          </a:p>
          <a:p>
            <a:pPr eaLnBrk="1" hangingPunct="1">
              <a:defRPr/>
            </a:pPr>
            <a:endParaRPr lang="en-US" altLang="en-US" dirty="0"/>
          </a:p>
        </p:txBody>
      </p:sp>
    </p:spTree>
    <p:extLst>
      <p:ext uri="{BB962C8B-B14F-4D97-AF65-F5344CB8AC3E}">
        <p14:creationId xmlns:p14="http://schemas.microsoft.com/office/powerpoint/2010/main" val="213916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A634564C-2C3F-4175-B586-86CA66940536}" type="slidenum">
              <a:rPr lang="en-US" altLang="en-US" sz="1200">
                <a:latin typeface="Times New Roman" pitchFamily="18" charset="0"/>
              </a:rPr>
              <a:pPr eaLnBrk="1" hangingPunct="1">
                <a:defRPr/>
              </a:pPr>
              <a:t>10</a:t>
            </a:fld>
            <a:endParaRPr lang="en-US" altLang="en-US" sz="1200">
              <a:latin typeface="Times New Roman" pitchFamily="18" charset="0"/>
            </a:endParaRPr>
          </a:p>
        </p:txBody>
      </p:sp>
      <p:sp>
        <p:nvSpPr>
          <p:cNvPr id="82947" name="Rectangle 2"/>
          <p:cNvSpPr>
            <a:spLocks noGrp="1" noRot="1" noChangeAspect="1" noChangeArrowheads="1" noTextEdit="1"/>
          </p:cNvSpPr>
          <p:nvPr>
            <p:ph type="sldImg"/>
          </p:nvPr>
        </p:nvSpPr>
        <p:spPr>
          <a:xfrm>
            <a:off x="800100" y="584200"/>
            <a:ext cx="4986338" cy="3740150"/>
          </a:xfrm>
          <a:ln/>
        </p:spPr>
      </p:sp>
      <p:sp>
        <p:nvSpPr>
          <p:cNvPr id="82948" name="Rectangle 3"/>
          <p:cNvSpPr>
            <a:spLocks noGrp="1" noChangeArrowheads="1"/>
          </p:cNvSpPr>
          <p:nvPr>
            <p:ph type="body" idx="1"/>
          </p:nvPr>
        </p:nvSpPr>
        <p:spPr>
          <a:xfrm>
            <a:off x="695325" y="4543426"/>
            <a:ext cx="5386388" cy="3997325"/>
          </a:xfrm>
          <a:noFill/>
        </p:spPr>
        <p:txBody>
          <a:bodyPr/>
          <a:lstStyle/>
          <a:p>
            <a:pPr eaLnBrk="1" hangingPunct="1"/>
            <a:r>
              <a:rPr lang="en-US" altLang="en-US"/>
              <a:t>  1 bbl oil    = 6.119E9 J</a:t>
            </a:r>
          </a:p>
          <a:p>
            <a:pPr eaLnBrk="1" hangingPunct="1"/>
            <a:r>
              <a:rPr lang="en-US" altLang="en-US"/>
              <a:t>  1 tonne coal = 2.929E10 J (29.29 kJ/g)   4.787 bbl-eq/tonne</a:t>
            </a:r>
          </a:p>
          <a:p>
            <a:pPr eaLnBrk="1" hangingPunct="1"/>
            <a:r>
              <a:rPr lang="en-US" altLang="en-US"/>
              <a:t>  1 m^3 N'gas  = 3.726E7 J     0.00609 bbl-eq/m^3</a:t>
            </a:r>
          </a:p>
          <a:p>
            <a:pPr eaLnBrk="1" hangingPunct="1"/>
            <a:r>
              <a:rPr lang="en-US" altLang="en-US"/>
              <a:t>  wood is 12 kJ/g or 1/3 the energy content of coal   1.6 bbl-eq/tonne-wood</a:t>
            </a:r>
          </a:p>
          <a:p>
            <a:pPr eaLnBrk="1" hangingPunct="1"/>
            <a:r>
              <a:rPr lang="en-US" altLang="en-US"/>
              <a:t>1 Gt-C/y = 1000 G-kg-C/y/(365 day/y)*(44 briq/kg) = 120 billion-briquets/day</a:t>
            </a:r>
          </a:p>
          <a:p>
            <a:pPr eaLnBrk="1" hangingPunct="1">
              <a:lnSpc>
                <a:spcPct val="90000"/>
              </a:lnSpc>
            </a:pPr>
            <a:endParaRPr lang="en-US" altLang="en-US"/>
          </a:p>
          <a:p>
            <a:pPr eaLnBrk="1" hangingPunct="1">
              <a:lnSpc>
                <a:spcPct val="90000"/>
              </a:lnSpc>
            </a:pPr>
            <a:r>
              <a:rPr lang="en-US" altLang="en-US"/>
              <a:t>85 million bbl's/day = 983 bbl/sec</a:t>
            </a:r>
          </a:p>
          <a:p>
            <a:pPr eaLnBrk="1" hangingPunct="1">
              <a:lnSpc>
                <a:spcPct val="90000"/>
              </a:lnSpc>
            </a:pPr>
            <a:r>
              <a:rPr lang="en-US" altLang="en-US"/>
              <a:t>42.5 Saudi Sirius Star (2 million bbl's) oil tankers/day</a:t>
            </a:r>
          </a:p>
          <a:p>
            <a:pPr eaLnBrk="1" hangingPunct="1">
              <a:lnSpc>
                <a:spcPct val="90000"/>
              </a:lnSpc>
            </a:pPr>
            <a:r>
              <a:rPr lang="en-US" altLang="en-US"/>
              <a:t>85 MB/d / 1.48 MB/exxon.valdes = 57.4 exxon.valdes/day or 1/minute</a:t>
            </a:r>
          </a:p>
          <a:p>
            <a:pPr eaLnBrk="1" hangingPunct="1">
              <a:lnSpc>
                <a:spcPct val="90000"/>
              </a:lnSpc>
            </a:pPr>
            <a:r>
              <a:rPr lang="en-US" altLang="en-US"/>
              <a:t>85,000,000 bbl/d * 42 gal/bbl * 5 lb/bbl * 365.25 d/y / 2200 lb/t  = 2.963 Gt-C/y</a:t>
            </a:r>
          </a:p>
          <a:p>
            <a:pPr eaLnBrk="1" hangingPunct="1">
              <a:lnSpc>
                <a:spcPct val="90000"/>
              </a:lnSpc>
            </a:pPr>
            <a:endParaRPr lang="en-US" altLang="en-US"/>
          </a:p>
          <a:p>
            <a:pPr eaLnBrk="1" hangingPunct="1">
              <a:lnSpc>
                <a:spcPct val="90000"/>
              </a:lnSpc>
            </a:pPr>
            <a:r>
              <a:rPr lang="en-US" altLang="en-US"/>
              <a:t>5370 million tons of hard coal in 2006 (pg. 14 IEA Key Stats 2007)</a:t>
            </a:r>
          </a:p>
          <a:p>
            <a:pPr eaLnBrk="1" hangingPunct="1">
              <a:lnSpc>
                <a:spcPct val="90000"/>
              </a:lnSpc>
            </a:pPr>
            <a:r>
              <a:rPr lang="en-US" altLang="en-US"/>
              <a:t>5370 million tons/365.25/3600 = 4084 tons/sec = 36.8 gondolas/second (45 x 9.5 foot)</a:t>
            </a:r>
          </a:p>
          <a:p>
            <a:pPr eaLnBrk="1" hangingPunct="1">
              <a:lnSpc>
                <a:spcPct val="90000"/>
              </a:lnSpc>
            </a:pPr>
            <a:r>
              <a:rPr lang="en-US" altLang="en-US"/>
              <a:t>     5.37 Gt-coal/yr * 55.81% C/coal = 2.997 Gt-C/yr</a:t>
            </a:r>
          </a:p>
          <a:p>
            <a:pPr eaLnBrk="1" hangingPunct="1"/>
            <a:r>
              <a:rPr lang="en-US" altLang="en-US"/>
              <a:t>5370E6 * 2000/2200 * 4.787 bbl/tonne = 2.3369264E10 bbl-eq/yr = 740 bbl/sec</a:t>
            </a:r>
          </a:p>
          <a:p>
            <a:pPr eaLnBrk="1" hangingPunct="1">
              <a:lnSpc>
                <a:spcPct val="90000"/>
              </a:lnSpc>
            </a:pPr>
            <a:endParaRPr lang="en-US" altLang="en-US"/>
          </a:p>
          <a:p>
            <a:pPr eaLnBrk="1" hangingPunct="1">
              <a:lnSpc>
                <a:spcPct val="90000"/>
              </a:lnSpc>
            </a:pPr>
            <a:r>
              <a:rPr lang="en-US" altLang="en-US"/>
              <a:t>2977 billion cubic meters in 2006 (pg. 12 IEA Key Stats 2007) = 106,300 billion cu.ft</a:t>
            </a:r>
          </a:p>
          <a:p>
            <a:pPr eaLnBrk="1" hangingPunct="1">
              <a:lnSpc>
                <a:spcPct val="90000"/>
              </a:lnSpc>
            </a:pPr>
            <a:r>
              <a:rPr lang="en-US" altLang="en-US"/>
              <a:t>liquified gas = 1/600 of volume   LNG tanker carries 135,000 m^3 = 1 LNG tanker per minute</a:t>
            </a:r>
          </a:p>
          <a:p>
            <a:pPr eaLnBrk="1" hangingPunct="1">
              <a:lnSpc>
                <a:spcPct val="90000"/>
              </a:lnSpc>
            </a:pPr>
            <a:r>
              <a:rPr lang="en-US" altLang="en-US"/>
              <a:t>  2.977E12 m^3 * 535.3 Gt-C/1E15 m^3 = 1.594 Gt-C</a:t>
            </a:r>
          </a:p>
          <a:p>
            <a:pPr eaLnBrk="1" hangingPunct="1"/>
            <a:r>
              <a:rPr lang="en-US" altLang="en-US"/>
              <a:t>2.977E12 m^3/yr * 0.00609 bbl/m^3 = 1.813E10 bbl/yr = 575 bbl-eq/second</a:t>
            </a:r>
          </a:p>
          <a:p>
            <a:pPr eaLnBrk="1" hangingPunct="1">
              <a:lnSpc>
                <a:spcPct val="90000"/>
              </a:lnSpc>
            </a:pPr>
            <a:endParaRPr lang="en-US" altLang="en-US"/>
          </a:p>
          <a:p>
            <a:pPr eaLnBrk="1" hangingPunct="1">
              <a:lnSpc>
                <a:spcPct val="90000"/>
              </a:lnSpc>
            </a:pPr>
            <a:r>
              <a:rPr lang="en-US" altLang="en-US"/>
              <a:t>13 million ha/yr of forest continue to be lost [Kindermann 2008 PNAS]</a:t>
            </a:r>
          </a:p>
          <a:p>
            <a:pPr eaLnBrk="1" hangingPunct="1">
              <a:lnSpc>
                <a:spcPct val="90000"/>
              </a:lnSpc>
            </a:pPr>
            <a:r>
              <a:rPr lang="en-US" altLang="en-US"/>
              <a:t>       9.887 ha/second = 4 acres/second = 330 cords/second</a:t>
            </a:r>
          </a:p>
          <a:p>
            <a:pPr eaLnBrk="1" hangingPunct="1">
              <a:lnSpc>
                <a:spcPct val="90000"/>
              </a:lnSpc>
            </a:pPr>
            <a:r>
              <a:rPr lang="en-US" altLang="en-US"/>
              <a:t>       acre = 208.71 ft square = 500 trees</a:t>
            </a:r>
          </a:p>
          <a:p>
            <a:pPr eaLnBrk="1" hangingPunct="1">
              <a:lnSpc>
                <a:spcPct val="90000"/>
              </a:lnSpc>
            </a:pPr>
            <a:r>
              <a:rPr lang="en-US" altLang="en-US"/>
              <a:t>1.6 Gt-C/y / 13 million ha/y --&gt; 123 ton-C/ha = 49.81 ton-C/acre --&gt; 82.47 cord/acre</a:t>
            </a:r>
          </a:p>
          <a:p>
            <a:pPr eaLnBrk="1" hangingPunct="1">
              <a:lnSpc>
                <a:spcPct val="90000"/>
              </a:lnSpc>
            </a:pPr>
            <a:r>
              <a:rPr lang="en-US" altLang="en-US"/>
              <a:t>   assume 3000 lbs-wood/cord = 1.36 t-wood/cord (80 cu-ft/cord)</a:t>
            </a:r>
          </a:p>
          <a:p>
            <a:pPr eaLnBrk="1" hangingPunct="1">
              <a:lnSpc>
                <a:spcPct val="90000"/>
              </a:lnSpc>
            </a:pPr>
            <a:r>
              <a:rPr lang="en-US" altLang="en-US"/>
              <a:t>   assume wood = C6H10O5 = 12*6/(12*6 + 10*1 + 16*5) = 72/162 = 44.4% C</a:t>
            </a:r>
          </a:p>
          <a:p>
            <a:pPr eaLnBrk="1" hangingPunct="1">
              <a:lnSpc>
                <a:spcPct val="90000"/>
              </a:lnSpc>
            </a:pPr>
            <a:r>
              <a:rPr lang="en-US" altLang="en-US"/>
              <a:t>   --&gt; 0.604 t-C/cord</a:t>
            </a:r>
          </a:p>
          <a:p>
            <a:pPr eaLnBrk="1" hangingPunct="1"/>
            <a:r>
              <a:rPr lang="en-US" altLang="en-US"/>
              <a:t>1.6 Gt-C/y / 0.444 t-C/t-wood = 3.6E9 t-wood/yr</a:t>
            </a:r>
          </a:p>
          <a:p>
            <a:pPr eaLnBrk="1" hangingPunct="1"/>
            <a:r>
              <a:rPr lang="en-US" altLang="en-US"/>
              <a:t>   3.6E9 t-wood/y * 1.6 bbl-eq/t-wood = 5.75E9 bbl-eq/y = 182.5 bbl-eq/sec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p:txBody>
          <a:bodyPr/>
          <a:lstStyle>
            <a:lvl1pPr defTabSz="926084">
              <a:defRPr>
                <a:solidFill>
                  <a:schemeClr val="tx1"/>
                </a:solidFill>
                <a:latin typeface="Tahoma" pitchFamily="34" charset="0"/>
              </a:defRPr>
            </a:lvl1pPr>
            <a:lvl2pPr marL="1231271" indent="-473566" defTabSz="926084">
              <a:defRPr>
                <a:solidFill>
                  <a:schemeClr val="tx1"/>
                </a:solidFill>
                <a:latin typeface="Tahoma" pitchFamily="34" charset="0"/>
              </a:defRPr>
            </a:lvl2pPr>
            <a:lvl3pPr marL="1894263" indent="-378853" defTabSz="926084">
              <a:defRPr>
                <a:solidFill>
                  <a:schemeClr val="tx1"/>
                </a:solidFill>
                <a:latin typeface="Tahoma" pitchFamily="34" charset="0"/>
              </a:defRPr>
            </a:lvl3pPr>
            <a:lvl4pPr marL="2651968" indent="-378853" defTabSz="926084">
              <a:defRPr>
                <a:solidFill>
                  <a:schemeClr val="tx1"/>
                </a:solidFill>
                <a:latin typeface="Tahoma" pitchFamily="34" charset="0"/>
              </a:defRPr>
            </a:lvl4pPr>
            <a:lvl5pPr marL="3409674" indent="-378853" defTabSz="926084">
              <a:defRPr>
                <a:solidFill>
                  <a:schemeClr val="tx1"/>
                </a:solidFill>
                <a:latin typeface="Tahoma" pitchFamily="34" charset="0"/>
              </a:defRPr>
            </a:lvl5pPr>
            <a:lvl6pPr marL="4167380" indent="-378853" defTabSz="926084" eaLnBrk="0" fontAlgn="base" hangingPunct="0">
              <a:spcBef>
                <a:spcPct val="0"/>
              </a:spcBef>
              <a:spcAft>
                <a:spcPct val="0"/>
              </a:spcAft>
              <a:defRPr>
                <a:solidFill>
                  <a:schemeClr val="tx1"/>
                </a:solidFill>
                <a:latin typeface="Tahoma" pitchFamily="34" charset="0"/>
              </a:defRPr>
            </a:lvl6pPr>
            <a:lvl7pPr marL="4925085" indent="-378853" defTabSz="926084" eaLnBrk="0" fontAlgn="base" hangingPunct="0">
              <a:spcBef>
                <a:spcPct val="0"/>
              </a:spcBef>
              <a:spcAft>
                <a:spcPct val="0"/>
              </a:spcAft>
              <a:defRPr>
                <a:solidFill>
                  <a:schemeClr val="tx1"/>
                </a:solidFill>
                <a:latin typeface="Tahoma" pitchFamily="34" charset="0"/>
              </a:defRPr>
            </a:lvl7pPr>
            <a:lvl8pPr marL="5682790" indent="-378853" defTabSz="926084" eaLnBrk="0" fontAlgn="base" hangingPunct="0">
              <a:spcBef>
                <a:spcPct val="0"/>
              </a:spcBef>
              <a:spcAft>
                <a:spcPct val="0"/>
              </a:spcAft>
              <a:defRPr>
                <a:solidFill>
                  <a:schemeClr val="tx1"/>
                </a:solidFill>
                <a:latin typeface="Tahoma" pitchFamily="34" charset="0"/>
              </a:defRPr>
            </a:lvl8pPr>
            <a:lvl9pPr marL="6440495" indent="-378853" defTabSz="926084" eaLnBrk="0" fontAlgn="base" hangingPunct="0">
              <a:spcBef>
                <a:spcPct val="0"/>
              </a:spcBef>
              <a:spcAft>
                <a:spcPct val="0"/>
              </a:spcAft>
              <a:defRPr>
                <a:solidFill>
                  <a:schemeClr val="tx1"/>
                </a:solidFill>
                <a:latin typeface="Tahoma" pitchFamily="34" charset="0"/>
              </a:defRPr>
            </a:lvl9pPr>
          </a:lstStyle>
          <a:p>
            <a:pPr>
              <a:defRPr/>
            </a:pPr>
            <a:fld id="{FDDA5F8A-987B-4749-B904-DD3B0347A431}" type="slidenum">
              <a:rPr lang="en-US" altLang="en-US" smtClean="0">
                <a:latin typeface="Times New Roman" pitchFamily="18" charset="0"/>
              </a:rPr>
              <a:pPr>
                <a:defRPr/>
              </a:pPr>
              <a:t>12</a:t>
            </a:fld>
            <a:endParaRPr lang="en-US" altLang="en-US">
              <a:latin typeface="Times New Roman" pitchFamily="18" charset="0"/>
            </a:endParaRPr>
          </a:p>
        </p:txBody>
      </p:sp>
      <p:sp>
        <p:nvSpPr>
          <p:cNvPr id="53251" name="Rectangle 2"/>
          <p:cNvSpPr>
            <a:spLocks noGrp="1" noRot="1" noChangeAspect="1" noChangeArrowheads="1" noTextEdit="1"/>
          </p:cNvSpPr>
          <p:nvPr>
            <p:ph type="sldImg"/>
          </p:nvPr>
        </p:nvSpPr>
        <p:spPr>
          <a:xfrm>
            <a:off x="803275" y="584200"/>
            <a:ext cx="4983163" cy="3738563"/>
          </a:xfrm>
          <a:ln/>
        </p:spPr>
      </p:sp>
      <p:sp>
        <p:nvSpPr>
          <p:cNvPr id="53252" name="Rectangle 3"/>
          <p:cNvSpPr>
            <a:spLocks noGrp="1" noChangeArrowheads="1"/>
          </p:cNvSpPr>
          <p:nvPr>
            <p:ph type="body" idx="1"/>
          </p:nvPr>
        </p:nvSpPr>
        <p:spPr>
          <a:noFill/>
        </p:spPr>
        <p:txBody>
          <a:bodyPr/>
          <a:lstStyle/>
          <a:p>
            <a:pPr eaLnBrk="1" hangingPunct="1"/>
            <a:r>
              <a:rPr lang="en-US" altLang="en-US" dirty="0"/>
              <a:t>http://data.giss.nasa.gov/gistemp/graphs/Fig.A2.txt from radiosonde, buoys, satellite</a:t>
            </a:r>
          </a:p>
          <a:p>
            <a:pPr eaLnBrk="1" hangingPunct="1"/>
            <a:r>
              <a:rPr lang="en-US" altLang="en-US" dirty="0" err="1"/>
              <a:t>Anomally</a:t>
            </a:r>
            <a:r>
              <a:rPr lang="en-US" altLang="en-US" dirty="0"/>
              <a:t> is difference from 1951-1980 baseline</a:t>
            </a:r>
          </a:p>
          <a:p>
            <a:pPr eaLnBrk="1" hangingPunct="1"/>
            <a:endParaRPr lang="en-US" altLang="en-US" dirty="0"/>
          </a:p>
          <a:p>
            <a:pPr eaLnBrk="1" hangingPunct="1"/>
            <a:r>
              <a:rPr lang="en-US" altLang="en-US" dirty="0"/>
              <a:t>Pinatubo</a:t>
            </a:r>
            <a:r>
              <a:rPr lang="en-US" altLang="en-US" baseline="0" dirty="0"/>
              <a:t> 4/1991</a:t>
            </a:r>
          </a:p>
          <a:p>
            <a:pPr eaLnBrk="1" hangingPunct="1"/>
            <a:r>
              <a:rPr lang="en-US" altLang="en-US" baseline="0" dirty="0"/>
              <a:t>El </a:t>
            </a:r>
            <a:r>
              <a:rPr lang="en-US" altLang="en-US" baseline="0" dirty="0" err="1"/>
              <a:t>Chichon</a:t>
            </a:r>
            <a:r>
              <a:rPr lang="en-US" altLang="en-US" baseline="0" dirty="0"/>
              <a:t>  1983</a:t>
            </a:r>
          </a:p>
          <a:p>
            <a:pPr eaLnBrk="1" hangingPunct="1"/>
            <a:r>
              <a:rPr lang="en-US" altLang="en-US" baseline="0" dirty="0" err="1"/>
              <a:t>Agung</a:t>
            </a:r>
            <a:r>
              <a:rPr lang="en-US" altLang="en-US" baseline="0" dirty="0"/>
              <a:t>   1963</a:t>
            </a:r>
            <a:endParaRPr lang="en-US" altLang="en-US" dirty="0"/>
          </a:p>
          <a:p>
            <a:pPr eaLnBrk="1" hangingPunct="1"/>
            <a:endParaRPr lang="en-US" altLang="en-US" dirty="0"/>
          </a:p>
          <a:p>
            <a:pPr eaLnBrk="1" hangingPunct="1"/>
            <a:r>
              <a:rPr lang="en-US" altLang="en-US" dirty="0"/>
              <a:t>Hiatus in 1940-1960</a:t>
            </a:r>
          </a:p>
          <a:p>
            <a:pPr eaLnBrk="1" hangingPunct="1"/>
            <a:r>
              <a:rPr lang="en-US" altLang="en-US" dirty="0"/>
              <a:t>  1) 1939-1941  uninsulated bucket (biased cold) was replaced by engine intake (biased warm)</a:t>
            </a:r>
          </a:p>
          <a:p>
            <a:pPr eaLnBrk="1" hangingPunct="1"/>
            <a:r>
              <a:rPr lang="en-US" altLang="en-US" dirty="0"/>
              <a:t>      </a:t>
            </a:r>
            <a:r>
              <a:rPr lang="en-US" altLang="en-US" dirty="0" err="1"/>
              <a:t>1940’s</a:t>
            </a:r>
            <a:r>
              <a:rPr lang="en-US" altLang="en-US" dirty="0"/>
              <a:t> (WWII) less US ships (used engine intake) were replaced by UK ships (buckets)</a:t>
            </a:r>
          </a:p>
          <a:p>
            <a:pPr eaLnBrk="1" hangingPunct="1"/>
            <a:r>
              <a:rPr lang="en-US" altLang="en-US" dirty="0"/>
              <a:t>      (Thompson 2008 and 2010 Nature)</a:t>
            </a:r>
          </a:p>
          <a:p>
            <a:pPr eaLnBrk="1" hangingPunct="1"/>
            <a:endParaRPr lang="en-US" altLang="en-US" dirty="0"/>
          </a:p>
          <a:p>
            <a:pPr eaLnBrk="1" hangingPunct="1"/>
            <a:r>
              <a:rPr lang="en-US" altLang="en-US" dirty="0"/>
              <a:t>Thompson, </a:t>
            </a:r>
            <a:r>
              <a:rPr lang="en-US" altLang="en-US" dirty="0" err="1"/>
              <a:t>D.W.J</a:t>
            </a:r>
            <a:r>
              <a:rPr lang="en-US" altLang="en-US" dirty="0"/>
              <a:t>., </a:t>
            </a:r>
            <a:r>
              <a:rPr lang="en-US" altLang="en-US" dirty="0" err="1"/>
              <a:t>J.M</a:t>
            </a:r>
            <a:r>
              <a:rPr lang="en-US" altLang="en-US" dirty="0"/>
              <a:t>. Wallace, </a:t>
            </a:r>
            <a:r>
              <a:rPr lang="en-US" altLang="en-US" dirty="0" err="1"/>
              <a:t>J.J</a:t>
            </a:r>
            <a:r>
              <a:rPr lang="en-US" altLang="en-US" dirty="0"/>
              <a:t>. Kennedy and </a:t>
            </a:r>
            <a:r>
              <a:rPr lang="en-US" altLang="en-US" dirty="0" err="1"/>
              <a:t>P.D</a:t>
            </a:r>
            <a:r>
              <a:rPr lang="en-US" altLang="en-US" dirty="0"/>
              <a:t>. Jones 2010.  An abrupt drop in Northern Hemisphere sea surface temperature around 1970.  Nature </a:t>
            </a:r>
            <a:r>
              <a:rPr lang="en-US" altLang="en-US" dirty="0" err="1"/>
              <a:t>v.467</a:t>
            </a:r>
            <a:r>
              <a:rPr lang="en-US" altLang="en-US" dirty="0"/>
              <a:t> </a:t>
            </a:r>
            <a:r>
              <a:rPr lang="en-US" altLang="en-US" dirty="0" err="1"/>
              <a:t>p.381</a:t>
            </a:r>
            <a:r>
              <a:rPr lang="en-US" altLang="en-US" dirty="0"/>
              <a:t>-381</a:t>
            </a:r>
          </a:p>
          <a:p>
            <a:pPr eaLnBrk="1" hangingPunct="1"/>
            <a:r>
              <a:rPr lang="en-US" altLang="en-US" dirty="0"/>
              <a:t>Thompson, </a:t>
            </a:r>
            <a:r>
              <a:rPr lang="en-US" altLang="en-US" dirty="0" err="1"/>
              <a:t>D.W.J</a:t>
            </a:r>
            <a:r>
              <a:rPr lang="en-US" altLang="en-US" dirty="0"/>
              <a:t>., </a:t>
            </a:r>
            <a:r>
              <a:rPr lang="en-US" altLang="en-US" dirty="0" err="1"/>
              <a:t>J.J</a:t>
            </a:r>
            <a:r>
              <a:rPr lang="en-US" altLang="en-US" dirty="0"/>
              <a:t>. Kennedy, </a:t>
            </a:r>
            <a:r>
              <a:rPr lang="en-US" altLang="en-US" dirty="0" err="1"/>
              <a:t>J.M</a:t>
            </a:r>
            <a:r>
              <a:rPr lang="en-US" altLang="en-US" dirty="0"/>
              <a:t>. Wallace and </a:t>
            </a:r>
            <a:r>
              <a:rPr lang="en-US" altLang="en-US" dirty="0" err="1"/>
              <a:t>P.D</a:t>
            </a:r>
            <a:r>
              <a:rPr lang="en-US" altLang="en-US" dirty="0"/>
              <a:t>. Jones 2008.  A large discontinuity in the mid-twentieth century in observed global-mean surface temperature.  Nature </a:t>
            </a:r>
            <a:r>
              <a:rPr lang="en-US" altLang="en-US" dirty="0" err="1"/>
              <a:t>v.453</a:t>
            </a:r>
            <a:r>
              <a:rPr lang="en-US" altLang="en-US" dirty="0"/>
              <a:t> </a:t>
            </a:r>
            <a:r>
              <a:rPr lang="en-US" altLang="en-US" dirty="0" err="1"/>
              <a:t>p.646</a:t>
            </a:r>
            <a:r>
              <a:rPr lang="en-US" altLang="en-US" dirty="0"/>
              <a:t>-649. </a:t>
            </a:r>
          </a:p>
          <a:p>
            <a:pPr eaLnBrk="1" hangingPunct="1"/>
            <a:r>
              <a:rPr lang="en-US" altLang="en-US" dirty="0"/>
              <a:t>  2) </a:t>
            </a:r>
            <a:r>
              <a:rPr lang="en-US" altLang="en-US" dirty="0" err="1"/>
              <a:t>N.H</a:t>
            </a:r>
            <a:r>
              <a:rPr lang="en-US" altLang="en-US" dirty="0"/>
              <a:t>. warming slower in the </a:t>
            </a:r>
            <a:r>
              <a:rPr lang="en-US" altLang="en-US" dirty="0" err="1"/>
              <a:t>1950’s</a:t>
            </a:r>
            <a:r>
              <a:rPr lang="en-US" altLang="en-US" dirty="0"/>
              <a:t> due to aerosols from power plants</a:t>
            </a:r>
          </a:p>
          <a:p>
            <a:pPr eaLnBrk="1" hangingPunct="1"/>
            <a:endParaRPr lang="en-US" altLang="en-US" dirty="0"/>
          </a:p>
          <a:p>
            <a:pPr eaLnBrk="1" hangingPunct="1"/>
            <a:r>
              <a:rPr lang="en-US" altLang="en-US" dirty="0" err="1"/>
              <a:t>2000’s</a:t>
            </a:r>
            <a:r>
              <a:rPr lang="en-US" altLang="en-US" dirty="0"/>
              <a:t> Hiatus</a:t>
            </a:r>
          </a:p>
          <a:p>
            <a:pPr eaLnBrk="1" hangingPunct="1"/>
            <a:r>
              <a:rPr lang="en-US" altLang="en-US" dirty="0"/>
              <a:t>  tropical Pacific SSTS were lower (natural variability)</a:t>
            </a:r>
          </a:p>
          <a:p>
            <a:pPr eaLnBrk="1" hangingPunct="1"/>
            <a:r>
              <a:rPr lang="en-US" altLang="en-US" dirty="0"/>
              <a:t>  these propagate to </a:t>
            </a:r>
            <a:r>
              <a:rPr lang="en-US" altLang="en-US" dirty="0" err="1"/>
              <a:t>N.H</a:t>
            </a:r>
            <a:r>
              <a:rPr lang="en-US" altLang="en-US" dirty="0"/>
              <a:t>. in wintertime</a:t>
            </a:r>
          </a:p>
          <a:p>
            <a:pPr eaLnBrk="1" hangingPunct="1"/>
            <a:r>
              <a:rPr lang="en-US" altLang="en-US" dirty="0"/>
              <a:t>  </a:t>
            </a:r>
            <a:r>
              <a:rPr lang="en-US" altLang="en-US" dirty="0" err="1"/>
              <a:t>Kosaka</a:t>
            </a:r>
            <a:r>
              <a:rPr lang="en-US" altLang="en-US" dirty="0"/>
              <a:t>, Y. and </a:t>
            </a:r>
            <a:r>
              <a:rPr lang="en-US" altLang="en-US" dirty="0" err="1"/>
              <a:t>S.P</a:t>
            </a:r>
            <a:r>
              <a:rPr lang="en-US" altLang="en-US" dirty="0"/>
              <a:t>. </a:t>
            </a:r>
            <a:r>
              <a:rPr lang="en-US" altLang="en-US" dirty="0" err="1"/>
              <a:t>Xie</a:t>
            </a:r>
            <a:r>
              <a:rPr lang="en-US" altLang="en-US" dirty="0"/>
              <a:t> 2013.  Recent global-warming hiatus tied to equatorial Pacific surface cooling.  Nature </a:t>
            </a:r>
            <a:r>
              <a:rPr lang="en-US" altLang="en-US" dirty="0" err="1"/>
              <a:t>v.502</a:t>
            </a:r>
            <a:r>
              <a:rPr lang="en-US" altLang="en-US" dirty="0"/>
              <a:t> </a:t>
            </a:r>
            <a:r>
              <a:rPr lang="en-US" altLang="en-US" dirty="0" err="1"/>
              <a:t>p.403</a:t>
            </a:r>
            <a:r>
              <a:rPr lang="en-US" altLang="en-US" dirty="0"/>
              <a:t>-407. </a:t>
            </a:r>
          </a:p>
          <a:p>
            <a:pPr eaLnBrk="1" hangingPunct="1"/>
            <a:endParaRPr lang="en-US" altLang="en-US" dirty="0"/>
          </a:p>
        </p:txBody>
      </p:sp>
    </p:spTree>
    <p:extLst>
      <p:ext uri="{BB962C8B-B14F-4D97-AF65-F5344CB8AC3E}">
        <p14:creationId xmlns:p14="http://schemas.microsoft.com/office/powerpoint/2010/main" val="3589551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1823F82F-5AAB-4C29-BB9E-7931023679DD}" type="slidenum">
              <a:rPr lang="en-US" altLang="en-US" sz="1200">
                <a:latin typeface="Times New Roman" pitchFamily="18" charset="0"/>
              </a:rPr>
              <a:pPr eaLnBrk="1" hangingPunct="1">
                <a:defRPr/>
              </a:pPr>
              <a:t>13</a:t>
            </a:fld>
            <a:endParaRPr lang="en-US" altLang="en-US" sz="120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217488" indent="-217488" eaLnBrk="1" hangingPunct="1">
              <a:lnSpc>
                <a:spcPct val="90000"/>
              </a:lnSpc>
              <a:buFontTx/>
              <a:buChar char="•"/>
            </a:pPr>
            <a:r>
              <a:rPr lang="en-US" altLang="en-US" sz="900" dirty="0"/>
              <a:t>Inter-comparison: https://www.skepticalscience.com/print.php?r=255 </a:t>
            </a:r>
          </a:p>
          <a:p>
            <a:pPr marL="217488" indent="-217488" eaLnBrk="1" hangingPunct="1">
              <a:lnSpc>
                <a:spcPct val="90000"/>
              </a:lnSpc>
              <a:buFontTx/>
              <a:buChar char="•"/>
            </a:pPr>
            <a:endParaRPr lang="en-US" altLang="en-US" sz="900" dirty="0"/>
          </a:p>
          <a:p>
            <a:pPr marL="217488" indent="-217488" eaLnBrk="1" hangingPunct="1">
              <a:lnSpc>
                <a:spcPct val="90000"/>
              </a:lnSpc>
              <a:buFontTx/>
              <a:buChar char="•"/>
            </a:pPr>
            <a:endParaRPr lang="en-US" altLang="en-US" sz="900" dirty="0"/>
          </a:p>
          <a:p>
            <a:pPr marL="217488" indent="-217488" eaLnBrk="1" hangingPunct="1">
              <a:lnSpc>
                <a:spcPct val="90000"/>
              </a:lnSpc>
              <a:buFontTx/>
              <a:buChar char="•"/>
            </a:pPr>
            <a:r>
              <a:rPr lang="en-US" altLang="en-US" sz="900" dirty="0"/>
              <a:t>recent T change also seen by climate skeptics</a:t>
            </a:r>
          </a:p>
          <a:p>
            <a:pPr marL="655638" lvl="1" indent="-217488" eaLnBrk="1" hangingPunct="1">
              <a:lnSpc>
                <a:spcPct val="90000"/>
              </a:lnSpc>
              <a:buFontTx/>
              <a:buChar char="•"/>
            </a:pPr>
            <a:r>
              <a:rPr lang="en-US" altLang="en-US" sz="900" dirty="0"/>
              <a:t>Rohde, R., R.A. Muller, R. Jacobsen, E. Muller, S. </a:t>
            </a:r>
            <a:r>
              <a:rPr lang="en-US" altLang="en-US" sz="900" dirty="0" err="1"/>
              <a:t>Perlmutter</a:t>
            </a:r>
            <a:r>
              <a:rPr lang="en-US" altLang="en-US" sz="900" dirty="0"/>
              <a:t>, A. Rosenfeld, J. </a:t>
            </a:r>
            <a:r>
              <a:rPr lang="en-US" altLang="en-US" sz="900" dirty="0" err="1"/>
              <a:t>Wurtele</a:t>
            </a:r>
            <a:r>
              <a:rPr lang="en-US" altLang="en-US" sz="900" dirty="0"/>
              <a:t>, D. Groom and C. Wickham 2012.  A new estimate of the average Earth surface land temperature spanning 1753 to 2011.  </a:t>
            </a:r>
            <a:r>
              <a:rPr lang="en-US" altLang="en-US" sz="900" dirty="0" err="1"/>
              <a:t>Geoinfor</a:t>
            </a:r>
            <a:r>
              <a:rPr lang="en-US" altLang="en-US" sz="900" dirty="0"/>
              <a:t> </a:t>
            </a:r>
            <a:r>
              <a:rPr lang="en-US" altLang="en-US" sz="900" dirty="0" err="1"/>
              <a:t>Geostat</a:t>
            </a:r>
            <a:r>
              <a:rPr lang="en-US" altLang="en-US" sz="900" dirty="0"/>
              <a:t>. </a:t>
            </a:r>
            <a:r>
              <a:rPr lang="en-US" altLang="en-US" sz="900" dirty="0" err="1"/>
              <a:t>v.1</a:t>
            </a:r>
            <a:r>
              <a:rPr lang="en-US" altLang="en-US" sz="900" dirty="0"/>
              <a:t> </a:t>
            </a:r>
            <a:r>
              <a:rPr lang="en-US" altLang="en-US" sz="900" dirty="0" err="1"/>
              <a:t>p.1</a:t>
            </a:r>
            <a:r>
              <a:rPr lang="en-US" altLang="en-US" sz="900" dirty="0"/>
              <a:t>-7.</a:t>
            </a:r>
          </a:p>
          <a:p>
            <a:pPr marL="217488" indent="-217488" eaLnBrk="1" hangingPunct="1">
              <a:lnSpc>
                <a:spcPct val="90000"/>
              </a:lnSpc>
              <a:buFontTx/>
              <a:buChar char="•"/>
            </a:pPr>
            <a:r>
              <a:rPr lang="en-US" altLang="en-US" sz="900" dirty="0"/>
              <a:t>Tree Rings: Mann, M.E., Z. Zhang, </a:t>
            </a:r>
            <a:r>
              <a:rPr lang="en-US" altLang="en-US" sz="900" dirty="0" err="1"/>
              <a:t>M.K</a:t>
            </a:r>
            <a:r>
              <a:rPr lang="en-US" altLang="en-US" sz="900" dirty="0"/>
              <a:t>. Hughes, </a:t>
            </a:r>
            <a:r>
              <a:rPr lang="en-US" altLang="en-US" sz="900" dirty="0" err="1"/>
              <a:t>R.S</a:t>
            </a:r>
            <a:r>
              <a:rPr lang="en-US" altLang="en-US" sz="900" dirty="0"/>
              <a:t>. Bradley, </a:t>
            </a:r>
            <a:r>
              <a:rPr lang="en-US" altLang="en-US" sz="900" dirty="0" err="1"/>
              <a:t>S.K</a:t>
            </a:r>
            <a:r>
              <a:rPr lang="en-US" altLang="en-US" sz="900" dirty="0"/>
              <a:t>. Miller, S. Rutherford and F. Ni 2008.  Proxy-based reconstructions of hemispheric and global surface temperature variations over the past two millennia. Proc. Nat'l Acad. Sci. </a:t>
            </a:r>
            <a:r>
              <a:rPr lang="en-US" altLang="en-US" sz="900" dirty="0" err="1"/>
              <a:t>v.105</a:t>
            </a:r>
            <a:r>
              <a:rPr lang="en-US" altLang="en-US" sz="900" dirty="0"/>
              <a:t> </a:t>
            </a:r>
            <a:r>
              <a:rPr lang="en-US" altLang="en-US" sz="900" dirty="0" err="1"/>
              <a:t>p.13252</a:t>
            </a:r>
            <a:r>
              <a:rPr lang="en-US" altLang="en-US" sz="900" dirty="0"/>
              <a:t>-13257.</a:t>
            </a:r>
          </a:p>
          <a:p>
            <a:pPr marL="217488" indent="-217488" eaLnBrk="1" hangingPunct="1">
              <a:lnSpc>
                <a:spcPct val="90000"/>
              </a:lnSpc>
              <a:buFontTx/>
              <a:buChar char="•"/>
            </a:pPr>
            <a:r>
              <a:rPr lang="en-US" altLang="en-US" sz="900" dirty="0"/>
              <a:t>2:1 records: </a:t>
            </a:r>
            <a:r>
              <a:rPr lang="en-US" altLang="en-US" sz="900" dirty="0" err="1"/>
              <a:t>Meehl</a:t>
            </a:r>
            <a:r>
              <a:rPr lang="en-US" altLang="en-US" sz="900" dirty="0"/>
              <a:t>, </a:t>
            </a:r>
            <a:r>
              <a:rPr lang="en-US" altLang="en-US" sz="900" dirty="0" err="1"/>
              <a:t>G.A</a:t>
            </a:r>
            <a:r>
              <a:rPr lang="en-US" altLang="en-US" sz="900" dirty="0"/>
              <a:t>., C. Tebaldi, G. Walton, D. Easterling and L. McDaniel 2009.  Relative increase of record high maximum temperatures compared to record low minimum temperatures in the U.S.  </a:t>
            </a:r>
            <a:r>
              <a:rPr lang="en-US" altLang="en-US" sz="900" dirty="0" err="1"/>
              <a:t>Geophys</a:t>
            </a:r>
            <a:r>
              <a:rPr lang="en-US" altLang="en-US" sz="900" dirty="0"/>
              <a:t>. Res. Lett. </a:t>
            </a:r>
            <a:r>
              <a:rPr lang="en-US" altLang="en-US" sz="900" dirty="0" err="1"/>
              <a:t>v.36</a:t>
            </a:r>
            <a:r>
              <a:rPr lang="en-US" altLang="en-US" sz="900" dirty="0"/>
              <a:t> </a:t>
            </a:r>
            <a:r>
              <a:rPr lang="en-US" altLang="en-US" sz="900" dirty="0" err="1"/>
              <a:t>L23701</a:t>
            </a:r>
            <a:r>
              <a:rPr lang="en-US" altLang="en-US" sz="900" dirty="0"/>
              <a:t> </a:t>
            </a:r>
            <a:r>
              <a:rPr lang="en-US" altLang="en-US" sz="900" dirty="0" err="1"/>
              <a:t>doi:10.1029</a:t>
            </a:r>
            <a:r>
              <a:rPr lang="en-US" altLang="en-US" sz="900" dirty="0"/>
              <a:t>/</a:t>
            </a:r>
            <a:r>
              <a:rPr lang="en-US" altLang="en-US" sz="900" dirty="0" err="1"/>
              <a:t>2009GL04073</a:t>
            </a:r>
            <a:r>
              <a:rPr lang="en-US" altLang="en-US" sz="900" dirty="0"/>
              <a:t>, 5 </a:t>
            </a:r>
            <a:r>
              <a:rPr lang="en-US" altLang="en-US" sz="900" dirty="0" err="1"/>
              <a:t>pgs</a:t>
            </a:r>
            <a:endParaRPr lang="en-US" altLang="en-US" sz="900" dirty="0"/>
          </a:p>
          <a:p>
            <a:pPr marL="217488" indent="-217488" eaLnBrk="1" hangingPunct="1">
              <a:lnSpc>
                <a:spcPct val="90000"/>
              </a:lnSpc>
              <a:buFontTx/>
              <a:buChar char="•"/>
            </a:pPr>
            <a:r>
              <a:rPr lang="en-US" altLang="en-US" sz="900" dirty="0"/>
              <a:t>Boreholes: Huang, S., </a:t>
            </a:r>
            <a:r>
              <a:rPr lang="en-US" altLang="en-US" sz="900" dirty="0" err="1"/>
              <a:t>H.N</a:t>
            </a:r>
            <a:r>
              <a:rPr lang="en-US" altLang="en-US" sz="900" dirty="0"/>
              <a:t>. Pollack and </a:t>
            </a:r>
            <a:r>
              <a:rPr lang="en-US" altLang="en-US" sz="900" dirty="0" err="1"/>
              <a:t>P.Y</a:t>
            </a:r>
            <a:r>
              <a:rPr lang="en-US" altLang="en-US" sz="900" dirty="0"/>
              <a:t>. Shen 2000.  Temperature trends over the last five centuries reconstructed from borehole temperatures.  Nature </a:t>
            </a:r>
            <a:r>
              <a:rPr lang="en-US" altLang="en-US" sz="900" dirty="0" err="1"/>
              <a:t>v.403</a:t>
            </a:r>
            <a:r>
              <a:rPr lang="en-US" altLang="en-US" sz="900" dirty="0"/>
              <a:t> </a:t>
            </a:r>
            <a:r>
              <a:rPr lang="en-US" altLang="en-US" sz="900" dirty="0" err="1"/>
              <a:t>p.756</a:t>
            </a:r>
            <a:r>
              <a:rPr lang="en-US" altLang="en-US" sz="900" dirty="0"/>
              <a:t>-758</a:t>
            </a:r>
          </a:p>
          <a:p>
            <a:pPr marL="217488" indent="-217488" eaLnBrk="1" hangingPunct="1">
              <a:lnSpc>
                <a:spcPct val="90000"/>
              </a:lnSpc>
              <a:buFontTx/>
              <a:buChar char="•"/>
            </a:pPr>
            <a:r>
              <a:rPr lang="en-US" altLang="en-US" sz="900" dirty="0"/>
              <a:t>Stalagmites: Smith, </a:t>
            </a:r>
            <a:r>
              <a:rPr lang="en-US" altLang="en-US" sz="900" dirty="0" err="1"/>
              <a:t>C.L</a:t>
            </a:r>
            <a:r>
              <a:rPr lang="en-US" altLang="en-US" sz="900" dirty="0"/>
              <a:t>., A. Baker, </a:t>
            </a:r>
            <a:r>
              <a:rPr lang="en-US" altLang="en-US" sz="900" dirty="0" err="1"/>
              <a:t>I.J</a:t>
            </a:r>
            <a:r>
              <a:rPr lang="en-US" altLang="en-US" sz="900" dirty="0"/>
              <a:t>. Fairchild, S. </a:t>
            </a:r>
            <a:r>
              <a:rPr lang="en-US" altLang="en-US" sz="900" dirty="0" err="1"/>
              <a:t>Frisia</a:t>
            </a:r>
            <a:r>
              <a:rPr lang="en-US" altLang="en-US" sz="900" dirty="0"/>
              <a:t> and A. </a:t>
            </a:r>
            <a:r>
              <a:rPr lang="en-US" altLang="en-US" sz="900" dirty="0" err="1"/>
              <a:t>Borsato</a:t>
            </a:r>
            <a:r>
              <a:rPr lang="en-US" altLang="en-US" sz="900" dirty="0"/>
              <a:t> 2006. Reconstructing hemispheric-scale climates from multiple stalagmite records.  Int. J. Climatology </a:t>
            </a:r>
            <a:r>
              <a:rPr lang="en-US" altLang="en-US" sz="900" dirty="0" err="1"/>
              <a:t>v.26</a:t>
            </a:r>
            <a:r>
              <a:rPr lang="en-US" altLang="en-US" sz="900" dirty="0"/>
              <a:t> </a:t>
            </a:r>
            <a:r>
              <a:rPr lang="en-US" altLang="en-US" sz="900" dirty="0" err="1"/>
              <a:t>p.1417</a:t>
            </a:r>
            <a:r>
              <a:rPr lang="en-US" altLang="en-US" sz="900" dirty="0"/>
              <a:t>-1424.</a:t>
            </a:r>
          </a:p>
          <a:p>
            <a:pPr marL="217488" indent="-217488" eaLnBrk="1" hangingPunct="1">
              <a:lnSpc>
                <a:spcPct val="90000"/>
              </a:lnSpc>
              <a:buFontTx/>
              <a:buChar char="•"/>
            </a:pPr>
            <a:r>
              <a:rPr lang="en-US" altLang="en-US" sz="900" dirty="0"/>
              <a:t>Glaciers: </a:t>
            </a:r>
            <a:r>
              <a:rPr lang="en-US" altLang="en-US" sz="900" dirty="0" err="1"/>
              <a:t>Oerlemans</a:t>
            </a:r>
            <a:r>
              <a:rPr lang="en-US" altLang="en-US" sz="900" dirty="0"/>
              <a:t>, J. 2005.  Extracting a climate signal from 169 glacier records.  Science </a:t>
            </a:r>
            <a:r>
              <a:rPr lang="en-US" altLang="en-US" sz="900" dirty="0" err="1"/>
              <a:t>v.308</a:t>
            </a:r>
            <a:r>
              <a:rPr lang="en-US" altLang="en-US" sz="900" dirty="0"/>
              <a:t> </a:t>
            </a:r>
            <a:r>
              <a:rPr lang="en-US" altLang="en-US" sz="900" dirty="0" err="1"/>
              <a:t>p.675</a:t>
            </a:r>
            <a:r>
              <a:rPr lang="en-US" altLang="en-US" sz="900" dirty="0"/>
              <a:t>-677</a:t>
            </a:r>
          </a:p>
          <a:p>
            <a:pPr marL="217488" indent="-217488" eaLnBrk="1" hangingPunct="1">
              <a:lnSpc>
                <a:spcPct val="90000"/>
              </a:lnSpc>
              <a:buFontTx/>
              <a:buChar char="•"/>
            </a:pPr>
            <a:r>
              <a:rPr lang="en-US" altLang="en-US" sz="900" dirty="0"/>
              <a:t>Warm pool sediment: </a:t>
            </a:r>
            <a:r>
              <a:rPr lang="en-US" altLang="en-US" sz="900" dirty="0" err="1"/>
              <a:t>Oppo</a:t>
            </a:r>
            <a:r>
              <a:rPr lang="en-US" altLang="en-US" sz="900" dirty="0"/>
              <a:t>, </a:t>
            </a:r>
            <a:r>
              <a:rPr lang="en-US" altLang="en-US" sz="900" dirty="0" err="1"/>
              <a:t>D.W</a:t>
            </a:r>
            <a:r>
              <a:rPr lang="en-US" altLang="en-US" sz="900" dirty="0"/>
              <a:t>., Y. Rosenthal and </a:t>
            </a:r>
            <a:r>
              <a:rPr lang="en-US" altLang="en-US" sz="900" dirty="0" err="1"/>
              <a:t>B.K</a:t>
            </a:r>
            <a:r>
              <a:rPr lang="en-US" altLang="en-US" sz="900" dirty="0"/>
              <a:t>. </a:t>
            </a:r>
            <a:r>
              <a:rPr lang="en-US" altLang="en-US" sz="900" dirty="0" err="1"/>
              <a:t>Linsley</a:t>
            </a:r>
            <a:r>
              <a:rPr lang="en-US" altLang="en-US" sz="900" dirty="0"/>
              <a:t> 2009.  2,000-year-long temperature and hydrology reconstructions from the Indo-Pacific warm pool.  Nature </a:t>
            </a:r>
            <a:r>
              <a:rPr lang="en-US" altLang="en-US" sz="900" dirty="0" err="1"/>
              <a:t>v.460</a:t>
            </a:r>
            <a:r>
              <a:rPr lang="en-US" altLang="en-US" sz="900" dirty="0"/>
              <a:t> </a:t>
            </a:r>
            <a:r>
              <a:rPr lang="en-US" altLang="en-US" sz="900" dirty="0" err="1"/>
              <a:t>p.1113</a:t>
            </a:r>
            <a:r>
              <a:rPr lang="en-US" altLang="en-US" sz="900" dirty="0"/>
              <a:t>-1116.</a:t>
            </a:r>
          </a:p>
          <a:p>
            <a:pPr marL="217488" indent="-217488" eaLnBrk="1" hangingPunct="1">
              <a:lnSpc>
                <a:spcPct val="90000"/>
              </a:lnSpc>
              <a:buFontTx/>
              <a:buChar char="•"/>
            </a:pPr>
            <a:r>
              <a:rPr lang="en-US" altLang="en-US" sz="900" dirty="0"/>
              <a:t>Sediment cores: </a:t>
            </a:r>
            <a:r>
              <a:rPr lang="en-US" altLang="en-US" sz="900" dirty="0" err="1"/>
              <a:t>Spielhagen</a:t>
            </a:r>
            <a:r>
              <a:rPr lang="en-US" altLang="en-US" sz="900" dirty="0"/>
              <a:t>, </a:t>
            </a:r>
            <a:r>
              <a:rPr lang="en-US" altLang="en-US" sz="900" dirty="0" err="1"/>
              <a:t>R.F</a:t>
            </a:r>
            <a:r>
              <a:rPr lang="en-US" altLang="en-US" sz="900" dirty="0"/>
              <a:t>. and et al. 2011.  Enhanced modern heat transfer to the Arctic by warm Atlantic water.  Science </a:t>
            </a:r>
            <a:r>
              <a:rPr lang="en-US" altLang="en-US" sz="900" dirty="0" err="1"/>
              <a:t>v.331</a:t>
            </a:r>
            <a:r>
              <a:rPr lang="en-US" altLang="en-US" sz="900" dirty="0"/>
              <a:t> </a:t>
            </a:r>
            <a:r>
              <a:rPr lang="en-US" altLang="en-US" sz="900" dirty="0" err="1"/>
              <a:t>p.450</a:t>
            </a:r>
            <a:r>
              <a:rPr lang="en-US" altLang="en-US" sz="900" dirty="0"/>
              <a:t>-453.</a:t>
            </a:r>
          </a:p>
          <a:p>
            <a:pPr marL="217488" indent="-217488" eaLnBrk="1" hangingPunct="1">
              <a:lnSpc>
                <a:spcPct val="90000"/>
              </a:lnSpc>
              <a:buFontTx/>
              <a:buChar char="•"/>
            </a:pPr>
            <a:r>
              <a:rPr lang="en-US" altLang="en-US" sz="900" dirty="0"/>
              <a:t>Ocean heat content: </a:t>
            </a:r>
          </a:p>
          <a:p>
            <a:pPr marL="655638" lvl="1" indent="-217488" eaLnBrk="1" hangingPunct="1">
              <a:lnSpc>
                <a:spcPct val="90000"/>
              </a:lnSpc>
            </a:pPr>
            <a:r>
              <a:rPr lang="en-US" altLang="en-US" sz="900" dirty="0" err="1"/>
              <a:t>Levitus</a:t>
            </a:r>
            <a:r>
              <a:rPr lang="en-US" altLang="en-US" sz="900" dirty="0"/>
              <a:t>, S., </a:t>
            </a:r>
            <a:r>
              <a:rPr lang="en-US" altLang="en-US" sz="900" dirty="0" err="1"/>
              <a:t>J.I</a:t>
            </a:r>
            <a:r>
              <a:rPr lang="en-US" altLang="en-US" sz="900" dirty="0"/>
              <a:t>. </a:t>
            </a:r>
            <a:r>
              <a:rPr lang="en-US" altLang="en-US" sz="900" dirty="0" err="1"/>
              <a:t>Antonov</a:t>
            </a:r>
            <a:r>
              <a:rPr lang="en-US" altLang="en-US" sz="900" dirty="0"/>
              <a:t>, </a:t>
            </a:r>
            <a:r>
              <a:rPr lang="en-US" altLang="en-US" sz="900" dirty="0" err="1"/>
              <a:t>T.P</a:t>
            </a:r>
            <a:r>
              <a:rPr lang="en-US" altLang="en-US" sz="900" dirty="0"/>
              <a:t>. Boyer, R.A. </a:t>
            </a:r>
            <a:r>
              <a:rPr lang="en-US" altLang="en-US" sz="900" dirty="0" err="1"/>
              <a:t>Locarnini</a:t>
            </a:r>
            <a:r>
              <a:rPr lang="en-US" altLang="en-US" sz="900" dirty="0"/>
              <a:t>, H.E. Garcia and </a:t>
            </a:r>
            <a:r>
              <a:rPr lang="en-US" altLang="en-US" sz="900" dirty="0" err="1"/>
              <a:t>A.V</a:t>
            </a:r>
            <a:r>
              <a:rPr lang="en-US" altLang="en-US" sz="900" dirty="0"/>
              <a:t>. </a:t>
            </a:r>
            <a:r>
              <a:rPr lang="en-US" altLang="en-US" sz="900" dirty="0" err="1"/>
              <a:t>Mishonov</a:t>
            </a:r>
            <a:r>
              <a:rPr lang="en-US" altLang="en-US" sz="900" dirty="0"/>
              <a:t> 2009.  Global ocean heat content 1955-2008 in light of recently revealed instrumentation problems.  </a:t>
            </a:r>
            <a:r>
              <a:rPr lang="en-US" altLang="en-US" sz="900" dirty="0" err="1"/>
              <a:t>Geophys</a:t>
            </a:r>
            <a:r>
              <a:rPr lang="en-US" altLang="en-US" sz="900" dirty="0"/>
              <a:t>. Res. Lett. </a:t>
            </a:r>
            <a:r>
              <a:rPr lang="en-US" altLang="en-US" sz="900" dirty="0" err="1"/>
              <a:t>v.36</a:t>
            </a:r>
            <a:r>
              <a:rPr lang="en-US" altLang="en-US" sz="900" dirty="0"/>
              <a:t> </a:t>
            </a:r>
            <a:r>
              <a:rPr lang="en-US" altLang="en-US" sz="900" dirty="0" err="1"/>
              <a:t>L07608</a:t>
            </a:r>
            <a:r>
              <a:rPr lang="en-US" altLang="en-US" sz="900" dirty="0"/>
              <a:t> </a:t>
            </a:r>
            <a:r>
              <a:rPr lang="en-US" altLang="en-US" sz="900" dirty="0" err="1"/>
              <a:t>doi:10.1029</a:t>
            </a:r>
            <a:r>
              <a:rPr lang="en-US" altLang="en-US" sz="900" dirty="0"/>
              <a:t>/</a:t>
            </a:r>
            <a:r>
              <a:rPr lang="en-US" altLang="en-US" sz="900" dirty="0" err="1"/>
              <a:t>2008GL037155</a:t>
            </a:r>
            <a:r>
              <a:rPr lang="en-US" altLang="en-US" sz="900" dirty="0"/>
              <a:t>, 5 pgs.</a:t>
            </a:r>
          </a:p>
          <a:p>
            <a:pPr marL="655638" lvl="1" indent="-217488" eaLnBrk="1" hangingPunct="1">
              <a:lnSpc>
                <a:spcPct val="90000"/>
              </a:lnSpc>
            </a:pPr>
            <a:r>
              <a:rPr lang="en-US" altLang="en-US" sz="900" dirty="0" err="1"/>
              <a:t>Levitus</a:t>
            </a:r>
            <a:r>
              <a:rPr lang="en-US" altLang="en-US" sz="900" dirty="0"/>
              <a:t>, S., </a:t>
            </a:r>
            <a:r>
              <a:rPr lang="en-US" altLang="en-US" sz="900" dirty="0" err="1"/>
              <a:t>J.I</a:t>
            </a:r>
            <a:r>
              <a:rPr lang="en-US" altLang="en-US" sz="900" dirty="0"/>
              <a:t>. </a:t>
            </a:r>
            <a:r>
              <a:rPr lang="en-US" altLang="en-US" sz="900" dirty="0" err="1"/>
              <a:t>Antonov</a:t>
            </a:r>
            <a:r>
              <a:rPr lang="en-US" altLang="en-US" sz="900" dirty="0"/>
              <a:t> and </a:t>
            </a:r>
            <a:r>
              <a:rPr lang="en-US" altLang="en-US" sz="900" dirty="0" err="1"/>
              <a:t>T.P</a:t>
            </a:r>
            <a:r>
              <a:rPr lang="en-US" altLang="en-US" sz="900" dirty="0"/>
              <a:t>. Boyer 2005.  Warming of the world ocean, 1955-2003.  </a:t>
            </a:r>
            <a:r>
              <a:rPr lang="en-US" altLang="en-US" sz="900" dirty="0" err="1"/>
              <a:t>Geophys</a:t>
            </a:r>
            <a:r>
              <a:rPr lang="en-US" altLang="en-US" sz="900" dirty="0"/>
              <a:t>. Res. Lett. </a:t>
            </a:r>
            <a:r>
              <a:rPr lang="en-US" altLang="en-US" sz="900" dirty="0" err="1"/>
              <a:t>v.32</a:t>
            </a:r>
            <a:r>
              <a:rPr lang="en-US" altLang="en-US" sz="900" dirty="0"/>
              <a:t> </a:t>
            </a:r>
            <a:r>
              <a:rPr lang="en-US" altLang="en-US" sz="900" dirty="0" err="1"/>
              <a:t>L02604</a:t>
            </a:r>
            <a:r>
              <a:rPr lang="en-US" altLang="en-US" sz="900" dirty="0"/>
              <a:t> </a:t>
            </a:r>
            <a:r>
              <a:rPr lang="en-US" altLang="en-US" sz="900" dirty="0" err="1"/>
              <a:t>doi:10.1029</a:t>
            </a:r>
            <a:r>
              <a:rPr lang="en-US" altLang="en-US" sz="900" dirty="0"/>
              <a:t>/</a:t>
            </a:r>
            <a:r>
              <a:rPr lang="en-US" altLang="en-US" sz="900" dirty="0" err="1"/>
              <a:t>2004GL021</a:t>
            </a:r>
            <a:r>
              <a:rPr lang="en-US" altLang="en-US" sz="900" dirty="0"/>
              <a:t> 592, 5 pgs.</a:t>
            </a:r>
          </a:p>
          <a:p>
            <a:pPr marL="655638" lvl="1" indent="-217488" eaLnBrk="1" hangingPunct="1">
              <a:lnSpc>
                <a:spcPct val="90000"/>
              </a:lnSpc>
            </a:pPr>
            <a:r>
              <a:rPr lang="en-US" altLang="en-US" sz="900" dirty="0" err="1"/>
              <a:t>Levitus</a:t>
            </a:r>
            <a:r>
              <a:rPr lang="en-US" altLang="en-US" sz="900" dirty="0"/>
              <a:t>, S., </a:t>
            </a:r>
            <a:r>
              <a:rPr lang="en-US" altLang="en-US" sz="900" dirty="0" err="1"/>
              <a:t>J.I</a:t>
            </a:r>
            <a:r>
              <a:rPr lang="en-US" altLang="en-US" sz="900" dirty="0"/>
              <a:t>. </a:t>
            </a:r>
            <a:r>
              <a:rPr lang="en-US" altLang="en-US" sz="900" dirty="0" err="1"/>
              <a:t>Antonov</a:t>
            </a:r>
            <a:r>
              <a:rPr lang="en-US" altLang="en-US" sz="900" dirty="0"/>
              <a:t>, </a:t>
            </a:r>
            <a:r>
              <a:rPr lang="en-US" altLang="en-US" sz="900" dirty="0" err="1"/>
              <a:t>T.P</a:t>
            </a:r>
            <a:r>
              <a:rPr lang="en-US" altLang="en-US" sz="900" dirty="0"/>
              <a:t>. Boyer and C. Stephens 2000.  Warming in the world ocean.  Science </a:t>
            </a:r>
            <a:r>
              <a:rPr lang="en-US" altLang="en-US" sz="900" dirty="0" err="1"/>
              <a:t>v.287</a:t>
            </a:r>
            <a:r>
              <a:rPr lang="en-US" altLang="en-US" sz="900" dirty="0"/>
              <a:t> </a:t>
            </a:r>
            <a:r>
              <a:rPr lang="en-US" altLang="en-US" sz="900" dirty="0" err="1"/>
              <a:t>p.2225</a:t>
            </a:r>
            <a:r>
              <a:rPr lang="en-US" altLang="en-US" sz="900" dirty="0"/>
              <a:t>-2229.</a:t>
            </a:r>
          </a:p>
          <a:p>
            <a:pPr marL="655638" lvl="1" indent="-217488" eaLnBrk="1" hangingPunct="1">
              <a:lnSpc>
                <a:spcPct val="90000"/>
              </a:lnSpc>
            </a:pPr>
            <a:r>
              <a:rPr lang="en-US" altLang="en-US" sz="900" dirty="0"/>
              <a:t>Hansen, J., M. Sato, P. </a:t>
            </a:r>
            <a:r>
              <a:rPr lang="en-US" altLang="en-US" sz="900" dirty="0" err="1"/>
              <a:t>Kharecha</a:t>
            </a:r>
            <a:r>
              <a:rPr lang="en-US" altLang="en-US" sz="900" dirty="0"/>
              <a:t> and K. von </a:t>
            </a:r>
            <a:r>
              <a:rPr lang="en-US" altLang="en-US" sz="900" dirty="0" err="1"/>
              <a:t>Schuckmann</a:t>
            </a:r>
            <a:r>
              <a:rPr lang="en-US" altLang="en-US" sz="900" dirty="0"/>
              <a:t> 2011.  Earth's energy imbalance and implications.  Atmos. Chem. Phys. (Discuss.) preprint, 39 pgs. </a:t>
            </a:r>
          </a:p>
          <a:p>
            <a:pPr marL="655638" lvl="1" indent="-217488" eaLnBrk="1" hangingPunct="1">
              <a:lnSpc>
                <a:spcPct val="90000"/>
              </a:lnSpc>
            </a:pPr>
            <a:r>
              <a:rPr lang="en-US" altLang="en-US" sz="900" dirty="0"/>
              <a:t>Johnson, </a:t>
            </a:r>
            <a:r>
              <a:rPr lang="en-US" altLang="en-US" sz="900" dirty="0" err="1"/>
              <a:t>G.C</a:t>
            </a:r>
            <a:r>
              <a:rPr lang="en-US" altLang="en-US" sz="900" dirty="0"/>
              <a:t>. and S.E. </a:t>
            </a:r>
            <a:r>
              <a:rPr lang="en-US" altLang="en-US" sz="900" dirty="0" err="1"/>
              <a:t>Wijffels</a:t>
            </a:r>
            <a:r>
              <a:rPr lang="en-US" altLang="en-US" sz="900" dirty="0"/>
              <a:t> 2011.  Ocean density change contributions to sea level rise.  Oceanography </a:t>
            </a:r>
            <a:r>
              <a:rPr lang="en-US" altLang="en-US" sz="900" dirty="0" err="1"/>
              <a:t>v.24</a:t>
            </a:r>
            <a:r>
              <a:rPr lang="en-US" altLang="en-US" sz="900" dirty="0"/>
              <a:t> </a:t>
            </a:r>
            <a:r>
              <a:rPr lang="en-US" altLang="en-US" sz="900" dirty="0" err="1"/>
              <a:t>p.112</a:t>
            </a:r>
            <a:r>
              <a:rPr lang="en-US" altLang="en-US" sz="900" dirty="0"/>
              <a:t>-121.</a:t>
            </a:r>
          </a:p>
          <a:p>
            <a:pPr marL="655638" lvl="1" indent="-217488" eaLnBrk="1" hangingPunct="1">
              <a:lnSpc>
                <a:spcPct val="90000"/>
              </a:lnSpc>
            </a:pPr>
            <a:r>
              <a:rPr lang="en-US" altLang="en-US" sz="900" dirty="0" err="1"/>
              <a:t>Leuliette</a:t>
            </a:r>
            <a:r>
              <a:rPr lang="en-US" altLang="en-US" sz="900" dirty="0"/>
              <a:t>, E.W. and </a:t>
            </a:r>
            <a:r>
              <a:rPr lang="en-US" altLang="en-US" sz="900" dirty="0" err="1"/>
              <a:t>J.K</a:t>
            </a:r>
            <a:r>
              <a:rPr lang="en-US" altLang="en-US" sz="900" dirty="0"/>
              <a:t>. Willis 2011.  Balancing the sea level budget. Oceanography </a:t>
            </a:r>
            <a:r>
              <a:rPr lang="en-US" altLang="en-US" sz="900" dirty="0" err="1"/>
              <a:t>v.24</a:t>
            </a:r>
            <a:r>
              <a:rPr lang="en-US" altLang="en-US" sz="900" dirty="0"/>
              <a:t> </a:t>
            </a:r>
            <a:r>
              <a:rPr lang="en-US" altLang="en-US" sz="900" dirty="0" err="1"/>
              <a:t>p.122</a:t>
            </a:r>
            <a:r>
              <a:rPr lang="en-US" altLang="en-US" sz="900" dirty="0"/>
              <a:t>-129.</a:t>
            </a:r>
          </a:p>
        </p:txBody>
      </p:sp>
    </p:spTree>
    <p:extLst>
      <p:ext uri="{BB962C8B-B14F-4D97-AF65-F5344CB8AC3E}">
        <p14:creationId xmlns:p14="http://schemas.microsoft.com/office/powerpoint/2010/main" val="231734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dirty="0"/>
              <a:t>(Kwok 2009 GRL) conclude wintertime ice thickness decreased from ~3.64m in 1980 to ~1.89m in 2008 - 48% over the 1980-2008 = 17.1%/decade</a:t>
            </a:r>
          </a:p>
          <a:p>
            <a:endParaRPr lang="en-US" altLang="en-US" dirty="0"/>
          </a:p>
          <a:p>
            <a:r>
              <a:rPr lang="en-US" altLang="en-US" dirty="0"/>
              <a:t>Figures downloaded Aug 28, 2019 from </a:t>
            </a:r>
          </a:p>
          <a:p>
            <a:r>
              <a:rPr lang="en-US" altLang="en-US" dirty="0"/>
              <a:t>http://psc.apl.washington.edu/wordpress/research/projects/arctic-sea-ice-volume-anomaly/</a:t>
            </a:r>
          </a:p>
          <a:p>
            <a:pPr lvl="1"/>
            <a:endParaRPr lang="en-US" altLang="en-US" sz="1200" dirty="0"/>
          </a:p>
          <a:p>
            <a:pPr lvl="0"/>
            <a:r>
              <a:rPr lang="en-US" altLang="en-US" sz="1200" dirty="0"/>
              <a:t>May-June 2018 Earth Observer, v.30 pg. 37</a:t>
            </a:r>
          </a:p>
          <a:p>
            <a:pPr lvl="0"/>
            <a:r>
              <a:rPr lang="en-US" altLang="en-US" sz="2000" dirty="0"/>
              <a:t>1984 30% </a:t>
            </a:r>
            <a:r>
              <a:rPr lang="en-US" altLang="en-US" sz="2000" dirty="0">
                <a:sym typeface="Symbol" panose="05050102010706020507" pitchFamily="18" charset="2"/>
              </a:rPr>
              <a:t> 5 year old, now ~2%</a:t>
            </a:r>
          </a:p>
          <a:p>
            <a:pPr lvl="0"/>
            <a:r>
              <a:rPr lang="en-US" altLang="en-US" sz="2000" dirty="0">
                <a:sym typeface="Symbol" panose="05050102010706020507" pitchFamily="18" charset="2"/>
              </a:rPr>
              <a:t>1984 60%  1 year old, now 30%</a:t>
            </a:r>
            <a:endParaRPr lang="en-US" altLang="en-US" sz="2000" dirty="0"/>
          </a:p>
          <a:p>
            <a:endParaRPr lang="en-US" altLang="en-US" dirty="0"/>
          </a:p>
          <a:p>
            <a:endParaRPr lang="en-US" altLang="en-US" dirty="0"/>
          </a:p>
          <a:p>
            <a:r>
              <a:rPr lang="en-US" altLang="en-US" dirty="0"/>
              <a:t>[PIOMAS 2018 website] PIOMAS Arctic Sea Ice Volume Reanalysis</a:t>
            </a:r>
          </a:p>
          <a:p>
            <a:r>
              <a:rPr lang="en-US" altLang="en-US" dirty="0"/>
              <a:t>-------------------------------------------------------------</a:t>
            </a:r>
          </a:p>
          <a:p>
            <a:r>
              <a:rPr lang="en-US" altLang="en-US" dirty="0"/>
              <a:t> site downloaded 5/17/2018</a:t>
            </a:r>
          </a:p>
          <a:p>
            <a:r>
              <a:rPr lang="en-US" altLang="en-US" dirty="0"/>
              <a:t> - PIOMAS has been extensively validated through comparisons with</a:t>
            </a:r>
          </a:p>
          <a:p>
            <a:r>
              <a:rPr lang="en-US" altLang="en-US" dirty="0"/>
              <a:t>   US-Navy submarines, oceanographic moorings, and satellites</a:t>
            </a:r>
          </a:p>
          <a:p>
            <a:r>
              <a:rPr lang="en-US" altLang="en-US" dirty="0"/>
              <a:t>   - uncertainties:</a:t>
            </a:r>
          </a:p>
          <a:p>
            <a:r>
              <a:rPr lang="en-US" altLang="en-US" dirty="0"/>
              <a:t>     trend is +/- 100 km^3/y</a:t>
            </a:r>
          </a:p>
          <a:p>
            <a:r>
              <a:rPr lang="en-US" altLang="en-US" dirty="0"/>
              <a:t>     monthly averaged ice volume anomaly is +/- 750 km^3</a:t>
            </a:r>
          </a:p>
          <a:p>
            <a:r>
              <a:rPr lang="en-US" altLang="en-US" dirty="0"/>
              <a:t>     total volume in Oct. is 1350 km^3</a:t>
            </a:r>
          </a:p>
          <a:p>
            <a:r>
              <a:rPr lang="en-US" altLang="en-US" dirty="0"/>
              <a:t>   (Schweiger et al. 2011 JGR)</a:t>
            </a:r>
          </a:p>
          <a:p>
            <a:endParaRPr lang="en-US" altLang="en-US" dirty="0"/>
          </a:p>
          <a:p>
            <a:r>
              <a:rPr lang="en-US" altLang="en-US" dirty="0"/>
              <a:t> Fig.2: tick marks are 1st day of year</a:t>
            </a:r>
          </a:p>
          <a:p>
            <a:r>
              <a:rPr lang="en-US" altLang="en-US" dirty="0"/>
              <a:t> - 2017 annually averaged sea ice volume was lowest on record with</a:t>
            </a:r>
          </a:p>
          <a:p>
            <a:r>
              <a:rPr lang="en-US" altLang="en-US" dirty="0"/>
              <a:t>   12,900 +/- 1350 km^3</a:t>
            </a:r>
          </a:p>
          <a:p>
            <a:r>
              <a:rPr lang="en-US" altLang="en-US" dirty="0"/>
              <a:t>   - 2012 was 13,500 +/- 1350 km^3</a:t>
            </a:r>
          </a:p>
          <a:p>
            <a:r>
              <a:rPr lang="en-US" altLang="en-US" dirty="0"/>
              <a:t> - trend was 280 +/- 100 km^3/y and is a conservative estimate</a:t>
            </a:r>
          </a:p>
          <a:p>
            <a:r>
              <a:rPr lang="en-US" altLang="en-US" dirty="0"/>
              <a:t>   - 8.6e19 Joule or 86% of US energy consumption</a:t>
            </a:r>
          </a:p>
          <a:p>
            <a:r>
              <a:rPr lang="en-US" altLang="en-US" dirty="0"/>
              <a:t>      - US Energy Consumption in 2009 was 1e20 Joule</a:t>
            </a:r>
          </a:p>
          <a:p>
            <a:r>
              <a:rPr lang="en-US" altLang="en-US" dirty="0"/>
              <a:t>   - spread over entire Arctic is 0.4 W/m^2</a:t>
            </a:r>
          </a:p>
          <a:p>
            <a:endParaRPr lang="en-US" altLang="en-US" dirty="0"/>
          </a:p>
          <a:p>
            <a:r>
              <a:rPr lang="en-US" altLang="en-US" dirty="0"/>
              <a:t>(NOTE:  0.6 W/m^2 imbalance (Stephens 2014)</a:t>
            </a:r>
          </a:p>
          <a:p>
            <a:r>
              <a:rPr lang="en-US" altLang="en-US" dirty="0"/>
              <a:t>     Hansen small x-mas bulb is ~1 W/m^2,  GHG warming is like 2 bulbs per m^2</a:t>
            </a:r>
          </a:p>
          <a:p>
            <a:endParaRPr lang="en-US" altLang="en-US" dirty="0"/>
          </a:p>
          <a:p>
            <a:r>
              <a:rPr lang="en-US" altLang="en-US" dirty="0"/>
              <a:t> Fig.1: shaded areas are 1 and 2 SDV's of annual mean</a:t>
            </a:r>
          </a:p>
          <a:p>
            <a:r>
              <a:rPr lang="en-US" altLang="en-US" dirty="0"/>
              <a:t> - model mean annual cycle of sea ice volume over 1979-2016 ranges</a:t>
            </a:r>
          </a:p>
          <a:p>
            <a:r>
              <a:rPr lang="en-US" altLang="en-US" dirty="0"/>
              <a:t>   from 28,000 km^3 in April to 11,500 km^3 in September</a:t>
            </a:r>
          </a:p>
          <a:p>
            <a:r>
              <a:rPr lang="en-US" altLang="en-US" dirty="0"/>
              <a:t>   - 16,400 annual cycle (1979-2010) = 5e21 J = 50x US Energy Consumption</a:t>
            </a:r>
          </a:p>
          <a:p>
            <a:r>
              <a:rPr lang="en-US" altLang="en-US" dirty="0"/>
              <a:t>      - energy comes from change in solar radiation as Earth orbits</a:t>
            </a:r>
          </a:p>
          <a:p>
            <a:r>
              <a:rPr lang="en-US" altLang="en-US" dirty="0"/>
              <a:t> - Average Arctic sea ice volume in April 2018 was 22,250 km^3</a:t>
            </a:r>
          </a:p>
          <a:p>
            <a:r>
              <a:rPr lang="en-US" altLang="en-US" dirty="0"/>
              <a:t>   - 2nd lowest on record</a:t>
            </a:r>
          </a:p>
          <a:p>
            <a:r>
              <a:rPr lang="en-US" altLang="en-US" dirty="0"/>
              <a:t> - thickness anomalies </a:t>
            </a:r>
            <a:r>
              <a:rPr lang="en-US" altLang="en-US" dirty="0" err="1"/>
              <a:t>anomalies</a:t>
            </a:r>
            <a:r>
              <a:rPr lang="en-US" altLang="en-US" dirty="0"/>
              <a:t> 2018 relative to 2011-2017 are</a:t>
            </a:r>
          </a:p>
          <a:p>
            <a:r>
              <a:rPr lang="en-US" altLang="en-US" dirty="0"/>
              <a:t>   positive in the East Siberian Sea and negative in much of the rest</a:t>
            </a:r>
          </a:p>
          <a:p>
            <a:r>
              <a:rPr lang="en-US" altLang="en-US" dirty="0"/>
              <a:t>   of the Arctic</a:t>
            </a:r>
          </a:p>
          <a:p>
            <a:r>
              <a:rPr lang="en-US" altLang="en-US" dirty="0"/>
              <a:t>   - anomalous weather can have substantial effects on the large</a:t>
            </a:r>
          </a:p>
          <a:p>
            <a:r>
              <a:rPr lang="en-US" altLang="en-US" dirty="0"/>
              <a:t>     distribution of sea ice thickness in the Arctic</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B3D3EF8E-6F31-448E-9DB0-55C222F21D2A}" type="slidenum">
              <a:rPr lang="en-US" smtClean="0"/>
              <a:pPr>
                <a:defRPr/>
              </a:pPr>
              <a:t>14</a:t>
            </a:fld>
            <a:endParaRPr lang="en-US"/>
          </a:p>
        </p:txBody>
      </p:sp>
    </p:spTree>
    <p:extLst>
      <p:ext uri="{BB962C8B-B14F-4D97-AF65-F5344CB8AC3E}">
        <p14:creationId xmlns:p14="http://schemas.microsoft.com/office/powerpoint/2010/main" val="324018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a:extLst>
              <a:ext uri="{FF2B5EF4-FFF2-40B4-BE49-F238E27FC236}">
                <a16:creationId xmlns:a16="http://schemas.microsoft.com/office/drawing/2014/main" id="{7F0B81BF-CFF4-4CA6-84A1-F0967ED17324}"/>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1D103B20-AF50-43B7-B851-265A7FA20A2E}"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451587" name="Rectangle 2">
            <a:extLst>
              <a:ext uri="{FF2B5EF4-FFF2-40B4-BE49-F238E27FC236}">
                <a16:creationId xmlns:a16="http://schemas.microsoft.com/office/drawing/2014/main" id="{F0CD3996-3CD0-4AA2-8B96-A012B7AC6457}"/>
              </a:ext>
            </a:extLst>
          </p:cNvPr>
          <p:cNvSpPr>
            <a:spLocks noGrp="1" noRot="1" noChangeAspect="1" noChangeArrowheads="1" noTextEdit="1"/>
          </p:cNvSpPr>
          <p:nvPr>
            <p:ph type="sldImg"/>
          </p:nvPr>
        </p:nvSpPr>
        <p:spPr>
          <a:xfrm>
            <a:off x="768350" y="412750"/>
            <a:ext cx="2743200" cy="2057400"/>
          </a:xfrm>
          <a:ln/>
        </p:spPr>
      </p:sp>
      <p:sp>
        <p:nvSpPr>
          <p:cNvPr id="451588" name="Rectangle 3">
            <a:extLst>
              <a:ext uri="{FF2B5EF4-FFF2-40B4-BE49-F238E27FC236}">
                <a16:creationId xmlns:a16="http://schemas.microsoft.com/office/drawing/2014/main" id="{0BFDA185-3E31-4182-8739-893DC0F3876B}"/>
              </a:ext>
            </a:extLst>
          </p:cNvPr>
          <p:cNvSpPr>
            <a:spLocks noGrp="1" noChangeArrowheads="1"/>
          </p:cNvSpPr>
          <p:nvPr>
            <p:ph type="body" idx="1"/>
          </p:nvPr>
        </p:nvSpPr>
        <p:spPr>
          <a:xfrm>
            <a:off x="428625" y="2606675"/>
            <a:ext cx="3422650" cy="2466975"/>
          </a:xfrm>
          <a:noFill/>
        </p:spPr>
        <p:txBody>
          <a:bodyPr/>
          <a:lstStyle/>
          <a:p>
            <a:pPr eaLnBrk="1" hangingPunct="1"/>
            <a:r>
              <a:rPr lang="en-US" altLang="en-US"/>
              <a:t> Myhre, G., E.J. Highwood, K.P. Shine and F. Stordal 1998.  New estimates of radiative forcing due to well mixed greenhouse gases.  Geophys. Res.   Lett. v.25 p.2715-2718.</a:t>
            </a:r>
          </a:p>
          <a:p>
            <a:pPr eaLnBrk="1" hangingPunct="1"/>
            <a:r>
              <a:rPr lang="en-US" altLang="en-US"/>
              <a:t>3.7 W/280 ppm-CO2 = 0.0132 W/ppm-CO2   0.45W/0.7 ppm-CH4 = 0.643 W/ppm-CH4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Risbey</a:t>
            </a:r>
            <a:r>
              <a:rPr lang="en-US" dirty="0"/>
              <a:t>, J.S. and S. Lewandowsky 2017.  The "pause" unpacked.  Nature</a:t>
            </a:r>
          </a:p>
          <a:p>
            <a:r>
              <a:rPr lang="en-US" dirty="0"/>
              <a:t>  v.545 p.37-39.</a:t>
            </a:r>
          </a:p>
          <a:p>
            <a:endParaRPr lang="en-US" dirty="0"/>
          </a:p>
          <a:p>
            <a:r>
              <a:rPr lang="en-US" dirty="0" err="1"/>
              <a:t>Medhaug</a:t>
            </a:r>
            <a:r>
              <a:rPr lang="en-US" dirty="0"/>
              <a:t>, I., M.B. </a:t>
            </a:r>
            <a:r>
              <a:rPr lang="en-US" dirty="0" err="1"/>
              <a:t>Stolpe</a:t>
            </a:r>
            <a:r>
              <a:rPr lang="en-US" dirty="0"/>
              <a:t>, E.M. Fischer and R. </a:t>
            </a:r>
            <a:r>
              <a:rPr lang="en-US" dirty="0" err="1"/>
              <a:t>Knutti</a:t>
            </a:r>
            <a:r>
              <a:rPr lang="en-US" dirty="0"/>
              <a:t> 2017.  Reconciling</a:t>
            </a:r>
          </a:p>
          <a:p>
            <a:r>
              <a:rPr lang="en-US" dirty="0"/>
              <a:t>controversies about the 'global warming hiatus.'.  Nature v.545 p.41-47.</a:t>
            </a:r>
          </a:p>
          <a:p>
            <a:endParaRPr lang="en-US" dirty="0"/>
          </a:p>
          <a:p>
            <a:r>
              <a:rPr lang="en-US" dirty="0" err="1"/>
              <a:t>Schurer</a:t>
            </a:r>
            <a:r>
              <a:rPr lang="en-US" dirty="0"/>
              <a:t>, A.P., G.C. </a:t>
            </a:r>
            <a:r>
              <a:rPr lang="en-US" dirty="0" err="1"/>
              <a:t>Hegerl</a:t>
            </a:r>
            <a:r>
              <a:rPr lang="en-US" dirty="0"/>
              <a:t> and S.P. </a:t>
            </a:r>
            <a:r>
              <a:rPr lang="en-US" dirty="0" err="1"/>
              <a:t>Obrochta</a:t>
            </a:r>
            <a:r>
              <a:rPr lang="en-US" dirty="0"/>
              <a:t> 2015.  Determining the</a:t>
            </a:r>
          </a:p>
          <a:p>
            <a:r>
              <a:rPr lang="en-US" dirty="0"/>
              <a:t>likelihood of pauses and surges in global warming.  </a:t>
            </a:r>
            <a:r>
              <a:rPr lang="en-US" dirty="0" err="1"/>
              <a:t>Geophys</a:t>
            </a:r>
            <a:r>
              <a:rPr lang="en-US" dirty="0"/>
              <a:t>. Res. Lett.</a:t>
            </a:r>
          </a:p>
          <a:p>
            <a:r>
              <a:rPr lang="en-US" dirty="0"/>
              <a:t>v.42 p.5974-5982. doi:10.1002/2015GL064458</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17</a:t>
            </a:fld>
            <a:endParaRPr lang="en-US"/>
          </a:p>
        </p:txBody>
      </p:sp>
    </p:spTree>
    <p:extLst>
      <p:ext uri="{BB962C8B-B14F-4D97-AF65-F5344CB8AC3E}">
        <p14:creationId xmlns:p14="http://schemas.microsoft.com/office/powerpoint/2010/main" val="60311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a:t>Heating vs time figure: Balmaseda, M.A., K.E. Trenberth and E. Kallen 2013.  Distinctive climate signals in reanalysis of global ocean heat content.  Geophys. Res.  Lett. doi:10.1002/grl.50382(pip), 17 pgs</a:t>
            </a:r>
          </a:p>
          <a:p>
            <a:endParaRPr lang="en-US" altLang="en-US"/>
          </a:p>
          <a:p>
            <a:r>
              <a:rPr lang="en-US" altLang="en-US"/>
              <a:t>Heating vs. depth figure: Levitus, S., J.I. Antonov, T.P. Boyer, O.K. Baranova, H.E. Garcia, R.A. Locarnini, A.V. Mishonov, J.R. Reagan, D. Seidov, E.S. Yarosh and M.M. Zweng 2012.  World ocean heat content and thermosteric sea level change (0-2000 m), 1955-2010.  Geophys. Res. Lett. v.39 L10603 doi:10.1029/2012  GL051106, 5 pgs</a:t>
            </a:r>
          </a:p>
          <a:p>
            <a:endParaRPr lang="en-US" altLang="en-US"/>
          </a:p>
          <a:p>
            <a:r>
              <a:rPr lang="en-US" altLang="en-US"/>
              <a:t>Kosaka, Y. and S.P. Xie 2013.  Recent global-warming hiatus tied to equatorial Pacific surface cooling.  Nature v.502 p.403-407</a:t>
            </a:r>
          </a:p>
        </p:txBody>
      </p:sp>
      <p:sp>
        <p:nvSpPr>
          <p:cNvPr id="4" name="Slide Number Placeholder 3"/>
          <p:cNvSpPr>
            <a:spLocks noGrp="1"/>
          </p:cNvSpPr>
          <p:nvPr>
            <p:ph type="sldNum" sz="quarter" idx="5"/>
          </p:nvPr>
        </p:nvSpPr>
        <p:spPr/>
        <p:txBody>
          <a:bodyPr/>
          <a:lstStyle/>
          <a:p>
            <a:pPr>
              <a:defRPr/>
            </a:pPr>
            <a:fld id="{C6993CA6-6B0B-4A8B-9EED-D2582F46F4F4}"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a:extLst>
              <a:ext uri="{FF2B5EF4-FFF2-40B4-BE49-F238E27FC236}">
                <a16:creationId xmlns:a16="http://schemas.microsoft.com/office/drawing/2014/main" id="{B7FCC7B7-EB0A-408F-98FD-F879E254E3F9}"/>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D4017685-40A0-43E2-AFEA-9C6EF323315B}"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452611" name="Rectangle 2">
            <a:extLst>
              <a:ext uri="{FF2B5EF4-FFF2-40B4-BE49-F238E27FC236}">
                <a16:creationId xmlns:a16="http://schemas.microsoft.com/office/drawing/2014/main" id="{79371CE1-C462-4BD8-8C7F-907AEC744901}"/>
              </a:ext>
            </a:extLst>
          </p:cNvPr>
          <p:cNvSpPr>
            <a:spLocks noGrp="1" noRot="1" noChangeAspect="1" noChangeArrowheads="1" noTextEdit="1"/>
          </p:cNvSpPr>
          <p:nvPr>
            <p:ph type="sldImg"/>
          </p:nvPr>
        </p:nvSpPr>
        <p:spPr>
          <a:xfrm>
            <a:off x="549275" y="347663"/>
            <a:ext cx="2960688" cy="2220912"/>
          </a:xfrm>
          <a:ln/>
        </p:spPr>
      </p:sp>
      <p:sp>
        <p:nvSpPr>
          <p:cNvPr id="452612" name="Rectangle 3">
            <a:extLst>
              <a:ext uri="{FF2B5EF4-FFF2-40B4-BE49-F238E27FC236}">
                <a16:creationId xmlns:a16="http://schemas.microsoft.com/office/drawing/2014/main" id="{D9664DE6-B01E-433C-941B-3763CB1D129B}"/>
              </a:ext>
            </a:extLst>
          </p:cNvPr>
          <p:cNvSpPr>
            <a:spLocks noGrp="1" noChangeArrowheads="1"/>
          </p:cNvSpPr>
          <p:nvPr>
            <p:ph type="body" idx="1"/>
          </p:nvPr>
        </p:nvSpPr>
        <p:spPr>
          <a:noFill/>
        </p:spPr>
        <p:txBody>
          <a:bodyPr/>
          <a:lstStyle/>
          <a:p>
            <a:pPr eaLnBrk="1" hangingPunct="1"/>
            <a:r>
              <a:rPr lang="en-US" altLang="en-US"/>
              <a:t>Lorius 1990 Nature v.347, p.139</a:t>
            </a:r>
          </a:p>
          <a:p>
            <a:pPr eaLnBrk="1" hangingPunct="1"/>
            <a:r>
              <a:rPr lang="en-US" altLang="en-US"/>
              <a:t>  N = (1-a)*S/4 – e*sigma*T^4, S =1370 W/m^2, a=0.3</a:t>
            </a:r>
          </a:p>
          <a:p>
            <a:pPr eaLnBrk="1" hangingPunct="1"/>
            <a:r>
              <a:rPr lang="en-US" altLang="en-US"/>
              <a:t>  dTe = Te*dQ/(1-a)/S = 0.3*dQ   if dQ=4 W/m^2, dTe=1.2C</a:t>
            </a:r>
          </a:p>
          <a:p>
            <a:pPr eaLnBrk="1" hangingPunct="1"/>
            <a:r>
              <a:rPr lang="en-US" altLang="en-US"/>
              <a:t>Andreae 2005 Nature -  CO2 alone is 1.2 C/doubling</a:t>
            </a:r>
          </a:p>
          <a:p>
            <a:pPr eaLnBrk="1" hangingPunct="1"/>
            <a:r>
              <a:rPr lang="en-US" altLang="en-US"/>
              <a:t>Bony 2006 J. Clim v.19, p.3445</a:t>
            </a:r>
          </a:p>
          <a:p>
            <a:pPr eaLnBrk="1" hangingPunct="1"/>
            <a:r>
              <a:rPr lang="en-US" altLang="en-US"/>
              <a:t>  NOTE: clouds are net cooling in current time, but this effect diminished as T warms</a:t>
            </a:r>
          </a:p>
          <a:p>
            <a:pPr eaLnBrk="1" hangingPunct="1"/>
            <a:r>
              <a:rPr lang="en-US" altLang="en-US"/>
              <a:t>  obs indicate low level cloud opt.depth decreases and SW weakens with T</a:t>
            </a:r>
          </a:p>
          <a:p>
            <a:pPr eaLnBrk="1" hangingPunct="1"/>
            <a:r>
              <a:rPr lang="en-US" altLang="en-US"/>
              <a:t>IPCC 2007, pg. 626</a:t>
            </a:r>
          </a:p>
          <a:p>
            <a:pPr eaLnBrk="1" hangingPunct="1"/>
            <a:r>
              <a:rPr lang="en-US" altLang="en-US"/>
              <a:t>     planck  1.2  (Hansen 1984, Bony 2006)</a:t>
            </a:r>
          </a:p>
          <a:p>
            <a:pPr eaLnBrk="1" hangingPunct="1"/>
            <a:r>
              <a:rPr lang="en-US" altLang="en-US"/>
              <a:t>     w.v.    1.8  +/- 0.18 W/m^2/C }</a:t>
            </a:r>
          </a:p>
          <a:p>
            <a:pPr eaLnBrk="1" hangingPunct="1"/>
            <a:r>
              <a:rPr lang="en-US" altLang="en-US"/>
              <a:t>     lapse  -0.84 +/- 0.18 W/m^2/C } anticorrelated  combined 1 W/m^2/C</a:t>
            </a:r>
          </a:p>
          <a:p>
            <a:pPr eaLnBrk="1" hangingPunct="1"/>
            <a:r>
              <a:rPr lang="en-US" altLang="en-US"/>
              <a:t>     albedo +0.26 +/- 0.08 W/m^2/C (3/4 arises f/ N.H.)</a:t>
            </a:r>
          </a:p>
          <a:p>
            <a:pPr eaLnBrk="1" hangingPunct="1"/>
            <a:r>
              <a:rPr lang="en-US" altLang="en-US"/>
              <a:t>     cloud  +0.69 +/- 0.38 W/m^2/C (Soden and Held 2006)</a:t>
            </a:r>
          </a:p>
          <a:p>
            <a:pPr eaLnBrk="1" hangingPunct="1"/>
            <a:r>
              <a:rPr lang="en-US" altLang="en-US"/>
              <a:t>Carbon Feedback</a:t>
            </a:r>
          </a:p>
          <a:p>
            <a:pPr eaLnBrk="1" hangingPunct="1"/>
            <a:r>
              <a:rPr lang="en-US" altLang="en-US"/>
              <a:t>  Boer 2009 GRL, Arnone 2008 Nature, Matthews 2007 GRL</a:t>
            </a:r>
          </a:p>
          <a:p>
            <a:pPr eaLnBrk="1" hangingPunct="1"/>
            <a:r>
              <a:rPr lang="en-US" altLang="en-US"/>
              <a:t>  Knutti, R., T.F. Stocker, F. Joos and G.K. Plattner 2003.  Probabilistic climate change projections using neural networks.  Climate Dynamics v.21 p.257-272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a:extLst>
              <a:ext uri="{FF2B5EF4-FFF2-40B4-BE49-F238E27FC236}">
                <a16:creationId xmlns:a16="http://schemas.microsoft.com/office/drawing/2014/main" id="{C19D03B4-A2F3-442F-A945-5F48EDEDA616}"/>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D0EF00A7-9250-4F5C-AEB6-4A678B0A6C3C}"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453635" name="Rectangle 2">
            <a:extLst>
              <a:ext uri="{FF2B5EF4-FFF2-40B4-BE49-F238E27FC236}">
                <a16:creationId xmlns:a16="http://schemas.microsoft.com/office/drawing/2014/main" id="{522AB81B-313F-4EA3-A959-9BDB1A87CABE}"/>
              </a:ext>
            </a:extLst>
          </p:cNvPr>
          <p:cNvSpPr>
            <a:spLocks noGrp="1" noRot="1" noChangeAspect="1" noChangeArrowheads="1" noTextEdit="1"/>
          </p:cNvSpPr>
          <p:nvPr>
            <p:ph type="sldImg"/>
          </p:nvPr>
        </p:nvSpPr>
        <p:spPr>
          <a:xfrm>
            <a:off x="549275" y="347663"/>
            <a:ext cx="2960688" cy="2220912"/>
          </a:xfrm>
          <a:ln/>
        </p:spPr>
      </p:sp>
      <p:sp>
        <p:nvSpPr>
          <p:cNvPr id="453636" name="Rectangle 3">
            <a:extLst>
              <a:ext uri="{FF2B5EF4-FFF2-40B4-BE49-F238E27FC236}">
                <a16:creationId xmlns:a16="http://schemas.microsoft.com/office/drawing/2014/main" id="{5A623565-FD3E-497C-8C79-FD40DAE46020}"/>
              </a:ext>
            </a:extLst>
          </p:cNvPr>
          <p:cNvSpPr>
            <a:spLocks noGrp="1" noChangeArrowheads="1"/>
          </p:cNvSpPr>
          <p:nvPr>
            <p:ph type="body" idx="1"/>
          </p:nvPr>
        </p:nvSpPr>
        <p:spPr>
          <a:noFill/>
        </p:spPr>
        <p:txBody>
          <a:bodyPr/>
          <a:lstStyle/>
          <a:p>
            <a:pPr eaLnBrk="1" hangingPunct="1"/>
            <a:r>
              <a:rPr lang="en-US" altLang="en-US"/>
              <a:t>This table is an updated version of IPCC 4</a:t>
            </a:r>
            <a:r>
              <a:rPr lang="en-US" altLang="en-US" baseline="30000"/>
              <a:t>th</a:t>
            </a:r>
            <a:r>
              <a:rPr lang="en-US" altLang="en-US"/>
              <a:t> WG3 see pg. 721,722 Table 9.3</a:t>
            </a:r>
          </a:p>
          <a:p>
            <a:pPr eaLnBrk="1" hangingPunct="1">
              <a:buFontTx/>
              <a:buChar char="•"/>
            </a:pPr>
            <a:r>
              <a:rPr lang="en-US" altLang="en-US"/>
              <a:t>Andronova, N.G., and Schlesinger, M.E. 2001. Objective estimation of the probability density function for climate sensitivity. J. Geophys. Res. v.106, p.22605-22611</a:t>
            </a:r>
          </a:p>
          <a:p>
            <a:pPr eaLnBrk="1" hangingPunct="1">
              <a:buFontTx/>
              <a:buChar char="•"/>
            </a:pPr>
            <a:r>
              <a:rPr lang="en-US" altLang="en-US"/>
              <a:t>Charney, J.G. 1979.  Carbon dioxide and climate: a scientific assessment.  National Academy Press, Washington DC</a:t>
            </a:r>
          </a:p>
          <a:p>
            <a:pPr eaLnBrk="1" hangingPunct="1">
              <a:buFontTx/>
              <a:buChar char="•"/>
            </a:pPr>
            <a:r>
              <a:rPr lang="en-US" altLang="en-US"/>
              <a:t>Forest, D.J., Stone, P.H. and Sokolov, A.P. 2006.  Estimated PDFs of climate system properties including natural and anthropogenic forcings.  Geophys. Res. Lett. v.33 L01705, doi:10.1029/2005GL023977.</a:t>
            </a:r>
          </a:p>
          <a:p>
            <a:pPr eaLnBrk="1" hangingPunct="1">
              <a:buFontTx/>
              <a:buChar char="•"/>
            </a:pPr>
            <a:r>
              <a:rPr lang="en-US" altLang="en-US"/>
              <a:t>Hegerl, G.C., T.J. Crowley, W.T. Hyde and D.J. Frame 2006.  Climate sensitivity constrained by temperature reconstructions over the past seven centuries.  Nature v.440 p.1029-1032</a:t>
            </a:r>
          </a:p>
          <a:p>
            <a:pPr eaLnBrk="1" hangingPunct="1">
              <a:buFontTx/>
              <a:buChar char="•"/>
            </a:pPr>
            <a:r>
              <a:rPr lang="en-US" altLang="en-US"/>
              <a:t>Lorius, C., J. Jouzel, D. Raunaud, J.E. Hansen and H. Le Treut 1990.  The ice-core record: climate sensistivity and future greenhouse warming.  Nature v.347 p.139-145.</a:t>
            </a:r>
          </a:p>
          <a:p>
            <a:pPr eaLnBrk="1" hangingPunct="1">
              <a:buFontTx/>
              <a:buChar char="•"/>
            </a:pPr>
            <a:r>
              <a:rPr lang="en-US" altLang="en-US"/>
              <a:t>Knutti, R., T.F. Stocker, F. Joos and G.K. Plattner 2003.  Probabilistic climate change projections using neural networks.  Climate Dynamics v.21 p.257-272.</a:t>
            </a:r>
          </a:p>
          <a:p>
            <a:pPr eaLnBrk="1" hangingPunct="1">
              <a:buFontTx/>
              <a:buChar char="•"/>
            </a:pPr>
            <a:r>
              <a:rPr lang="en-US" altLang="en-US"/>
              <a:t>Royer, D.L., R.A. Berner and J. Park 2007.  Climate sensitivity constrained by CO2 concentrations over the past 420 million years. Nature v.446 p.530-532</a:t>
            </a:r>
          </a:p>
          <a:p>
            <a:pPr eaLnBrk="1" hangingPunct="1">
              <a:buFontTx/>
              <a:buChar char="•"/>
            </a:pPr>
            <a:r>
              <a:rPr lang="en-US" altLang="en-US"/>
              <a:t>Stainforth, D.A., T. Aina, C. Christensen, M. Collins, N. Faull, D.J.  Frame, J.A. Kettleborough, S. Knight, A. Martin, J.M. Murphy, C. Piani, D. Sexton, L.A. Smith, R.A. Spicer, A.J. Thorpe and M.R. Allen 2005.  Uncertainty in predictions of the climate response to rising levels of greenhouse gases.  Nature v.433 p.403-406</a:t>
            </a:r>
          </a:p>
          <a:p>
            <a:pPr eaLnBrk="1" hangingPunct="1">
              <a:buFontTx/>
              <a:buChar char="•"/>
            </a:pPr>
            <a:r>
              <a:rPr lang="en-US" altLang="en-US"/>
              <a:t>von Deimling, T.S, A. Ganopolski, H. Held and S. Rahmstorf 2006.  How cold was the Last Glacial Maximum?  Geophys. Res. Lett. v.33</a:t>
            </a:r>
          </a:p>
          <a:p>
            <a:pPr eaLnBrk="1" hangingPunct="1">
              <a:buFontTx/>
              <a:buChar char="•"/>
            </a:pPr>
            <a:r>
              <a:rPr lang="en-US" altLang="en-US"/>
              <a:t>Beerling, D.J., A. Fox, D.S. Stevenson and P.J. Valdes 2011.  Enhanced chemistry-climate feedbacks in past greenhouse worlds.  Proc. Nat'l Acad. Sci. v.108 p.9770-9775. doi:10.1073/pnas.1102409108</a:t>
            </a:r>
          </a:p>
          <a:p>
            <a:pPr eaLnBrk="1" hangingPunct="1">
              <a:buFontTx/>
              <a:buChar char="•"/>
            </a:pPr>
            <a:r>
              <a:rPr lang="en-US" altLang="en-US"/>
              <a:t>Pagani, M., Z. Liu, J. LaRiviere and A.C. Ravelo 2009.  High Earth-system climate sensitivity determined from Pliocene carbon dioxide concentrations.  Nature Geoscience v.3 p.27-30.</a:t>
            </a:r>
          </a:p>
          <a:p>
            <a:pPr eaLnBrk="1" hangingPunct="1"/>
            <a:endParaRPr lang="en-US" altLang="en-US"/>
          </a:p>
          <a:p>
            <a:pPr eaLnBrk="1" hangingPunct="1"/>
            <a:r>
              <a:rPr lang="en-US" altLang="en-US"/>
              <a:t>….</a:t>
            </a:r>
          </a:p>
          <a:p>
            <a:pPr eaLnBrk="1" hangingPunct="1"/>
            <a:r>
              <a:rPr lang="en-US" altLang="en-US"/>
              <a:t>Matthews 2007 GRL – Carbon cycle widens tail</a:t>
            </a:r>
          </a:p>
          <a:p>
            <a:pPr eaLnBrk="1" hangingPunct="1"/>
            <a:r>
              <a:rPr lang="en-US" altLang="en-US"/>
              <a:t>Torn 2006 GRL 1.6 – 6.0 from 360 ky Vostok</a:t>
            </a:r>
          </a:p>
          <a:p>
            <a:pPr eaLnBrk="1" hangingPunct="1"/>
            <a:r>
              <a:rPr lang="en-US" altLang="en-US"/>
              <a:t>Knutti 2006  3.2K  1.5 to 6.5  f/ seasonal cycles of regional T's</a:t>
            </a:r>
          </a:p>
          <a:p>
            <a:pPr eaLnBrk="1" hangingPunct="1"/>
            <a:r>
              <a:rPr lang="en-US" altLang="en-US"/>
              <a:t>Kohler 2010  2.4K  1.4 to 5.2  95% ci f/ glacial cycles</a:t>
            </a:r>
          </a:p>
          <a:p>
            <a:pPr eaLnBrk="1" hangingPunct="1"/>
            <a:endParaRPr lang="en-US" altLang="en-US"/>
          </a:p>
          <a:p>
            <a:pPr eaLnBrk="1" hangingPunct="1"/>
            <a:r>
              <a:rPr lang="en-US" altLang="en-US"/>
              <a:t>Knutti, R. and G.C. Hegerl 2008.  The equilibrium sensitivity of the Earth's temperature to radiation changes.  Nature Geosciences v.1 p.735- 743.</a:t>
            </a:r>
          </a:p>
          <a:p>
            <a:pPr eaLnBrk="1" hangingPunct="1"/>
            <a:r>
              <a:rPr lang="en-US" altLang="en-US"/>
              <a:t>  -- their figure 3</a:t>
            </a:r>
          </a:p>
          <a:p>
            <a:pPr eaLnBrk="1" hangingPunct="1"/>
            <a:endParaRPr lang="en-US" altLang="en-US"/>
          </a:p>
          <a:p>
            <a:pPr eaLnBrk="1" hangingPunct="1"/>
            <a:r>
              <a:rPr lang="en-US" altLang="en-US"/>
              <a:t>Kohler, P., R. Bintanja, H. Fisher, F. Joos, R. Knutti, G. Lohmann and V. Masson-Delmotte 2010.  What caused Earth's temperature variations during the last 800,000 years? Data-based evidence on radiative forcing and constraints on climate sensitivity.  Quaternary Science Reviews v.29 p.129-145.</a:t>
            </a:r>
          </a:p>
          <a:p>
            <a:pPr eaLnBrk="1" hangingPunct="1"/>
            <a:endParaRPr lang="en-US" altLang="en-US"/>
          </a:p>
          <a:p>
            <a:pPr eaLnBrk="1" hangingPunct="1"/>
            <a:r>
              <a:rPr lang="en-US" altLang="en-US"/>
              <a:t>add</a:t>
            </a:r>
          </a:p>
          <a:p>
            <a:pPr eaLnBrk="1" hangingPunct="1"/>
            <a:endParaRPr lang="en-US" altLang="en-US"/>
          </a:p>
          <a:p>
            <a:pPr eaLnBrk="1" hangingPunct="1"/>
            <a:r>
              <a:rPr lang="en-US" altLang="en-US"/>
              <a:t>Knutti, R., G.A. Meehl, M.R. Allen and D.A. Stainforth 2006.  Constraining climate sensitivity from the seasonal cycle in surface temperature.  J. Climate v.19 p.4224-4233.</a:t>
            </a:r>
          </a:p>
          <a:p>
            <a:pPr eaLnBrk="1" hangingPunct="1"/>
            <a:endParaRPr lang="en-US" altLang="en-US"/>
          </a:p>
          <a:p>
            <a:pPr eaLnBrk="1" hangingPunct="1"/>
            <a:r>
              <a:rPr lang="en-US" altLang="en-US"/>
              <a:t>Knutti, R., T.F. Stocker, F. Joos and G.K. Plattner 2002.  Constraints on radiative forcing and future climate change from observations and climate model ensembles.  Nature v.416 p.719-723.</a:t>
            </a:r>
          </a:p>
          <a:p>
            <a:pPr eaLnBrk="1" hangingPunct="1"/>
            <a:endParaRPr lang="en-US" altLang="en-US"/>
          </a:p>
          <a:p>
            <a:pPr eaLnBrk="1" hangingPunct="1"/>
            <a:r>
              <a:rPr lang="en-US" altLang="en-US"/>
              <a:t>Stott, P.A. and J.A. Kettleborough 2002.  Origins and estimates of uncertainty in predictions of twenty-first century temperature rise. Nature v.416 p.723-726.</a:t>
            </a:r>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a:extLst>
              <a:ext uri="{FF2B5EF4-FFF2-40B4-BE49-F238E27FC236}">
                <a16:creationId xmlns:a16="http://schemas.microsoft.com/office/drawing/2014/main" id="{7D5BF9CB-34E4-44B4-84F0-C81A824E23BD}"/>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B39CFEC5-75CB-4C28-B8B6-56552A7C6E9D}"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459779" name="Rectangle 2">
            <a:extLst>
              <a:ext uri="{FF2B5EF4-FFF2-40B4-BE49-F238E27FC236}">
                <a16:creationId xmlns:a16="http://schemas.microsoft.com/office/drawing/2014/main" id="{A61EB7B9-277B-46B7-BD87-222651FF9A5F}"/>
              </a:ext>
            </a:extLst>
          </p:cNvPr>
          <p:cNvSpPr>
            <a:spLocks noGrp="1" noRot="1" noChangeAspect="1" noChangeArrowheads="1" noTextEdit="1"/>
          </p:cNvSpPr>
          <p:nvPr>
            <p:ph type="sldImg"/>
          </p:nvPr>
        </p:nvSpPr>
        <p:spPr>
          <a:xfrm>
            <a:off x="768350" y="412750"/>
            <a:ext cx="2743200" cy="2057400"/>
          </a:xfrm>
          <a:ln/>
        </p:spPr>
      </p:sp>
      <p:sp>
        <p:nvSpPr>
          <p:cNvPr id="459780" name="Rectangle 3">
            <a:extLst>
              <a:ext uri="{FF2B5EF4-FFF2-40B4-BE49-F238E27FC236}">
                <a16:creationId xmlns:a16="http://schemas.microsoft.com/office/drawing/2014/main" id="{B80F927B-D2A8-41FC-A2F3-3688778518A5}"/>
              </a:ext>
            </a:extLst>
          </p:cNvPr>
          <p:cNvSpPr>
            <a:spLocks noGrp="1" noChangeArrowheads="1"/>
          </p:cNvSpPr>
          <p:nvPr>
            <p:ph type="body" idx="1"/>
          </p:nvPr>
        </p:nvSpPr>
        <p:spPr>
          <a:xfrm>
            <a:off x="428625" y="2606675"/>
            <a:ext cx="3422650" cy="2466975"/>
          </a:xfrm>
          <a:noFill/>
        </p:spPr>
        <p:txBody>
          <a:bodyPr/>
          <a:lstStyle/>
          <a:p>
            <a:pPr eaLnBrk="1" hangingPunct="1"/>
            <a:r>
              <a:rPr lang="en-US" altLang="en-US"/>
              <a:t>Kurz, W.A., G. Stinsom, G.J. Rampley, C.C. Dymond and E.T. Neilson 2008. Risk of natural disturbances makes future contribution of Canada's forests to the global carbon cycle highly uncertain.  Proc. Nat'l Acad. Sci. v.105 p.1551-1555.</a:t>
            </a:r>
          </a:p>
          <a:p>
            <a:pPr eaLnBrk="1" hangingPunct="1"/>
            <a:r>
              <a:rPr lang="en-US" altLang="en-US"/>
              <a:t>2007 Pearce Speed and Violence Ch.12 – Borneo Peat Fires   880 tons/acre</a:t>
            </a:r>
          </a:p>
          <a:p>
            <a:pPr eaLnBrk="1" hangingPunct="1"/>
            <a:r>
              <a:rPr lang="en-US" altLang="en-US"/>
              <a:t>van der Werf, G.R., J. Dempewolf, S.N. Trigg, J.T. Randerson, P.S. Kasibhatla, L. Giglio, D. Murdiyarso, W. Peters, D.C. Morton, G.J. Collatz, A.J. Dolman and DeFries R.S. 2008.  Climate regulation of fire emissions and deforestation in equatorial Asia.  Proc. Nat'l Acad. Sci. v.105 p.20350-20355. doi:10.1073/pnas.0803375105</a:t>
            </a:r>
          </a:p>
          <a:p>
            <a:pPr eaLnBrk="1" hangingPunct="1"/>
            <a:r>
              <a:rPr lang="en-US" altLang="en-US"/>
              <a:t>Betts, R.A. 2008.  Offset of the potential carbon sink from boreal forestation by decreases in surface albedo.  Nature v.408 p.187-190.</a:t>
            </a:r>
          </a:p>
          <a:p>
            <a:pPr eaLnBrk="1" hangingPunct="1"/>
            <a:r>
              <a:rPr lang="en-US" altLang="en-US"/>
              <a:t>van Mantgem, P.J., N.L. Stephenson, J.C. Byrne, L.D. Daniels, J.F. Franklin, P.Z. Fule, M.E. Harmon, A.J. Larson, J.M. Smith, A.H. Taylor and T.T. Veblen 2009.  Widespread increase of tree mortality rates in the western United States.  Science v.323 p.521-524</a:t>
            </a:r>
          </a:p>
          <a:p>
            <a:pPr eaLnBrk="1" hangingPunct="1"/>
            <a:r>
              <a:rPr lang="en-US" altLang="en-US"/>
              <a:t>Page, S.E., F. Siegert, J.O. Rieley, H.-D. V. Boehm, A. Jayak and S.  Limink 2002.  The amount of carbon released from peat and forest fires in Indonesia during 1997.  Nature v.420 p.61-66.</a:t>
            </a:r>
          </a:p>
          <a:p>
            <a:pPr eaLnBrk="1" hangingPunct="1"/>
            <a:r>
              <a:rPr lang="en-US" altLang="en-US"/>
              <a:t>Cox, P. and C. Jones 2008.  Illuminating the modern dance of climate and CO2.  Science v.321 p.1642-1644.</a:t>
            </a:r>
          </a:p>
          <a:p>
            <a:pPr eaLnBrk="1" hangingPunct="1"/>
            <a:r>
              <a:rPr lang="en-US" altLang="en-US"/>
              <a:t>Froese, D.G., J.A. Westgate, A.V. Reyes, R.J. Enkin and S.J. Preece  2008.  Ancient permafrost and a future, warmer Arctic.  Science v.321  p.1648-1648.</a:t>
            </a:r>
          </a:p>
          <a:p>
            <a:pPr eaLnBrk="1" hangingPunct="1"/>
            <a:r>
              <a:rPr lang="en-US" altLang="en-US"/>
              <a:t>Khvorostyanov, D.V., P. Ciais, G. Krinner, S.A. Zimov, Ch. Corradi and G. Guggenberger 2008.  Vulnerability of permafrost carbon to global warming.</a:t>
            </a:r>
          </a:p>
          <a:p>
            <a:pPr eaLnBrk="1" hangingPunct="1"/>
            <a:r>
              <a:rPr lang="en-US" altLang="en-US"/>
              <a:t> warming.  Tellus-B v.60 p.250-264 and p.265-275.</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of Sterling Colgate from ~1989 meeting</a:t>
            </a:r>
          </a:p>
          <a:p>
            <a:endParaRPr lang="en-US" dirty="0"/>
          </a:p>
          <a:p>
            <a:r>
              <a:rPr lang="en-US" dirty="0"/>
              <a:t>https://en.wikipedia.org/wiki/Stirling_Colgate</a:t>
            </a:r>
          </a:p>
          <a:p>
            <a:endParaRPr lang="en-US" dirty="0"/>
          </a:p>
          <a:p>
            <a:r>
              <a:rPr lang="en-US" dirty="0"/>
              <a:t>Stirling </a:t>
            </a:r>
            <a:r>
              <a:rPr lang="en-US" dirty="0" err="1"/>
              <a:t>Auchincloss</a:t>
            </a:r>
            <a:r>
              <a:rPr lang="en-US" dirty="0"/>
              <a:t> Colgate (November 14, 1925 – December 1, 2013) was an American physicist at Los Alamos National Laboratory and a professor emeritus of physics, past president at the New Mexico Institute of Mining and Technology (New Mexico Tech) from 1965–1974 and an heir to the Colgate toothpaste family fortune.</a:t>
            </a:r>
          </a:p>
          <a:p>
            <a:endParaRPr lang="en-US" dirty="0"/>
          </a:p>
          <a:p>
            <a:pPr rtl="0"/>
            <a:r>
              <a:rPr lang="en-US" dirty="0"/>
              <a:t>1952 moved to Livermore National Laboratory, worked for Edward Teller, diagnostic measurements for their nuclear H-bomb tests.</a:t>
            </a:r>
          </a:p>
          <a:p>
            <a:pPr rtl="0"/>
            <a:endParaRPr lang="en-US" dirty="0"/>
          </a:p>
          <a:p>
            <a:pPr rtl="0"/>
            <a:r>
              <a:rPr lang="en-US" dirty="0"/>
              <a:t>1956 Colgate studied X-ray and gamma-ray from supernova’s and how they could set off satellites designed to detect hydrogen bomb explosions.</a:t>
            </a:r>
          </a:p>
          <a:p>
            <a:pPr rtl="0"/>
            <a:endParaRPr lang="en-US" dirty="0"/>
          </a:p>
          <a:p>
            <a:pPr rtl="0"/>
            <a:r>
              <a:rPr lang="en-US" dirty="0"/>
              <a:t>Colgate found that neutrinos can develop degeneracy pressure. This pressure aided the shock wave in blowing off the outer shells of an expiring star, leaving a neutron star behind</a:t>
            </a:r>
          </a:p>
          <a:p>
            <a:pPr rtl="0"/>
            <a:endParaRPr lang="en-US" dirty="0"/>
          </a:p>
          <a:p>
            <a:pPr rtl="0"/>
            <a:r>
              <a:rPr lang="en-US" dirty="0"/>
              <a:t>Colgate went on to serve as the president of New Mexico Tech in  Socorro NM from the beginning of 1965 through the end of 1974.  Research programs in astrophysics and atmospheric physics as well as leading the college</a:t>
            </a:r>
          </a:p>
          <a:p>
            <a:pPr rtl="0"/>
            <a:endParaRPr lang="en-US" dirty="0"/>
          </a:p>
          <a:p>
            <a:pPr rtl="0"/>
            <a:r>
              <a:rPr lang="en-US" dirty="0"/>
              <a:t>From 1975 until his death, Colgate worked at the Los Alamos National Laboratory (LANL) and was a professor emeritus at New Mexico Tech</a:t>
            </a:r>
          </a:p>
          <a:p>
            <a:pPr rtl="0"/>
            <a:endParaRPr lang="en-US" dirty="0"/>
          </a:p>
          <a:p>
            <a:pPr rtl="0"/>
            <a:endParaRPr lang="en-US" dirty="0"/>
          </a:p>
          <a:p>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2</a:t>
            </a:fld>
            <a:endParaRPr lang="en-US"/>
          </a:p>
        </p:txBody>
      </p:sp>
    </p:spTree>
    <p:extLst>
      <p:ext uri="{BB962C8B-B14F-4D97-AF65-F5344CB8AC3E}">
        <p14:creationId xmlns:p14="http://schemas.microsoft.com/office/powerpoint/2010/main" val="19729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a:extLst>
              <a:ext uri="{FF2B5EF4-FFF2-40B4-BE49-F238E27FC236}">
                <a16:creationId xmlns:a16="http://schemas.microsoft.com/office/drawing/2014/main" id="{BBA36A2A-CFF9-4B98-94C1-2566799E20EC}"/>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B25B85B2-7299-40DC-B4A6-1487BCB73B73}"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454659" name="Rectangle 2">
            <a:extLst>
              <a:ext uri="{FF2B5EF4-FFF2-40B4-BE49-F238E27FC236}">
                <a16:creationId xmlns:a16="http://schemas.microsoft.com/office/drawing/2014/main" id="{0BE1D44A-7184-4116-BDD8-C900F4BCC8AF}"/>
              </a:ext>
            </a:extLst>
          </p:cNvPr>
          <p:cNvSpPr>
            <a:spLocks noGrp="1" noRot="1" noChangeAspect="1" noChangeArrowheads="1" noTextEdit="1"/>
          </p:cNvSpPr>
          <p:nvPr>
            <p:ph type="sldImg"/>
          </p:nvPr>
        </p:nvSpPr>
        <p:spPr>
          <a:xfrm>
            <a:off x="768350" y="412750"/>
            <a:ext cx="2743200" cy="2057400"/>
          </a:xfrm>
          <a:ln/>
        </p:spPr>
      </p:sp>
      <p:sp>
        <p:nvSpPr>
          <p:cNvPr id="454660" name="Rectangle 3">
            <a:extLst>
              <a:ext uri="{FF2B5EF4-FFF2-40B4-BE49-F238E27FC236}">
                <a16:creationId xmlns:a16="http://schemas.microsoft.com/office/drawing/2014/main" id="{7410A122-A780-4BA5-B252-7549069F0C47}"/>
              </a:ext>
            </a:extLst>
          </p:cNvPr>
          <p:cNvSpPr>
            <a:spLocks noGrp="1" noChangeArrowheads="1"/>
          </p:cNvSpPr>
          <p:nvPr>
            <p:ph type="body" idx="1"/>
          </p:nvPr>
        </p:nvSpPr>
        <p:spPr>
          <a:xfrm>
            <a:off x="428625" y="2606675"/>
            <a:ext cx="3422650" cy="2466975"/>
          </a:xfrm>
          <a:noFill/>
        </p:spPr>
        <p:txBody>
          <a:bodyPr/>
          <a:lstStyle/>
          <a:p>
            <a:pPr eaLnBrk="1" hangingPunct="1"/>
            <a:r>
              <a:rPr lang="en-US" altLang="en-US"/>
              <a:t> Bony, S., R. Colman, V.M. Kattsov, R.P. Allan, C.S. Bretherton, J.-L. Dufresne, A. Hall, S. Hallegatte, M.M. Holland, W. Ingram, D.A. Randall,</a:t>
            </a:r>
          </a:p>
          <a:p>
            <a:pPr eaLnBrk="1" hangingPunct="1"/>
            <a:r>
              <a:rPr lang="en-US" altLang="en-US"/>
              <a:t>  B.J. Soden, G. Tselioudis and M.J. Webb 2006.  How well do we understand and evaluate climate change feedback processes?  J. Climate</a:t>
            </a:r>
          </a:p>
          <a:p>
            <a:pPr eaLnBrk="1" hangingPunct="1"/>
            <a:r>
              <a:rPr lang="en-US" altLang="en-US"/>
              <a:t>  v.19 p.3445-3482.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a:extLst>
              <a:ext uri="{FF2B5EF4-FFF2-40B4-BE49-F238E27FC236}">
                <a16:creationId xmlns:a16="http://schemas.microsoft.com/office/drawing/2014/main" id="{44A282C7-CFC0-4394-94BB-0EA3AE2AC2CF}"/>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E843DE8E-1981-4915-958C-22549B9FF2B5}"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455683" name="Rectangle 2">
            <a:extLst>
              <a:ext uri="{FF2B5EF4-FFF2-40B4-BE49-F238E27FC236}">
                <a16:creationId xmlns:a16="http://schemas.microsoft.com/office/drawing/2014/main" id="{CE5C3CF9-E8BC-4F23-BBC9-CB12190D65C4}"/>
              </a:ext>
            </a:extLst>
          </p:cNvPr>
          <p:cNvSpPr>
            <a:spLocks noGrp="1" noRot="1" noChangeAspect="1" noChangeArrowheads="1" noTextEdit="1"/>
          </p:cNvSpPr>
          <p:nvPr>
            <p:ph type="sldImg"/>
          </p:nvPr>
        </p:nvSpPr>
        <p:spPr>
          <a:xfrm>
            <a:off x="549275" y="347663"/>
            <a:ext cx="2960688" cy="2220912"/>
          </a:xfrm>
          <a:ln/>
        </p:spPr>
      </p:sp>
      <p:sp>
        <p:nvSpPr>
          <p:cNvPr id="455684" name="Rectangle 3">
            <a:extLst>
              <a:ext uri="{FF2B5EF4-FFF2-40B4-BE49-F238E27FC236}">
                <a16:creationId xmlns:a16="http://schemas.microsoft.com/office/drawing/2014/main" id="{77BA356B-BC05-4121-89E0-8AEBB070D4AB}"/>
              </a:ext>
            </a:extLst>
          </p:cNvPr>
          <p:cNvSpPr>
            <a:spLocks noGrp="1" noChangeArrowheads="1"/>
          </p:cNvSpPr>
          <p:nvPr>
            <p:ph type="body" idx="1"/>
          </p:nvPr>
        </p:nvSpPr>
        <p:spPr>
          <a:noFill/>
        </p:spPr>
        <p:txBody>
          <a:bodyPr/>
          <a:lstStyle/>
          <a:p>
            <a:pPr eaLnBrk="1" hangingPunct="1"/>
            <a:r>
              <a:rPr lang="en-US" altLang="en-US"/>
              <a:t>Climate sensitivity PDF’s is from page 720 of IPCC AR4</a:t>
            </a:r>
            <a:br>
              <a:rPr lang="en-US" altLang="en-US"/>
            </a:br>
            <a:r>
              <a:rPr lang="en-US" altLang="en-US"/>
              <a:t>Gaussian to long tail figure is from Roe 2007 Science</a:t>
            </a:r>
          </a:p>
          <a:p>
            <a:pPr eaLnBrk="1" hangingPunct="1"/>
            <a:endParaRPr lang="en-US" altLang="en-US"/>
          </a:p>
          <a:p>
            <a:pPr eaLnBrk="1" hangingPunct="1"/>
            <a:r>
              <a:rPr lang="en-US" altLang="en-US"/>
              <a:t>Torn, M.S. and J. Harte 2006.  Missing feedbacks, asymmetric uncertainties, and the underestimation of future warming.  Geophys. Res. Lett. v.33 L10703 doi:10.1029/2005GL025540, 5 pgs.</a:t>
            </a:r>
          </a:p>
          <a:p>
            <a:pPr eaLnBrk="1" hangingPunct="1"/>
            <a:endParaRPr lang="en-US" altLang="en-US"/>
          </a:p>
          <a:p>
            <a:pPr eaLnBrk="1" hangingPunct="1"/>
            <a:r>
              <a:rPr lang="en-US" altLang="en-US"/>
              <a:t>Roe, G.H. and M.B. Baker 2009.  Why is climate sensitivity so unpredictable?  Science v.318 p.629-632.</a:t>
            </a:r>
          </a:p>
          <a:p>
            <a:pPr eaLnBrk="1" hangingPunct="1"/>
            <a:r>
              <a:rPr lang="en-US" altLang="en-US"/>
              <a:t>Hannart, A., J.L. Dufresne and P. Naveau 2009.  Why climate sensitivity may not be so unpredictable.  Geophys. Res. Lett. v.36 L16707  doi:10.1029/2009GL039640, 5 pgs.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a:extLst>
              <a:ext uri="{FF2B5EF4-FFF2-40B4-BE49-F238E27FC236}">
                <a16:creationId xmlns:a16="http://schemas.microsoft.com/office/drawing/2014/main" id="{D7722A22-C1EB-438B-AF02-89DE228C0B74}"/>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249944C3-E6E4-4A11-A4FE-04862169F0A2}"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456707" name="Rectangle 2">
            <a:extLst>
              <a:ext uri="{FF2B5EF4-FFF2-40B4-BE49-F238E27FC236}">
                <a16:creationId xmlns:a16="http://schemas.microsoft.com/office/drawing/2014/main" id="{023D8F83-2790-4B83-AAAB-4BEDFF67847B}"/>
              </a:ext>
            </a:extLst>
          </p:cNvPr>
          <p:cNvSpPr>
            <a:spLocks noGrp="1" noRot="1" noChangeAspect="1" noChangeArrowheads="1" noTextEdit="1"/>
          </p:cNvSpPr>
          <p:nvPr>
            <p:ph type="sldImg"/>
          </p:nvPr>
        </p:nvSpPr>
        <p:spPr>
          <a:ln/>
        </p:spPr>
      </p:sp>
      <p:sp>
        <p:nvSpPr>
          <p:cNvPr id="456708" name="Rectangle 3">
            <a:extLst>
              <a:ext uri="{FF2B5EF4-FFF2-40B4-BE49-F238E27FC236}">
                <a16:creationId xmlns:a16="http://schemas.microsoft.com/office/drawing/2014/main" id="{452E4757-9CAD-44A5-9132-5BC3ACCB8B66}"/>
              </a:ext>
            </a:extLst>
          </p:cNvPr>
          <p:cNvSpPr>
            <a:spLocks noGrp="1" noChangeArrowheads="1"/>
          </p:cNvSpPr>
          <p:nvPr>
            <p:ph type="body" idx="1"/>
          </p:nvPr>
        </p:nvSpPr>
        <p:spPr>
          <a:noFill/>
        </p:spPr>
        <p:txBody>
          <a:bodyPr/>
          <a:lstStyle/>
          <a:p>
            <a:pPr eaLnBrk="1" hangingPunct="1"/>
            <a:r>
              <a:rPr lang="en-US" altLang="en-US"/>
              <a:t>Ramanathan, V. and Y. Feng 2008.  On avoiding dangerous anthropogenic interference with the climate system: Formidable challenges ahead.  Proc. Nat'l Acad. Sci. v.105 p.14245-14250</a:t>
            </a:r>
          </a:p>
          <a:p>
            <a:pPr eaLnBrk="1" hangingPunct="1"/>
            <a:endParaRPr lang="en-US" altLang="en-US"/>
          </a:p>
          <a:p>
            <a:pPr eaLnBrk="1" hangingPunct="1"/>
            <a:r>
              <a:rPr lang="en-US" altLang="en-US"/>
              <a:t>Mignone, B.K. 2008 Clima Change - 1-year delay == 9 ppmv in stabilization level</a:t>
            </a:r>
          </a:p>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a:extLst>
              <a:ext uri="{FF2B5EF4-FFF2-40B4-BE49-F238E27FC236}">
                <a16:creationId xmlns:a16="http://schemas.microsoft.com/office/drawing/2014/main" id="{C8696046-8143-4D25-A921-9995D2CF56C8}"/>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97F5986C-ED41-4552-963F-FF424792D523}"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457731" name="Rectangle 2">
            <a:extLst>
              <a:ext uri="{FF2B5EF4-FFF2-40B4-BE49-F238E27FC236}">
                <a16:creationId xmlns:a16="http://schemas.microsoft.com/office/drawing/2014/main" id="{969262DA-C233-4CEC-B797-4B65221226FB}"/>
              </a:ext>
            </a:extLst>
          </p:cNvPr>
          <p:cNvSpPr>
            <a:spLocks noGrp="1" noRot="1" noChangeAspect="1" noChangeArrowheads="1" noTextEdit="1"/>
          </p:cNvSpPr>
          <p:nvPr>
            <p:ph type="sldImg"/>
          </p:nvPr>
        </p:nvSpPr>
        <p:spPr>
          <a:ln/>
        </p:spPr>
      </p:sp>
      <p:sp>
        <p:nvSpPr>
          <p:cNvPr id="457732" name="Rectangle 3">
            <a:extLst>
              <a:ext uri="{FF2B5EF4-FFF2-40B4-BE49-F238E27FC236}">
                <a16:creationId xmlns:a16="http://schemas.microsoft.com/office/drawing/2014/main" id="{46FF56EB-B1C4-4411-92F8-C9A8ED46D2F3}"/>
              </a:ext>
            </a:extLst>
          </p:cNvPr>
          <p:cNvSpPr>
            <a:spLocks noGrp="1" noChangeArrowheads="1"/>
          </p:cNvSpPr>
          <p:nvPr>
            <p:ph type="body" idx="1"/>
          </p:nvPr>
        </p:nvSpPr>
        <p:spPr>
          <a:noFill/>
        </p:spPr>
        <p:txBody>
          <a:bodyPr/>
          <a:lstStyle/>
          <a:p>
            <a:pPr eaLnBrk="1" hangingPunct="1"/>
            <a:r>
              <a:rPr lang="en-US" altLang="en-US"/>
              <a:t>Davis, S.J., K. Caldeira and H.D. Matthews 2010.  Future CO2 emissions and climate change from existing energy infrastructure.  Science v.329  p.1330-1333.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Cox, P.M., C. </a:t>
            </a:r>
            <a:r>
              <a:rPr lang="en-US" dirty="0" err="1"/>
              <a:t>Huntingford</a:t>
            </a:r>
            <a:r>
              <a:rPr lang="en-US" dirty="0"/>
              <a:t> and M.S. Williamson 2018.  Emergent constraint on equilibrium climate sensitivity from global temperature variability.  Nature v.553 p.319-324.</a:t>
            </a:r>
          </a:p>
          <a:p>
            <a:endParaRPr lang="en-US" dirty="0"/>
          </a:p>
          <a:p>
            <a:r>
              <a:rPr lang="en-US" dirty="0"/>
              <a:t>Tian, B. 2015.  Spread of model climate sensitivity linked to double-Intertropical Convergence Zone bias.  </a:t>
            </a:r>
            <a:r>
              <a:rPr lang="en-US" dirty="0" err="1"/>
              <a:t>Geophys</a:t>
            </a:r>
            <a:r>
              <a:rPr lang="en-US" dirty="0"/>
              <a:t>. Res. Lett. v.42 p.4133- 4141.</a:t>
            </a:r>
          </a:p>
          <a:p>
            <a:endParaRPr lang="en-US" dirty="0"/>
          </a:p>
          <a:p>
            <a:r>
              <a:rPr lang="en-US" dirty="0"/>
              <a:t>Martinez-</a:t>
            </a:r>
            <a:r>
              <a:rPr lang="en-US" dirty="0" err="1"/>
              <a:t>Boti</a:t>
            </a:r>
            <a:r>
              <a:rPr lang="en-US" dirty="0"/>
              <a:t>, M.A., G.L. Foster, T.B. Chalk, E.J. </a:t>
            </a:r>
            <a:r>
              <a:rPr lang="en-US" dirty="0" err="1"/>
              <a:t>Rohling</a:t>
            </a:r>
            <a:r>
              <a:rPr lang="en-US" dirty="0"/>
              <a:t>, P.F. Sexton, D.J. Lunt, R.D. </a:t>
            </a:r>
            <a:r>
              <a:rPr lang="en-US" dirty="0" err="1"/>
              <a:t>Pancost</a:t>
            </a:r>
            <a:r>
              <a:rPr lang="en-US" dirty="0"/>
              <a:t>, M.P.S. Badger and D.N. Schmidt 2015.  </a:t>
            </a:r>
            <a:r>
              <a:rPr lang="en-US" dirty="0" err="1"/>
              <a:t>Plio</a:t>
            </a:r>
            <a:r>
              <a:rPr lang="en-US" dirty="0"/>
              <a:t>-Pleistocene climate sensitivity evaluated using high-resolution CO2 records.  Nature v.518 p.49-54.</a:t>
            </a:r>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28</a:t>
            </a:fld>
            <a:endParaRPr lang="en-US"/>
          </a:p>
        </p:txBody>
      </p:sp>
    </p:spTree>
    <p:extLst>
      <p:ext uri="{BB962C8B-B14F-4D97-AF65-F5344CB8AC3E}">
        <p14:creationId xmlns:p14="http://schemas.microsoft.com/office/powerpoint/2010/main" val="3666827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a:extLst>
              <a:ext uri="{FF2B5EF4-FFF2-40B4-BE49-F238E27FC236}">
                <a16:creationId xmlns:a16="http://schemas.microsoft.com/office/drawing/2014/main" id="{ED3DDAFA-0D93-4D6F-81D5-1B4AC44BBA03}"/>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47545B80-BD4B-4FC8-83DA-4B9C0B2473B8}"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458755" name="Rectangle 2">
            <a:extLst>
              <a:ext uri="{FF2B5EF4-FFF2-40B4-BE49-F238E27FC236}">
                <a16:creationId xmlns:a16="http://schemas.microsoft.com/office/drawing/2014/main" id="{83553BC2-A9C6-460C-802E-9DBB0067A822}"/>
              </a:ext>
            </a:extLst>
          </p:cNvPr>
          <p:cNvSpPr>
            <a:spLocks noGrp="1" noRot="1" noChangeAspect="1" noChangeArrowheads="1" noTextEdit="1"/>
          </p:cNvSpPr>
          <p:nvPr>
            <p:ph type="sldImg"/>
          </p:nvPr>
        </p:nvSpPr>
        <p:spPr>
          <a:xfrm>
            <a:off x="768350" y="412750"/>
            <a:ext cx="2743200" cy="2057400"/>
          </a:xfrm>
          <a:ln/>
        </p:spPr>
      </p:sp>
      <p:sp>
        <p:nvSpPr>
          <p:cNvPr id="458756" name="Rectangle 3">
            <a:extLst>
              <a:ext uri="{FF2B5EF4-FFF2-40B4-BE49-F238E27FC236}">
                <a16:creationId xmlns:a16="http://schemas.microsoft.com/office/drawing/2014/main" id="{71F21AFF-6C4A-4991-A022-D7BDF2F1F380}"/>
              </a:ext>
            </a:extLst>
          </p:cNvPr>
          <p:cNvSpPr>
            <a:spLocks noGrp="1" noChangeArrowheads="1"/>
          </p:cNvSpPr>
          <p:nvPr>
            <p:ph type="body" idx="1"/>
          </p:nvPr>
        </p:nvSpPr>
        <p:spPr>
          <a:xfrm>
            <a:off x="428625" y="2606675"/>
            <a:ext cx="3422650" cy="2466975"/>
          </a:xfrm>
          <a:noFill/>
        </p:spPr>
        <p:txBody>
          <a:bodyPr/>
          <a:lstStyle/>
          <a:p>
            <a:pPr eaLnBrk="1" hangingPunct="1"/>
            <a:r>
              <a:rPr lang="en-US" altLang="en-US"/>
              <a:t>Hansen, J., M. Sato, P. Kharecha, D. Beerling, R. Berner, V. Masson-Delmotte, M. Pagani, M. Raymo, D.L. Royer and J.C. Zachos 2008.  Target Atmospheric  CO2: Where Should Humanity Aim? Open Atmos. Sci. J. (2008), vol. 2, pp. 217-231 </a:t>
            </a:r>
          </a:p>
          <a:p>
            <a:pPr eaLnBrk="1" hangingPunct="1"/>
            <a:r>
              <a:rPr lang="en-US" altLang="en-US"/>
              <a:t>Kurschner, W.M., Z. Kvacek and D.L. Dilcher 2008.  The impact of Miocene atmospheric carbon dioxide fluctuations on climate and the evolution of  terrestrial ecosystems.  Proc. Nat'l Acad. Sci. v.105 p.449-453.</a:t>
            </a:r>
          </a:p>
          <a:p>
            <a:pPr eaLnBrk="1" hangingPunct="1"/>
            <a:r>
              <a:rPr lang="en-US" altLang="en-US"/>
              <a:t>Steffensen, J.P., K.K. Andersen, M. Bigler, H.B. Clausen, D. Dahl-Jensen,  H. Fischer, K. Goto-Azuma, M. Hansson, S.J. Johnsen, J. Jouzel, V.   Masson-Delmotte, T. Popp, S.O. Rasmussen, R. Rothlisberger, U. Ruth, B.   Stauffer, M.L. Siggaard-Andersen, A.E. Sveinbjornsdottir, A. Svensson  and J.W.C. White 2008.  High-resolution Greenland ice core data show abrupt climate change happens in few years.  Science v.321 p.680-684.</a:t>
            </a:r>
          </a:p>
          <a:p>
            <a:pPr eaLnBrk="1" hangingPunct="1"/>
            <a:r>
              <a:rPr lang="en-US" altLang="en-US"/>
              <a:t>The most abrupt transitions are those of the deuterium excess d = dD – 8d18O, a second order isotopic parameter that contains information on fractionation effects caused by the evaporation of source water. The excess is considered to be mainly a proxy of past ocean surface temperatures at the moisture-source region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Andreassen</a:t>
            </a:r>
            <a:r>
              <a:rPr lang="en-US" dirty="0"/>
              <a:t>, K. and et al. 2017.  Massive blow-out craters formed by hydrate-controlled methane expulsion from the Arctic seafloor.  Science v.356 p.948-953.</a:t>
            </a:r>
          </a:p>
          <a:p>
            <a:endParaRPr lang="en-US" dirty="0"/>
          </a:p>
          <a:p>
            <a:r>
              <a:rPr lang="en-US" dirty="0" err="1"/>
              <a:t>Commane</a:t>
            </a:r>
            <a:r>
              <a:rPr lang="en-US" dirty="0"/>
              <a:t>, R., J. </a:t>
            </a:r>
            <a:r>
              <a:rPr lang="en-US" dirty="0" err="1"/>
              <a:t>Lindaas</a:t>
            </a:r>
            <a:r>
              <a:rPr lang="en-US" dirty="0"/>
              <a:t>, J. </a:t>
            </a:r>
            <a:r>
              <a:rPr lang="en-US" dirty="0" err="1"/>
              <a:t>Benmergui</a:t>
            </a:r>
            <a:r>
              <a:rPr lang="en-US" dirty="0"/>
              <a:t>, K.A. </a:t>
            </a:r>
            <a:r>
              <a:rPr lang="en-US" dirty="0" err="1"/>
              <a:t>Luus</a:t>
            </a:r>
            <a:r>
              <a:rPr lang="en-US" dirty="0"/>
              <a:t>, R.Y.W. Chang, B.C. Daube, E.S. </a:t>
            </a:r>
            <a:r>
              <a:rPr lang="en-US" dirty="0" err="1"/>
              <a:t>Euskirchen</a:t>
            </a:r>
            <a:r>
              <a:rPr lang="en-US" dirty="0"/>
              <a:t>, J.M. Henderson, A. </a:t>
            </a:r>
            <a:r>
              <a:rPr lang="en-US" dirty="0" err="1"/>
              <a:t>Karion</a:t>
            </a:r>
            <a:r>
              <a:rPr lang="en-US" dirty="0"/>
              <a:t>, J.B. Miller, S.M.  Miller, N.C. </a:t>
            </a:r>
            <a:r>
              <a:rPr lang="en-US" dirty="0" err="1"/>
              <a:t>Parazoo</a:t>
            </a:r>
            <a:r>
              <a:rPr lang="en-US" dirty="0"/>
              <a:t>, J.T. </a:t>
            </a:r>
            <a:r>
              <a:rPr lang="en-US" dirty="0" err="1"/>
              <a:t>Randerson</a:t>
            </a:r>
            <a:r>
              <a:rPr lang="en-US" dirty="0"/>
              <a:t>, C. Sweeney, P. Tans, K. </a:t>
            </a:r>
            <a:r>
              <a:rPr lang="en-US" dirty="0" err="1"/>
              <a:t>Thoning</a:t>
            </a:r>
            <a:r>
              <a:rPr lang="en-US" dirty="0"/>
              <a:t>, S. </a:t>
            </a:r>
            <a:r>
              <a:rPr lang="en-US" dirty="0" err="1"/>
              <a:t>Veraverbeke</a:t>
            </a:r>
            <a:r>
              <a:rPr lang="en-US" dirty="0"/>
              <a:t>, C.E. Miller and S.C. </a:t>
            </a:r>
            <a:r>
              <a:rPr lang="en-US" dirty="0" err="1"/>
              <a:t>Wofsy</a:t>
            </a:r>
            <a:r>
              <a:rPr lang="en-US" dirty="0"/>
              <a:t> 2017.  Carbon dioxide sources from Alaska driven by increasing early winter respiration from Arctic tundra.  Proc. Nat'l Acad. Sci. v.114 p.5361-5366.</a:t>
            </a:r>
          </a:p>
          <a:p>
            <a:endParaRPr lang="en-US" dirty="0"/>
          </a:p>
          <a:p>
            <a:r>
              <a:rPr lang="en-US" dirty="0"/>
              <a:t>Lindgren, A., G. </a:t>
            </a:r>
            <a:r>
              <a:rPr lang="en-US" dirty="0" err="1"/>
              <a:t>Hugelius</a:t>
            </a:r>
            <a:r>
              <a:rPr lang="en-US" dirty="0"/>
              <a:t>, P. </a:t>
            </a:r>
            <a:r>
              <a:rPr lang="en-US" dirty="0" err="1"/>
              <a:t>Kuhry</a:t>
            </a:r>
            <a:r>
              <a:rPr lang="en-US" dirty="0"/>
              <a:t>, T.R. Christensen and J. </a:t>
            </a:r>
            <a:r>
              <a:rPr lang="en-US" dirty="0" err="1"/>
              <a:t>Vandenberghe</a:t>
            </a:r>
            <a:r>
              <a:rPr lang="en-US" dirty="0"/>
              <a:t> 2016.  GIS-based maps and area estimates of Northern Hemisphere permafrost extent during the Last Glacial Maximum. Permafrost and Periglacial Processes v.27 p.6-16. doi:10.1002/ppp.1851</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Myhre, C.L. and et al. 2016.  Extensive release of methane from Arctic seabed west of Svalbard during summer 2014 does not influence the atmosphere.  </a:t>
            </a:r>
            <a:r>
              <a:rPr lang="en-US" dirty="0" err="1"/>
              <a:t>Geophys</a:t>
            </a:r>
            <a:r>
              <a:rPr lang="en-US" dirty="0"/>
              <a:t>. Res. Lett. v.43 p.4624-4631. doi:10.1002/2016GL068999</a:t>
            </a:r>
          </a:p>
          <a:p>
            <a:endParaRPr lang="en-US" dirty="0"/>
          </a:p>
          <a:p>
            <a:r>
              <a:rPr lang="en-US" dirty="0" err="1"/>
              <a:t>Parazoo</a:t>
            </a:r>
            <a:r>
              <a:rPr lang="en-US" dirty="0"/>
              <a:t>, N.C., C.D. </a:t>
            </a:r>
            <a:r>
              <a:rPr lang="en-US" dirty="0" err="1"/>
              <a:t>Koven</a:t>
            </a:r>
            <a:r>
              <a:rPr lang="en-US" dirty="0"/>
              <a:t>, D.M. Lawrence, V. </a:t>
            </a:r>
            <a:r>
              <a:rPr lang="en-US" dirty="0" err="1"/>
              <a:t>Romanovsky</a:t>
            </a:r>
            <a:r>
              <a:rPr lang="en-US" dirty="0"/>
              <a:t> and C.E. Miller 2018.  Detecting the permafrost carbon feedback: </a:t>
            </a:r>
            <a:r>
              <a:rPr lang="en-US" dirty="0" err="1"/>
              <a:t>talik</a:t>
            </a:r>
            <a:r>
              <a:rPr lang="en-US" dirty="0"/>
              <a:t> formation and increased cold-season respiration as precursors to sink-to-source transitions.  The Cryosphere v.12 p.123-144.</a:t>
            </a:r>
          </a:p>
          <a:p>
            <a:endParaRPr lang="en-US" dirty="0"/>
          </a:p>
          <a:p>
            <a:r>
              <a:rPr lang="en-US" dirty="0" err="1"/>
              <a:t>Paytan</a:t>
            </a:r>
            <a:r>
              <a:rPr lang="en-US" dirty="0"/>
              <a:t>, A., A.L. Lecher, N. </a:t>
            </a:r>
            <a:r>
              <a:rPr lang="en-US" dirty="0" err="1"/>
              <a:t>Dimova</a:t>
            </a:r>
            <a:r>
              <a:rPr lang="en-US" dirty="0"/>
              <a:t>, K.J. Sparrow, F.G.T. </a:t>
            </a:r>
            <a:r>
              <a:rPr lang="en-US" dirty="0" err="1"/>
              <a:t>Kodovska</a:t>
            </a:r>
            <a:r>
              <a:rPr lang="en-US" dirty="0"/>
              <a:t>, J. Murray, S. </a:t>
            </a:r>
            <a:r>
              <a:rPr lang="en-US" dirty="0" err="1"/>
              <a:t>Tulaczyk</a:t>
            </a:r>
            <a:r>
              <a:rPr lang="en-US" dirty="0"/>
              <a:t> and J.D. Kessler 2015.  Methane transport from the active layer to lakes in the Arctic using </a:t>
            </a:r>
            <a:r>
              <a:rPr lang="en-US" dirty="0" err="1"/>
              <a:t>Toolik</a:t>
            </a:r>
            <a:r>
              <a:rPr lang="en-US" dirty="0"/>
              <a:t> Lake, Alaska, as a case study.  Proc. Nat'l Acad. Sci. v.112 p.3636-3640. doi:10.1073/pnas.1417392112</a:t>
            </a:r>
          </a:p>
          <a:p>
            <a:endParaRPr lang="en-US" dirty="0"/>
          </a:p>
          <a:p>
            <a:r>
              <a:rPr lang="en-US" dirty="0" err="1"/>
              <a:t>Petrenko</a:t>
            </a:r>
            <a:r>
              <a:rPr lang="en-US" dirty="0"/>
              <a:t>, V.V., et al. and J.P. </a:t>
            </a:r>
            <a:r>
              <a:rPr lang="en-US" dirty="0" err="1"/>
              <a:t>Severinghaus</a:t>
            </a:r>
            <a:r>
              <a:rPr lang="en-US" dirty="0"/>
              <a:t> 2017.  Minimal geological methane emissions during the Younger Dryas-</a:t>
            </a:r>
            <a:r>
              <a:rPr lang="en-US" dirty="0" err="1"/>
              <a:t>Preboreal</a:t>
            </a:r>
            <a:r>
              <a:rPr lang="en-US" dirty="0"/>
              <a:t> abrupt warming event.  Nature v.548 p.443-446.</a:t>
            </a:r>
            <a:br>
              <a:rPr lang="en-US" dirty="0"/>
            </a:b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Roopnarine</a:t>
            </a:r>
            <a:r>
              <a:rPr lang="en-US" dirty="0"/>
              <a:t>, P.D. and K.D. </a:t>
            </a:r>
            <a:r>
              <a:rPr lang="en-US" dirty="0" err="1"/>
              <a:t>Angielczyk</a:t>
            </a:r>
            <a:r>
              <a:rPr lang="en-US" dirty="0"/>
              <a:t> 2015.  Community stability and selective extinction during the Permian-Triassic mass extinction.  Science v.350 p.38-39.</a:t>
            </a:r>
          </a:p>
          <a:p>
            <a:endParaRPr lang="en-US" dirty="0"/>
          </a:p>
          <a:p>
            <a:r>
              <a:rPr lang="en-US" dirty="0"/>
              <a:t>Schneider von </a:t>
            </a:r>
            <a:r>
              <a:rPr lang="en-US" dirty="0" err="1"/>
              <a:t>Deimling</a:t>
            </a:r>
            <a:r>
              <a:rPr lang="en-US" dirty="0"/>
              <a:t>, T., G. Grosse, J. Strauss, L. </a:t>
            </a:r>
            <a:r>
              <a:rPr lang="en-US" dirty="0" err="1"/>
              <a:t>Schirrmeister</a:t>
            </a:r>
            <a:r>
              <a:rPr lang="en-US" dirty="0"/>
              <a:t>, A. Morgenstern, S. </a:t>
            </a:r>
            <a:r>
              <a:rPr lang="en-US" dirty="0" err="1"/>
              <a:t>Schaphoff</a:t>
            </a:r>
            <a:r>
              <a:rPr lang="en-US" dirty="0"/>
              <a:t>, M. </a:t>
            </a:r>
            <a:r>
              <a:rPr lang="en-US" dirty="0" err="1"/>
              <a:t>Meinshausen</a:t>
            </a:r>
            <a:r>
              <a:rPr lang="en-US" dirty="0"/>
              <a:t> and J. </a:t>
            </a:r>
            <a:r>
              <a:rPr lang="en-US" dirty="0" err="1"/>
              <a:t>Boike</a:t>
            </a:r>
            <a:r>
              <a:rPr lang="en-US" dirty="0"/>
              <a:t> 2015.  Observation-based modelling of permafrost carbon fluxes with accounting for deep carbon deposits and </a:t>
            </a:r>
            <a:r>
              <a:rPr lang="en-US" dirty="0" err="1"/>
              <a:t>thermokarst</a:t>
            </a:r>
            <a:r>
              <a:rPr lang="en-US" dirty="0"/>
              <a:t> activity.  </a:t>
            </a:r>
            <a:r>
              <a:rPr lang="en-US" dirty="0" err="1"/>
              <a:t>Biogeosciences</a:t>
            </a:r>
            <a:r>
              <a:rPr lang="en-US" dirty="0"/>
              <a:t> v.12 p.3469-3488. doi:10.5194/bg-12-3469-2015</a:t>
            </a:r>
          </a:p>
          <a:p>
            <a:endParaRPr lang="en-US" dirty="0"/>
          </a:p>
          <a:p>
            <a:r>
              <a:rPr lang="en-US" dirty="0"/>
              <a:t>Schuur, E.A.G., A.D. McGuire, C. </a:t>
            </a:r>
            <a:r>
              <a:rPr lang="en-US" dirty="0" err="1"/>
              <a:t>Schadel</a:t>
            </a:r>
            <a:r>
              <a:rPr lang="en-US" dirty="0"/>
              <a:t>, G. Grosse, J.W. Harden, D.J. Hayes, G. </a:t>
            </a:r>
            <a:r>
              <a:rPr lang="en-US" dirty="0" err="1"/>
              <a:t>Hugelius</a:t>
            </a:r>
            <a:r>
              <a:rPr lang="en-US" dirty="0"/>
              <a:t>, C.D. </a:t>
            </a:r>
            <a:r>
              <a:rPr lang="en-US" dirty="0" err="1"/>
              <a:t>Koven</a:t>
            </a:r>
            <a:r>
              <a:rPr lang="en-US" dirty="0"/>
              <a:t>, P. </a:t>
            </a:r>
            <a:r>
              <a:rPr lang="en-US" dirty="0" err="1"/>
              <a:t>Kuhry</a:t>
            </a:r>
            <a:r>
              <a:rPr lang="en-US" dirty="0"/>
              <a:t>, D.M. Lawrence, S.M. Natali, D. </a:t>
            </a:r>
            <a:r>
              <a:rPr lang="en-US" dirty="0" err="1"/>
              <a:t>Olefeldt</a:t>
            </a:r>
            <a:r>
              <a:rPr lang="en-US" dirty="0"/>
              <a:t>, V.E. </a:t>
            </a:r>
            <a:r>
              <a:rPr lang="en-US" dirty="0" err="1"/>
              <a:t>Romanovsky</a:t>
            </a:r>
            <a:r>
              <a:rPr lang="en-US" dirty="0"/>
              <a:t>, K. Schaefer, M.R. </a:t>
            </a:r>
            <a:r>
              <a:rPr lang="en-US" dirty="0" err="1"/>
              <a:t>Turetsky</a:t>
            </a:r>
            <a:r>
              <a:rPr lang="en-US" dirty="0"/>
              <a:t>, CC. Treat and J.E. </a:t>
            </a:r>
            <a:r>
              <a:rPr lang="en-US" dirty="0" err="1"/>
              <a:t>Vonk</a:t>
            </a:r>
            <a:r>
              <a:rPr lang="en-US" dirty="0"/>
              <a:t> 2015.  Climate change and the permafrost carbon feedback.   Nature v.520 p.171-179.</a:t>
            </a:r>
          </a:p>
          <a:p>
            <a:endParaRPr lang="en-US" dirty="0"/>
          </a:p>
          <a:p>
            <a:r>
              <a:rPr lang="en-US" dirty="0" err="1"/>
              <a:t>Shakhova</a:t>
            </a:r>
            <a:r>
              <a:rPr lang="en-US" dirty="0"/>
              <a:t>, N. and et al. 2015.  The East Siberian Arctic Shelf: Towards further assessment of permafrost-related methane fluxes and role of sea ice.  Phil. Trans. R. Soc. </a:t>
            </a:r>
            <a:r>
              <a:rPr lang="en-US" dirty="0" err="1"/>
              <a:t>Lond</a:t>
            </a:r>
            <a:r>
              <a:rPr lang="en-US" dirty="0"/>
              <a:t>. A v.373 doi:10.1098/rsta.2014.0451, 13 pgs.</a:t>
            </a:r>
          </a:p>
          <a:p>
            <a:endParaRPr lang="en-US" dirty="0"/>
          </a:p>
          <a:p>
            <a:r>
              <a:rPr lang="en-US" dirty="0" err="1"/>
              <a:t>Stordal</a:t>
            </a:r>
            <a:r>
              <a:rPr lang="en-US" dirty="0"/>
              <a:t>, F., H.H. </a:t>
            </a:r>
            <a:r>
              <a:rPr lang="en-US" dirty="0" err="1"/>
              <a:t>Svensen</a:t>
            </a:r>
            <a:r>
              <a:rPr lang="en-US" dirty="0"/>
              <a:t>, I. </a:t>
            </a:r>
            <a:r>
              <a:rPr lang="en-US" dirty="0" err="1"/>
              <a:t>Aarnes</a:t>
            </a:r>
            <a:r>
              <a:rPr lang="en-US" dirty="0"/>
              <a:t> and M. </a:t>
            </a:r>
            <a:r>
              <a:rPr lang="en-US" dirty="0" err="1"/>
              <a:t>Roscher</a:t>
            </a:r>
            <a:r>
              <a:rPr lang="en-US" dirty="0"/>
              <a:t> 2016.  Global temperature response to century-scale degassing from the Siberian Traps Large igneous province.  </a:t>
            </a:r>
            <a:r>
              <a:rPr lang="en-US" dirty="0" err="1"/>
              <a:t>Palaeogeogr</a:t>
            </a:r>
            <a:r>
              <a:rPr lang="en-US" dirty="0"/>
              <a:t>.  </a:t>
            </a:r>
            <a:r>
              <a:rPr lang="en-US" dirty="0" err="1"/>
              <a:t>Palaeoclimatol</a:t>
            </a:r>
            <a:r>
              <a:rPr lang="en-US" dirty="0"/>
              <a:t>. </a:t>
            </a:r>
            <a:r>
              <a:rPr lang="en-US" dirty="0" err="1"/>
              <a:t>Palaeoecol</a:t>
            </a:r>
            <a:r>
              <a:rPr lang="en-US" dirty="0"/>
              <a:t>. v.471 p.96-107.</a:t>
            </a:r>
          </a:p>
          <a:p>
            <a:endParaRPr lang="en-US" dirty="0"/>
          </a:p>
          <a:p>
            <a:r>
              <a:rPr lang="en-US" dirty="0"/>
              <a:t>Thornton, B.F. and et al. 2016.  Methane fluxes from the sea to the atmosphere across the Siberian shelf seas.  </a:t>
            </a:r>
            <a:r>
              <a:rPr lang="en-US" dirty="0" err="1"/>
              <a:t>Geophys</a:t>
            </a:r>
            <a:r>
              <a:rPr lang="en-US" dirty="0"/>
              <a:t>. Res. Lett. v.43 p.5869-5877. doi:10.1002/2016GL068977</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30</a:t>
            </a:fld>
            <a:endParaRPr lang="en-US"/>
          </a:p>
        </p:txBody>
      </p:sp>
    </p:spTree>
    <p:extLst>
      <p:ext uri="{BB962C8B-B14F-4D97-AF65-F5344CB8AC3E}">
        <p14:creationId xmlns:p14="http://schemas.microsoft.com/office/powerpoint/2010/main" val="975017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dirty="0"/>
              <a:t>Cao, L. and K. </a:t>
            </a:r>
            <a:r>
              <a:rPr lang="en-US" altLang="en-US" dirty="0" err="1"/>
              <a:t>Caldeira</a:t>
            </a:r>
            <a:r>
              <a:rPr lang="en-US" altLang="en-US" dirty="0"/>
              <a:t> 2010.  Atmospheric carbon dioxide removal: long-term consequences and commitment.  Environ. Res. Lett. </a:t>
            </a:r>
            <a:r>
              <a:rPr lang="en-US" altLang="en-US" dirty="0" err="1"/>
              <a:t>v.5</a:t>
            </a:r>
            <a:r>
              <a:rPr lang="en-US" altLang="en-US" dirty="0"/>
              <a:t> </a:t>
            </a:r>
            <a:r>
              <a:rPr lang="en-US" altLang="en-US" dirty="0" err="1"/>
              <a:t>doi:10.1088</a:t>
            </a:r>
            <a:r>
              <a:rPr lang="en-US" altLang="en-US" dirty="0"/>
              <a:t>/1748-9326/5/2/024011, 6 pgs. </a:t>
            </a:r>
          </a:p>
          <a:p>
            <a:endParaRPr lang="en-US" altLang="en-US" dirty="0"/>
          </a:p>
          <a:p>
            <a:r>
              <a:rPr lang="en-US" altLang="en-US" dirty="0"/>
              <a:t>Total </a:t>
            </a:r>
            <a:r>
              <a:rPr lang="en-US" altLang="en-US" dirty="0" err="1"/>
              <a:t>Antropogenic</a:t>
            </a:r>
            <a:r>
              <a:rPr lang="en-US" altLang="en-US" baseline="0" dirty="0"/>
              <a:t> C is 1081 Gt-C in 2049</a:t>
            </a:r>
            <a:endParaRPr lang="en-US" altLang="en-US" dirty="0"/>
          </a:p>
          <a:p>
            <a:r>
              <a:rPr lang="en-US" altLang="en-US" baseline="0" dirty="0"/>
              <a:t>45.7% a</a:t>
            </a:r>
            <a:r>
              <a:rPr lang="en-US" altLang="en-US" dirty="0"/>
              <a:t>tmospheric</a:t>
            </a:r>
            <a:r>
              <a:rPr lang="en-US" altLang="en-US" baseline="0" dirty="0"/>
              <a:t> CO2: 494 Gt-C = (511-278 ppm)*0.212 Gt-C/ppm</a:t>
            </a:r>
          </a:p>
          <a:p>
            <a:r>
              <a:rPr lang="en-US" altLang="en-US" baseline="0" dirty="0"/>
              <a:t>26.2% ocean CO2 = 283 Gt-C</a:t>
            </a:r>
          </a:p>
          <a:p>
            <a:r>
              <a:rPr lang="en-US" altLang="en-US" baseline="0" dirty="0"/>
              <a:t>28.1% land CO2 = 304 Gt-C</a:t>
            </a:r>
          </a:p>
          <a:p>
            <a:endParaRPr lang="en-US" altLang="en-US" dirty="0"/>
          </a:p>
        </p:txBody>
      </p:sp>
      <p:sp>
        <p:nvSpPr>
          <p:cNvPr id="4" name="Slide Number Placeholder 3"/>
          <p:cNvSpPr>
            <a:spLocks noGrp="1"/>
          </p:cNvSpPr>
          <p:nvPr>
            <p:ph type="sldNum" sz="quarter" idx="5"/>
          </p:nvPr>
        </p:nvSpPr>
        <p:spPr/>
        <p:txBody>
          <a:bodyPr/>
          <a:lstStyle/>
          <a:p>
            <a:pPr>
              <a:defRPr/>
            </a:pPr>
            <a:fld id="{667AE8B1-0615-431A-B758-AA712BCDC3EA}" type="slidenum">
              <a:rPr lang="en-US" smtClean="0"/>
              <a:pPr>
                <a:defRPr/>
              </a:pPr>
              <a:t>31</a:t>
            </a:fld>
            <a:endParaRPr lang="en-US"/>
          </a:p>
        </p:txBody>
      </p:sp>
    </p:spTree>
    <p:extLst>
      <p:ext uri="{BB962C8B-B14F-4D97-AF65-F5344CB8AC3E}">
        <p14:creationId xmlns:p14="http://schemas.microsoft.com/office/powerpoint/2010/main" val="2557439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D4813B01-6A7B-40D9-AC4D-3D536A145016}" type="slidenum">
              <a:rPr lang="en-US" altLang="en-US" sz="1200">
                <a:latin typeface="Times New Roman" pitchFamily="18" charset="0"/>
              </a:rPr>
              <a:pPr eaLnBrk="1" hangingPunct="1">
                <a:defRPr/>
              </a:pPr>
              <a:t>32</a:t>
            </a:fld>
            <a:endParaRPr lang="en-US" altLang="en-US" sz="1200">
              <a:latin typeface="Times New Roman" pitchFamily="18" charset="0"/>
            </a:endParaRPr>
          </a:p>
        </p:txBody>
      </p:sp>
      <p:sp>
        <p:nvSpPr>
          <p:cNvPr id="84995" name="Rectangle 2"/>
          <p:cNvSpPr>
            <a:spLocks noGrp="1" noRot="1" noChangeAspect="1" noChangeArrowheads="1" noTextEdit="1"/>
          </p:cNvSpPr>
          <p:nvPr>
            <p:ph type="sldImg"/>
          </p:nvPr>
        </p:nvSpPr>
        <p:spPr>
          <a:xfrm>
            <a:off x="801688" y="584200"/>
            <a:ext cx="4986337" cy="3740150"/>
          </a:xfrm>
          <a:ln/>
        </p:spPr>
      </p:sp>
      <p:sp>
        <p:nvSpPr>
          <p:cNvPr id="73732" name="Rectangle 3"/>
          <p:cNvSpPr>
            <a:spLocks noGrp="1" noChangeArrowheads="1"/>
          </p:cNvSpPr>
          <p:nvPr>
            <p:ph type="body" idx="1"/>
          </p:nvPr>
        </p:nvSpPr>
        <p:spPr>
          <a:xfrm>
            <a:off x="695325" y="4543426"/>
            <a:ext cx="5386388" cy="3997325"/>
          </a:xfrm>
        </p:spPr>
        <p:txBody>
          <a:bodyPr/>
          <a:lstStyle/>
          <a:p>
            <a:pPr eaLnBrk="1" hangingPunct="1">
              <a:defRPr/>
            </a:pPr>
            <a:r>
              <a:rPr lang="en-US" altLang="en-US" dirty="0"/>
              <a:t>Figure from </a:t>
            </a:r>
            <a:r>
              <a:rPr lang="en-US" altLang="en-US" dirty="0" err="1"/>
              <a:t>Farese</a:t>
            </a:r>
            <a:r>
              <a:rPr lang="en-US" altLang="en-US" dirty="0"/>
              <a:t>, P. 2012.  How to build a low-energy future.  Nature </a:t>
            </a:r>
            <a:r>
              <a:rPr lang="en-US" altLang="en-US" dirty="0" err="1"/>
              <a:t>v.488</a:t>
            </a:r>
            <a:r>
              <a:rPr lang="en-US" altLang="en-US" dirty="0"/>
              <a:t> </a:t>
            </a:r>
            <a:r>
              <a:rPr lang="en-US" altLang="en-US" dirty="0" err="1"/>
              <a:t>p.275</a:t>
            </a:r>
            <a:r>
              <a:rPr lang="en-US" altLang="en-US" dirty="0"/>
              <a:t>-277. </a:t>
            </a:r>
          </a:p>
          <a:p>
            <a:pPr eaLnBrk="1" hangingPunct="1">
              <a:defRPr/>
            </a:pPr>
            <a:endParaRPr lang="en-US" altLang="en-US" dirty="0"/>
          </a:p>
          <a:p>
            <a:pPr eaLnBrk="1" hangingPunct="1">
              <a:defRPr/>
            </a:pPr>
            <a:r>
              <a:rPr lang="en-US" altLang="en-US" dirty="0"/>
              <a:t>Source (Architecture 2030 4/7/2008 “The 2030 Blueprint”</a:t>
            </a:r>
          </a:p>
          <a:p>
            <a:pPr eaLnBrk="1" hangingPunct="1">
              <a:defRPr/>
            </a:pPr>
            <a:r>
              <a:rPr lang="en-US" altLang="en-US" dirty="0"/>
              <a:t>   5 billion </a:t>
            </a:r>
            <a:r>
              <a:rPr lang="en-US" altLang="en-US" dirty="0" err="1"/>
              <a:t>sq.ft</a:t>
            </a:r>
            <a:r>
              <a:rPr lang="en-US" altLang="en-US" dirty="0"/>
              <a:t>. of new buildings each </a:t>
            </a:r>
            <a:r>
              <a:rPr lang="en-US" altLang="en-US" dirty="0" err="1"/>
              <a:t>yr</a:t>
            </a:r>
            <a:r>
              <a:rPr lang="en-US" altLang="en-US" dirty="0"/>
              <a:t>, 5 billion </a:t>
            </a:r>
            <a:r>
              <a:rPr lang="en-US" altLang="en-US" dirty="0" err="1"/>
              <a:t>sq.ft</a:t>
            </a:r>
            <a:r>
              <a:rPr lang="en-US" altLang="en-US" dirty="0"/>
              <a:t> of renovation each year</a:t>
            </a:r>
          </a:p>
          <a:p>
            <a:pPr eaLnBrk="1" hangingPunct="1">
              <a:defRPr/>
            </a:pPr>
            <a:r>
              <a:rPr lang="en-US" altLang="en-US" dirty="0"/>
              <a:t>  1.75 billion </a:t>
            </a:r>
            <a:r>
              <a:rPr lang="en-US" altLang="en-US" dirty="0" err="1"/>
              <a:t>sq.ft</a:t>
            </a:r>
            <a:r>
              <a:rPr lang="en-US" altLang="en-US" dirty="0"/>
              <a:t> demolished</a:t>
            </a:r>
          </a:p>
          <a:p>
            <a:pPr eaLnBrk="1" hangingPunct="1">
              <a:defRPr/>
            </a:pPr>
            <a:endParaRPr lang="en-US" altLang="en-US" dirty="0"/>
          </a:p>
          <a:p>
            <a:pPr eaLnBrk="1" hangingPunct="1">
              <a:defRPr/>
            </a:pPr>
            <a:endParaRPr lang="en-US" altLang="en-US" dirty="0"/>
          </a:p>
          <a:p>
            <a:pPr eaLnBrk="1" hangingPunct="1">
              <a:defRPr/>
            </a:pPr>
            <a:r>
              <a:rPr lang="en-US" dirty="0"/>
              <a:t>[Architecture 2030 4/7/08] The 2030 blueprint</a:t>
            </a:r>
          </a:p>
          <a:p>
            <a:pPr eaLnBrk="1" hangingPunct="1">
              <a:defRPr/>
            </a:pPr>
            <a:r>
              <a:rPr lang="en-US" dirty="0"/>
              <a:t>--------------------------------------------- </a:t>
            </a:r>
          </a:p>
          <a:p>
            <a:pPr marL="164043" indent="-164043" eaLnBrk="1" hangingPunct="1">
              <a:buFontTx/>
              <a:buChar char="-"/>
              <a:defRPr/>
            </a:pPr>
            <a:r>
              <a:rPr lang="en-US" dirty="0"/>
              <a:t>81% of CO2 emissions from electric power sector</a:t>
            </a:r>
          </a:p>
          <a:p>
            <a:pPr marL="164043" indent="-164043" eaLnBrk="1" hangingPunct="1">
              <a:buFontTx/>
              <a:buChar char="-"/>
              <a:defRPr/>
            </a:pPr>
            <a:r>
              <a:rPr lang="en-US" dirty="0"/>
              <a:t>76% of all electricity generated is used to operate buildings (EIA)</a:t>
            </a:r>
          </a:p>
          <a:p>
            <a:pPr marL="164043" indent="-164043" eaLnBrk="1" hangingPunct="1">
              <a:buFontTx/>
              <a:buChar char="-"/>
              <a:defRPr/>
            </a:pPr>
            <a:r>
              <a:rPr lang="en-US" dirty="0"/>
              <a:t>38.5 QBTU of primary energy consumed by residential and commercial in USA</a:t>
            </a:r>
          </a:p>
          <a:p>
            <a:pPr marL="164043" indent="-164043" eaLnBrk="1" hangingPunct="1">
              <a:buFontTx/>
              <a:buChar char="-"/>
              <a:defRPr/>
            </a:pPr>
            <a:r>
              <a:rPr lang="en-US" dirty="0"/>
              <a:t>27.3 QBTU in electricity, of this, 14.2 QBTU (52%) by coal-fired power</a:t>
            </a:r>
          </a:p>
          <a:p>
            <a:pPr marL="164043" indent="-164043" eaLnBrk="1" hangingPunct="1">
              <a:buFontTx/>
              <a:buChar char="-"/>
              <a:defRPr/>
            </a:pPr>
            <a:r>
              <a:rPr lang="en-US" dirty="0"/>
              <a:t>off the shelf efficiency measured could reduce 11.1 QBTU with an </a:t>
            </a:r>
            <a:r>
              <a:rPr lang="en-US" dirty="0" err="1"/>
              <a:t>investiment</a:t>
            </a:r>
            <a:r>
              <a:rPr lang="en-US" dirty="0"/>
              <a:t> of $21.6 billion/QBTU (over 12 year period)</a:t>
            </a:r>
          </a:p>
          <a:p>
            <a:pPr marL="164043" indent="-164043" eaLnBrk="1" hangingPunct="1">
              <a:buFontTx/>
              <a:buChar char="-"/>
              <a:defRPr/>
            </a:pPr>
            <a:r>
              <a:rPr lang="en-US" dirty="0"/>
              <a:t>building shape and orientation</a:t>
            </a:r>
          </a:p>
          <a:p>
            <a:pPr marL="164043" indent="-164043" eaLnBrk="1" hangingPunct="1">
              <a:buFontTx/>
              <a:buChar char="-"/>
              <a:defRPr/>
            </a:pPr>
            <a:r>
              <a:rPr lang="en-US" dirty="0"/>
              <a:t> - natural heating and cooling</a:t>
            </a:r>
          </a:p>
          <a:p>
            <a:pPr marL="164043" indent="-164043" eaLnBrk="1" hangingPunct="1">
              <a:buFontTx/>
              <a:buChar char="-"/>
              <a:defRPr/>
            </a:pPr>
            <a:r>
              <a:rPr lang="en-US" dirty="0"/>
              <a:t> - </a:t>
            </a:r>
            <a:r>
              <a:rPr lang="en-US" dirty="0" err="1"/>
              <a:t>daylighting</a:t>
            </a:r>
            <a:r>
              <a:rPr lang="en-US" dirty="0"/>
              <a:t> and ventilation strategies</a:t>
            </a:r>
          </a:p>
          <a:p>
            <a:pPr marL="164043" indent="-164043" eaLnBrk="1" hangingPunct="1">
              <a:buFontTx/>
              <a:buChar char="-"/>
              <a:defRPr/>
            </a:pPr>
            <a:r>
              <a:rPr lang="en-US" dirty="0"/>
              <a:t> - proper shadings and - off the shelf energy efficiency measures</a:t>
            </a:r>
          </a:p>
          <a:p>
            <a:pPr marL="164043" indent="-164043" eaLnBrk="1" hangingPunct="1">
              <a:buFontTx/>
              <a:buChar char="-"/>
              <a:defRPr/>
            </a:pPr>
            <a:r>
              <a:rPr lang="en-US" dirty="0"/>
              <a:t>1 QBTU = 22.3 conventional coal fired-plants (0.71 QBTU) + 204 billion </a:t>
            </a:r>
            <a:r>
              <a:rPr lang="en-US" dirty="0" err="1"/>
              <a:t>cu.ft</a:t>
            </a:r>
            <a:r>
              <a:rPr lang="en-US" dirty="0"/>
              <a:t>. of </a:t>
            </a:r>
            <a:r>
              <a:rPr lang="en-US" dirty="0" err="1"/>
              <a:t>nat'l</a:t>
            </a:r>
            <a:r>
              <a:rPr lang="en-US" dirty="0"/>
              <a:t> gas and 10.7 million </a:t>
            </a:r>
            <a:r>
              <a:rPr lang="en-US" dirty="0" err="1"/>
              <a:t>bbl's</a:t>
            </a:r>
            <a:r>
              <a:rPr lang="en-US" dirty="0"/>
              <a:t> of oil (0.29 QBTU)</a:t>
            </a:r>
          </a:p>
          <a:p>
            <a:pPr marL="164043" indent="-164043" eaLnBrk="1" hangingPunct="1">
              <a:buFontTx/>
              <a:buChar char="-"/>
              <a:defRPr/>
            </a:pPr>
            <a:r>
              <a:rPr lang="en-US" dirty="0"/>
              <a:t>   ==) reduce CO2 emissions by 86.7 million metric tons ==) save consumers $8.46 billion in energy bills/year (3 year payback) ==) create 216,000 new jobs</a:t>
            </a:r>
          </a:p>
          <a:p>
            <a:pPr marL="164043" indent="-164043" eaLnBrk="1" hangingPunct="1">
              <a:buFontTx/>
              <a:buChar char="-"/>
              <a:defRPr/>
            </a:pPr>
            <a:r>
              <a:rPr lang="en-US" dirty="0"/>
              <a:t>==) money saved and jobs cycle through economy many times</a:t>
            </a:r>
          </a:p>
          <a:p>
            <a:pPr marL="164043" indent="-164043" eaLnBrk="1" hangingPunct="1">
              <a:buFontTx/>
              <a:buChar char="-"/>
              <a:defRPr/>
            </a:pPr>
            <a:r>
              <a:rPr lang="en-US" dirty="0"/>
              <a:t>1 QBTU = 1.055E15 J = 1055/3600 </a:t>
            </a:r>
            <a:r>
              <a:rPr lang="en-US" dirty="0" err="1"/>
              <a:t>TWh</a:t>
            </a:r>
            <a:r>
              <a:rPr lang="en-US" dirty="0"/>
              <a:t> = 293 </a:t>
            </a:r>
            <a:r>
              <a:rPr lang="en-US" dirty="0" err="1"/>
              <a:t>TWh</a:t>
            </a:r>
            <a:r>
              <a:rPr lang="en-US" dirty="0"/>
              <a:t> = 172 million </a:t>
            </a:r>
            <a:r>
              <a:rPr lang="en-US" dirty="0" err="1"/>
              <a:t>bbl</a:t>
            </a:r>
            <a:r>
              <a:rPr lang="en-US" dirty="0"/>
              <a:t>(oil) = 36 million ton(coal)</a:t>
            </a:r>
          </a:p>
          <a:p>
            <a:pPr marL="164043" indent="-164043" eaLnBrk="1" hangingPunct="1">
              <a:buFontTx/>
              <a:buChar char="-"/>
              <a:defRPr/>
            </a:pPr>
            <a:r>
              <a:rPr lang="en-US" dirty="0"/>
              <a:t>- Investing $21.6 billion will buy you</a:t>
            </a:r>
          </a:p>
          <a:p>
            <a:pPr marL="601492" lvl="1" indent="-164043" eaLnBrk="1" hangingPunct="1">
              <a:buFontTx/>
              <a:buChar char="-"/>
              <a:defRPr/>
            </a:pPr>
            <a:r>
              <a:rPr lang="en-US" dirty="0"/>
              <a:t>cost to build conventional 1GW coal plant is 2.6 billion</a:t>
            </a:r>
          </a:p>
          <a:p>
            <a:pPr marL="601492" lvl="1" indent="-164043" eaLnBrk="1" hangingPunct="1">
              <a:buFontTx/>
              <a:buChar char="-"/>
              <a:defRPr/>
            </a:pPr>
            <a:r>
              <a:rPr lang="en-US" dirty="0"/>
              <a:t>cost to build 1 GW nuclear is $6 billion and takes 8-12 years cost to build</a:t>
            </a:r>
          </a:p>
          <a:p>
            <a:pPr marL="601492" lvl="1" indent="-164043" eaLnBrk="1" hangingPunct="1">
              <a:buFontTx/>
              <a:buChar char="-"/>
              <a:defRPr/>
            </a:pPr>
            <a:r>
              <a:rPr lang="en-US" dirty="0"/>
              <a:t>coal plants with CCS is $256 billion/QBTU and 20 years out</a:t>
            </a:r>
          </a:p>
          <a:p>
            <a:pPr marL="601492" lvl="1" indent="-164043" eaLnBrk="1" hangingPunct="1">
              <a:buFontTx/>
              <a:buChar char="-"/>
              <a:defRPr/>
            </a:pPr>
            <a:r>
              <a:rPr lang="en-US" dirty="0"/>
              <a:t>cost to incorporate energy efficiency measures is $21.6 * 1.95</a:t>
            </a:r>
          </a:p>
          <a:p>
            <a:pPr marL="1038941" lvl="2" indent="-164043" eaLnBrk="1" hangingPunct="1">
              <a:buFontTx/>
              <a:buChar char="-"/>
              <a:defRPr/>
            </a:pPr>
            <a:r>
              <a:rPr lang="en-US" dirty="0"/>
              <a:t>(multiplied for energy losses)</a:t>
            </a:r>
          </a:p>
          <a:p>
            <a:pPr marL="1038941" lvl="2" indent="-164043" eaLnBrk="1" hangingPunct="1">
              <a:buFontTx/>
              <a:buChar char="-"/>
              <a:defRPr/>
            </a:pPr>
            <a:r>
              <a:rPr lang="en-US" dirty="0"/>
              <a:t>                                           building coal(CCS) nuclear</a:t>
            </a:r>
          </a:p>
          <a:p>
            <a:pPr marL="1038941" lvl="2" indent="-164043" eaLnBrk="1" hangingPunct="1">
              <a:buFontTx/>
              <a:buChar char="-"/>
              <a:defRPr/>
            </a:pPr>
            <a:r>
              <a:rPr lang="en-US" dirty="0"/>
              <a:t>conventional 500 MW coal plants -22.3   -6.6     -7.2</a:t>
            </a:r>
          </a:p>
          <a:p>
            <a:pPr marL="1038941" lvl="2" indent="-164043" eaLnBrk="1" hangingPunct="1">
              <a:buFontTx/>
              <a:buChar char="-"/>
              <a:defRPr/>
            </a:pPr>
            <a:r>
              <a:rPr lang="en-US" dirty="0"/>
              <a:t>coal plants CO2 emissions           -86.7   -21.1   -23.0 MMT</a:t>
            </a:r>
          </a:p>
          <a:p>
            <a:pPr marL="1038941" lvl="2" indent="-164043" eaLnBrk="1" hangingPunct="1">
              <a:buFontTx/>
              <a:buChar char="-"/>
              <a:defRPr/>
            </a:pPr>
            <a:r>
              <a:rPr lang="en-US" dirty="0"/>
              <a:t>consumer savings            $8.46 billion     zero   </a:t>
            </a:r>
            <a:r>
              <a:rPr lang="en-US" dirty="0" err="1"/>
              <a:t>zero</a:t>
            </a:r>
            <a:endParaRPr lang="en-US" dirty="0"/>
          </a:p>
          <a:p>
            <a:pPr marL="1038941" lvl="2" indent="-164043" eaLnBrk="1" hangingPunct="1">
              <a:buFontTx/>
              <a:buChar char="-"/>
              <a:defRPr/>
            </a:pPr>
            <a:r>
              <a:rPr lang="en-US" dirty="0"/>
              <a:t>job creation                          216,000     zero   </a:t>
            </a:r>
            <a:r>
              <a:rPr lang="en-US" dirty="0" err="1"/>
              <a:t>zero</a:t>
            </a:r>
            <a:endParaRPr lang="en-US" dirty="0"/>
          </a:p>
          <a:p>
            <a:pPr marL="1038941" lvl="2" indent="-164043" eaLnBrk="1" hangingPunct="1">
              <a:buFontTx/>
              <a:buChar char="-"/>
              <a:defRPr/>
            </a:pPr>
            <a:r>
              <a:rPr lang="en-US" dirty="0"/>
              <a:t>cost/QBTU                                $41.1   $256   $222 billion</a:t>
            </a:r>
          </a:p>
          <a:p>
            <a:pPr marL="1038941" lvl="2" indent="-164043" eaLnBrk="1" hangingPunct="1">
              <a:buFontTx/>
              <a:buChar char="-"/>
              <a:defRPr/>
            </a:pPr>
            <a:r>
              <a:rPr lang="en-US" dirty="0"/>
              <a:t>timeframe                                   now  20 y   8-12 years</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Jacobson, </a:t>
            </a:r>
            <a:r>
              <a:rPr lang="en-US" dirty="0" err="1"/>
              <a:t>M.Z</a:t>
            </a:r>
            <a:r>
              <a:rPr lang="en-US" dirty="0"/>
              <a:t>., M.A. </a:t>
            </a:r>
            <a:r>
              <a:rPr lang="en-US" dirty="0" err="1"/>
              <a:t>Delucchi</a:t>
            </a:r>
            <a:r>
              <a:rPr lang="en-US" dirty="0"/>
              <a:t>, G. </a:t>
            </a:r>
            <a:r>
              <a:rPr lang="en-US" dirty="0" err="1"/>
              <a:t>Bazouin</a:t>
            </a:r>
            <a:r>
              <a:rPr lang="en-US" dirty="0"/>
              <a:t>, </a:t>
            </a:r>
            <a:r>
              <a:rPr lang="en-US" dirty="0" err="1"/>
              <a:t>Z.A.F</a:t>
            </a:r>
            <a:r>
              <a:rPr lang="en-US" dirty="0"/>
              <a:t>. Bauer, C.C. </a:t>
            </a:r>
            <a:r>
              <a:rPr lang="en-US" dirty="0" err="1"/>
              <a:t>Heavey</a:t>
            </a:r>
            <a:r>
              <a:rPr lang="en-US" dirty="0"/>
              <a:t>, E.  Fisher, </a:t>
            </a:r>
            <a:r>
              <a:rPr lang="en-US" dirty="0" err="1"/>
              <a:t>S.B</a:t>
            </a:r>
            <a:r>
              <a:rPr lang="en-US" dirty="0"/>
              <a:t>. Morris, </a:t>
            </a:r>
            <a:r>
              <a:rPr lang="en-US" dirty="0" err="1"/>
              <a:t>D.J.Y</a:t>
            </a:r>
            <a:r>
              <a:rPr lang="en-US" dirty="0"/>
              <a:t>. </a:t>
            </a:r>
            <a:r>
              <a:rPr lang="en-US" dirty="0" err="1"/>
              <a:t>Piekutowski</a:t>
            </a:r>
            <a:r>
              <a:rPr lang="en-US" dirty="0"/>
              <a:t>, </a:t>
            </a:r>
            <a:r>
              <a:rPr lang="en-US" dirty="0" err="1"/>
              <a:t>T.A</a:t>
            </a:r>
            <a:r>
              <a:rPr lang="en-US" dirty="0"/>
              <a:t>. </a:t>
            </a:r>
            <a:r>
              <a:rPr lang="en-US" dirty="0" err="1"/>
              <a:t>Vencill</a:t>
            </a:r>
            <a:r>
              <a:rPr lang="en-US" dirty="0"/>
              <a:t>, </a:t>
            </a:r>
            <a:r>
              <a:rPr lang="en-US" dirty="0" err="1"/>
              <a:t>T.W</a:t>
            </a:r>
            <a:r>
              <a:rPr lang="en-US" dirty="0"/>
              <a:t>. </a:t>
            </a:r>
            <a:r>
              <a:rPr lang="en-US" dirty="0" err="1"/>
              <a:t>Yeskoo</a:t>
            </a:r>
            <a:r>
              <a:rPr lang="en-US" dirty="0"/>
              <a:t> and et al. 2015.  100% clean and renewable wind, water, and sunlight (WWS)  all-sector energy roadmaps for the 50 United States.  Energy &amp;  Environmental Science </a:t>
            </a:r>
            <a:r>
              <a:rPr lang="en-US" dirty="0" err="1"/>
              <a:t>v.8</a:t>
            </a:r>
            <a:r>
              <a:rPr lang="en-US" dirty="0"/>
              <a:t> </a:t>
            </a:r>
            <a:r>
              <a:rPr lang="en-US" dirty="0" err="1"/>
              <a:t>p.2093</a:t>
            </a:r>
            <a:r>
              <a:rPr lang="en-US" dirty="0"/>
              <a:t>-2117. </a:t>
            </a:r>
            <a:r>
              <a:rPr lang="en-US" dirty="0" err="1"/>
              <a:t>doi:10.1039</a:t>
            </a:r>
            <a:r>
              <a:rPr lang="en-US" dirty="0"/>
              <a:t>/</a:t>
            </a:r>
            <a:r>
              <a:rPr lang="en-US" dirty="0" err="1"/>
              <a:t>c5ee01283j</a:t>
            </a:r>
            <a:r>
              <a:rPr lang="en-US" dirty="0"/>
              <a:t> </a:t>
            </a:r>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33</a:t>
            </a:fld>
            <a:endParaRPr lang="en-US"/>
          </a:p>
        </p:txBody>
      </p:sp>
    </p:spTree>
    <p:extLst>
      <p:ext uri="{BB962C8B-B14F-4D97-AF65-F5344CB8AC3E}">
        <p14:creationId xmlns:p14="http://schemas.microsoft.com/office/powerpoint/2010/main" val="123207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B9A85639-C1A9-467A-A6E4-E2F4D9C26D53}" type="slidenum">
              <a:rPr lang="en-US" altLang="en-US" sz="1200">
                <a:latin typeface="Times New Roman" pitchFamily="18" charset="0"/>
              </a:rPr>
              <a:pPr eaLnBrk="1" hangingPunct="1">
                <a:defRPr/>
              </a:pPr>
              <a:t>3</a:t>
            </a:fld>
            <a:endParaRPr lang="en-US" altLang="en-US" sz="120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dirty="0"/>
              <a:t>2017 global mean and increase</a:t>
            </a:r>
            <a:r>
              <a:rPr lang="en-US" altLang="en-US" baseline="0" dirty="0"/>
              <a:t> is </a:t>
            </a:r>
            <a:r>
              <a:rPr lang="en-US" altLang="en-US" dirty="0"/>
              <a:t>from NOAA </a:t>
            </a:r>
            <a:r>
              <a:rPr lang="en-US" altLang="en-US" dirty="0" err="1"/>
              <a:t>Globalview</a:t>
            </a:r>
            <a:r>
              <a:rPr lang="en-US" altLang="en-US" dirty="0"/>
              <a:t> site</a:t>
            </a:r>
          </a:p>
          <a:p>
            <a:pPr eaLnBrk="1" hangingPunct="1"/>
            <a:r>
              <a:rPr lang="en-US" altLang="en-US" dirty="0"/>
              <a:t>Money market at NASA </a:t>
            </a:r>
            <a:r>
              <a:rPr lang="en-US" altLang="en-US" dirty="0" err="1"/>
              <a:t>FCU</a:t>
            </a:r>
            <a:r>
              <a:rPr lang="en-US" altLang="en-US" dirty="0"/>
              <a:t> is</a:t>
            </a:r>
            <a:r>
              <a:rPr lang="en-US" altLang="en-US" baseline="0" dirty="0"/>
              <a:t> 0.3%</a:t>
            </a:r>
          </a:p>
          <a:p>
            <a:pPr eaLnBrk="1" hangingPunct="1"/>
            <a:endParaRPr lang="en-US" altLang="en-US" baseline="0" dirty="0"/>
          </a:p>
          <a:p>
            <a:pPr eaLnBrk="1" hangingPunct="1"/>
            <a:r>
              <a:rPr lang="en-US" altLang="en-US" baseline="0" dirty="0"/>
              <a:t>Lower right figure, CO2 is from </a:t>
            </a:r>
            <a:r>
              <a:rPr lang="en-US" altLang="en-US" baseline="0" dirty="0" err="1"/>
              <a:t>Ethridge</a:t>
            </a:r>
            <a:r>
              <a:rPr lang="en-US" altLang="en-US" baseline="0" dirty="0"/>
              <a:t> 1998 using Law-Dome Antarctica where there is rapid snow accumulation</a:t>
            </a:r>
            <a:endParaRPr lang="en-US" altLang="en-US" dirty="0"/>
          </a:p>
          <a:p>
            <a:pPr eaLnBrk="1" hangingPunct="1"/>
            <a:endParaRPr lang="en-US" altLang="en-US" dirty="0"/>
          </a:p>
          <a:p>
            <a:pPr eaLnBrk="1" hangingPunct="1"/>
            <a:r>
              <a:rPr lang="en-US" altLang="en-US" dirty="0"/>
              <a:t>Sep. 2014 </a:t>
            </a:r>
            <a:r>
              <a:rPr lang="en-US" altLang="en-US" dirty="0" err="1"/>
              <a:t>WMO</a:t>
            </a:r>
            <a:r>
              <a:rPr lang="en-US" altLang="en-US" dirty="0"/>
              <a:t> </a:t>
            </a:r>
            <a:r>
              <a:rPr lang="en-US" altLang="en-US" dirty="0" err="1"/>
              <a:t>GHG</a:t>
            </a:r>
            <a:r>
              <a:rPr lang="en-US" altLang="en-US" dirty="0"/>
              <a:t> Bulletin: annual mean = 396.0 +/- 0.1 ppm, 2012-2013 annual mean growth was 2.9 ppm (largest since 1984)</a:t>
            </a:r>
          </a:p>
          <a:p>
            <a:pPr eaLnBrk="1" hangingPunct="1"/>
            <a:endParaRPr lang="en-US" altLang="en-US" dirty="0"/>
          </a:p>
          <a:p>
            <a:pPr eaLnBrk="1" hangingPunct="1"/>
            <a:r>
              <a:rPr lang="en-US" sz="1200" kern="1200" dirty="0">
                <a:solidFill>
                  <a:schemeClr val="tx1"/>
                </a:solidFill>
                <a:latin typeface="Times New Roman" pitchFamily="18" charset="0"/>
                <a:ea typeface="+mn-ea"/>
                <a:cs typeface="+mn-cs"/>
              </a:rPr>
              <a:t>http://www.esrl.noaa.gov/gmd/ccgg/trends/global.html</a:t>
            </a:r>
          </a:p>
          <a:p>
            <a:pPr eaLnBrk="1" hangingPunct="1"/>
            <a:r>
              <a:rPr lang="en-US" sz="1200" kern="1200" dirty="0">
                <a:solidFill>
                  <a:schemeClr val="tx1"/>
                </a:solidFill>
                <a:latin typeface="Times New Roman" pitchFamily="18" charset="0"/>
                <a:ea typeface="+mn-ea"/>
                <a:cs typeface="+mn-cs"/>
              </a:rPr>
              <a:t>Year  growth uncertainly</a:t>
            </a:r>
          </a:p>
          <a:p>
            <a:pPr eaLnBrk="1" hangingPunct="1"/>
            <a:r>
              <a:rPr lang="en-US" altLang="en-US" dirty="0"/>
              <a:t>2010   2.39   0.06  ppm/y</a:t>
            </a:r>
          </a:p>
          <a:p>
            <a:pPr eaLnBrk="1" hangingPunct="1"/>
            <a:r>
              <a:rPr lang="en-US" altLang="en-US" dirty="0"/>
              <a:t>2011   1.71   0.09</a:t>
            </a:r>
          </a:p>
          <a:p>
            <a:pPr eaLnBrk="1" hangingPunct="1"/>
            <a:r>
              <a:rPr lang="en-US" altLang="en-US" dirty="0"/>
              <a:t>2012   2.37   0.09</a:t>
            </a:r>
          </a:p>
          <a:p>
            <a:pPr eaLnBrk="1" hangingPunct="1"/>
            <a:r>
              <a:rPr lang="en-US" altLang="en-US" dirty="0"/>
              <a:t>2013   2.54   0.09</a:t>
            </a:r>
          </a:p>
          <a:p>
            <a:pPr eaLnBrk="1" hangingPunct="1"/>
            <a:r>
              <a:rPr lang="en-US" altLang="en-US" dirty="0"/>
              <a:t>2014   1.85   0.09</a:t>
            </a:r>
          </a:p>
          <a:p>
            <a:pPr eaLnBrk="1" hangingPunct="1"/>
            <a:endParaRPr lang="en-US" altLang="en-US" dirty="0"/>
          </a:p>
          <a:p>
            <a:pPr eaLnBrk="1" hangingPunct="1"/>
            <a:endParaRPr lang="en-US" altLang="en-US" dirty="0"/>
          </a:p>
          <a:p>
            <a:pPr eaLnBrk="1" hangingPunct="1"/>
            <a:r>
              <a:rPr lang="en-US" altLang="en-US" dirty="0"/>
              <a:t>Roger </a:t>
            </a:r>
            <a:r>
              <a:rPr lang="en-US" altLang="en-US" dirty="0" err="1"/>
              <a:t>Revelle</a:t>
            </a:r>
            <a:r>
              <a:rPr lang="en-US" altLang="en-US" dirty="0"/>
              <a:t> hired Charles Keeling in 1957 (Al Gore 2006)</a:t>
            </a:r>
          </a:p>
          <a:p>
            <a:pPr eaLnBrk="1" hangingPunct="1"/>
            <a:r>
              <a:rPr lang="en-US" altLang="en-US" dirty="0"/>
              <a:t>(Volk 2008 MIT): story about Keeling at Finland meeting</a:t>
            </a:r>
          </a:p>
          <a:p>
            <a:pPr eaLnBrk="1" hangingPunct="1"/>
            <a:r>
              <a:rPr lang="en-US" altLang="en-US" dirty="0"/>
              <a:t>(Pearce 2007 Beacon Press) : began in mid-</a:t>
            </a:r>
            <a:r>
              <a:rPr lang="en-US" altLang="en-US" dirty="0" err="1"/>
              <a:t>1950's</a:t>
            </a:r>
            <a:r>
              <a:rPr lang="en-US" altLang="en-US" dirty="0"/>
              <a:t> in Yosemite Nat'l Park, every 4 hours at Mauna Lao, missed birth of 1st son in order to avoid gaps in logbook </a:t>
            </a:r>
          </a:p>
          <a:p>
            <a:pPr eaLnBrk="1" hangingPunct="1"/>
            <a:endParaRPr lang="en-US" altLang="en-US" dirty="0"/>
          </a:p>
          <a:p>
            <a:pPr eaLnBrk="1" hangingPunct="1"/>
            <a:r>
              <a:rPr lang="en-US" altLang="en-US" dirty="0"/>
              <a:t>Charles Keeling is survived by Louise, his wife of 50 years, and by his children Andrew of Zurich, Switzerland; Ralph of La Jolla, Calif.; Emily of Boulder, Colo.; Eric of Missoula, Mont.; and Paul of Vancouver, British Columbia (Scripps obit)</a:t>
            </a:r>
          </a:p>
        </p:txBody>
      </p:sp>
    </p:spTree>
    <p:extLst>
      <p:ext uri="{BB962C8B-B14F-4D97-AF65-F5344CB8AC3E}">
        <p14:creationId xmlns:p14="http://schemas.microsoft.com/office/powerpoint/2010/main" val="309660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6C7466A6-9D1D-427E-B1E4-F02B2F58BCED}" type="slidenum">
              <a:rPr lang="en-US" altLang="en-US" sz="1200">
                <a:latin typeface="Times New Roman" pitchFamily="18" charset="0"/>
              </a:rPr>
              <a:pPr eaLnBrk="1" hangingPunct="1">
                <a:defRPr/>
              </a:pPr>
              <a:t>34</a:t>
            </a:fld>
            <a:endParaRPr lang="en-US" altLang="en-US" sz="1200">
              <a:latin typeface="Times New Roman" pitchFamily="18" charset="0"/>
            </a:endParaRPr>
          </a:p>
        </p:txBody>
      </p:sp>
      <p:sp>
        <p:nvSpPr>
          <p:cNvPr id="87043" name="Rectangle 2"/>
          <p:cNvSpPr>
            <a:spLocks noGrp="1" noRot="1" noChangeAspect="1" noChangeArrowheads="1" noTextEdit="1"/>
          </p:cNvSpPr>
          <p:nvPr>
            <p:ph type="sldImg"/>
          </p:nvPr>
        </p:nvSpPr>
        <p:spPr>
          <a:xfrm>
            <a:off x="801688" y="584200"/>
            <a:ext cx="4986337" cy="3740150"/>
          </a:xfrm>
          <a:ln/>
        </p:spPr>
      </p:sp>
      <p:sp>
        <p:nvSpPr>
          <p:cNvPr id="87044" name="Rectangle 3"/>
          <p:cNvSpPr>
            <a:spLocks noGrp="1" noChangeArrowheads="1"/>
          </p:cNvSpPr>
          <p:nvPr>
            <p:ph type="body" idx="1"/>
          </p:nvPr>
        </p:nvSpPr>
        <p:spPr>
          <a:xfrm>
            <a:off x="695325" y="4543426"/>
            <a:ext cx="5386388" cy="3997325"/>
          </a:xfrm>
          <a:noFill/>
        </p:spPr>
        <p:txBody>
          <a:bodyPr/>
          <a:lstStyle/>
          <a:p>
            <a:pPr defTabSz="874713" eaLnBrk="1" hangingPunct="1"/>
            <a:r>
              <a:rPr lang="en-US" altLang="en-US"/>
              <a:t>Idea is from Friedman, 2008 Hot Flat and Crowded</a:t>
            </a:r>
          </a:p>
          <a:p>
            <a:pPr defTabSz="874713" eaLnBrk="1" hangingPunct="1"/>
            <a:r>
              <a:rPr lang="en-US" altLang="en-US"/>
              <a:t>Also used:</a:t>
            </a:r>
          </a:p>
          <a:p>
            <a:pPr defTabSz="874713" eaLnBrk="1" hangingPunct="1"/>
            <a:r>
              <a:rPr lang="en-US" altLang="en-US"/>
              <a:t>Jacobson 2008 Energy &amp; Envir. Science</a:t>
            </a:r>
          </a:p>
          <a:p>
            <a:pPr defTabSz="874713" eaLnBrk="1" hangingPunct="1"/>
            <a:r>
              <a:rPr lang="en-US" altLang="en-US"/>
              <a:t>Marris, E. 2008.  Upgrading the grid.  Nature v.453 p.570-573.</a:t>
            </a:r>
          </a:p>
          <a:p>
            <a:pPr defTabSz="874713"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altLang="en-US" dirty="0"/>
              <a:t>CCS storage in basalts are form of geologic conversion</a:t>
            </a:r>
          </a:p>
          <a:p>
            <a:r>
              <a:rPr lang="en-US" altLang="en-US" dirty="0" err="1"/>
              <a:t>Gislason</a:t>
            </a:r>
            <a:r>
              <a:rPr lang="en-US" altLang="en-US" dirty="0"/>
              <a:t>, S.R. and E.H. </a:t>
            </a:r>
            <a:r>
              <a:rPr lang="en-US" altLang="en-US" dirty="0" err="1"/>
              <a:t>Oelkers</a:t>
            </a:r>
            <a:r>
              <a:rPr lang="en-US" altLang="en-US" dirty="0"/>
              <a:t> 2014.  Carbon storage in basalt. Science </a:t>
            </a:r>
            <a:r>
              <a:rPr lang="en-US" altLang="en-US" dirty="0" err="1"/>
              <a:t>v.344</a:t>
            </a:r>
            <a:r>
              <a:rPr lang="en-US" altLang="en-US" dirty="0"/>
              <a:t> </a:t>
            </a:r>
            <a:r>
              <a:rPr lang="en-US" altLang="en-US" dirty="0" err="1"/>
              <a:t>p.373</a:t>
            </a:r>
            <a:r>
              <a:rPr lang="en-US" altLang="en-US" dirty="0"/>
              <a:t>-374.</a:t>
            </a:r>
          </a:p>
          <a:p>
            <a:endParaRPr lang="en-US" altLang="en-US" dirty="0"/>
          </a:p>
          <a:p>
            <a:r>
              <a:rPr lang="en-US" altLang="en-US" dirty="0" err="1"/>
              <a:t>Gislason</a:t>
            </a:r>
            <a:r>
              <a:rPr lang="en-US" altLang="en-US" dirty="0"/>
              <a:t>, S.R. and et al. 2010.  Mineral sequestration of carbon dioxide  in basalt: A pre-injection overview of the </a:t>
            </a:r>
            <a:r>
              <a:rPr lang="en-US" altLang="en-US" dirty="0" err="1"/>
              <a:t>CarbFix</a:t>
            </a:r>
            <a:r>
              <a:rPr lang="en-US" altLang="en-US" dirty="0"/>
              <a:t> project.  Int. J.  Greenhouse Gas Control </a:t>
            </a:r>
            <a:r>
              <a:rPr lang="en-US" altLang="en-US" dirty="0" err="1"/>
              <a:t>v.4</a:t>
            </a:r>
            <a:r>
              <a:rPr lang="en-US" altLang="en-US" dirty="0"/>
              <a:t> </a:t>
            </a:r>
            <a:r>
              <a:rPr lang="en-US" altLang="en-US" dirty="0" err="1"/>
              <a:t>p.537</a:t>
            </a:r>
            <a:r>
              <a:rPr lang="en-US" altLang="en-US" dirty="0"/>
              <a:t>-545.</a:t>
            </a:r>
          </a:p>
          <a:p>
            <a:endParaRPr lang="en-US" altLang="en-US" dirty="0"/>
          </a:p>
          <a:p>
            <a:r>
              <a:rPr lang="en-US" altLang="en-US" u="sng" dirty="0"/>
              <a:t>Replace sand on beaches with ground up olivine:</a:t>
            </a:r>
          </a:p>
          <a:p>
            <a:pPr marL="228600" indent="-228600">
              <a:buFont typeface="+mj-lt"/>
              <a:buAutoNum type="arabicPeriod"/>
            </a:pPr>
            <a:r>
              <a:rPr lang="en-US" altLang="en-US" dirty="0" err="1"/>
              <a:t>Hangx</a:t>
            </a:r>
            <a:r>
              <a:rPr lang="en-US" altLang="en-US" dirty="0"/>
              <a:t>, </a:t>
            </a:r>
            <a:r>
              <a:rPr lang="en-US" altLang="en-US" dirty="0" err="1"/>
              <a:t>S.J.T</a:t>
            </a:r>
            <a:r>
              <a:rPr lang="en-US" altLang="en-US" dirty="0"/>
              <a:t>. and </a:t>
            </a:r>
            <a:r>
              <a:rPr lang="en-US" altLang="en-US" dirty="0" err="1"/>
              <a:t>C.J</a:t>
            </a:r>
            <a:r>
              <a:rPr lang="en-US" altLang="en-US" dirty="0"/>
              <a:t>. </a:t>
            </a:r>
            <a:r>
              <a:rPr lang="en-US" altLang="en-US" dirty="0" err="1"/>
              <a:t>Spiers</a:t>
            </a:r>
            <a:r>
              <a:rPr lang="en-US" altLang="en-US" dirty="0"/>
              <a:t> 2009.  Coastal spreading of olivine to control atmospheric CO2 concentrations: A critical analysis of viability.  Int. J. Greenhouse Gas Control </a:t>
            </a:r>
            <a:r>
              <a:rPr lang="en-US" altLang="en-US" dirty="0" err="1"/>
              <a:t>v.3</a:t>
            </a:r>
            <a:r>
              <a:rPr lang="en-US" altLang="en-US" dirty="0"/>
              <a:t> </a:t>
            </a:r>
            <a:r>
              <a:rPr lang="en-US" altLang="en-US" dirty="0" err="1"/>
              <a:t>p.757</a:t>
            </a:r>
            <a:r>
              <a:rPr lang="en-US" altLang="en-US" dirty="0"/>
              <a:t>-767.</a:t>
            </a:r>
          </a:p>
          <a:p>
            <a:pPr marL="228600" indent="-228600">
              <a:buFont typeface="+mj-lt"/>
              <a:buAutoNum type="arabicPeriod"/>
            </a:pPr>
            <a:r>
              <a:rPr lang="en-US" altLang="en-US" dirty="0"/>
              <a:t>Kohler, P., </a:t>
            </a:r>
            <a:r>
              <a:rPr lang="en-US" altLang="en-US" dirty="0" err="1"/>
              <a:t>J.F</a:t>
            </a:r>
            <a:r>
              <a:rPr lang="en-US" altLang="en-US" dirty="0"/>
              <a:t>. Abrams, C. Volker, J. Hauck and D.A. Wolf-</a:t>
            </a:r>
            <a:r>
              <a:rPr lang="en-US" altLang="en-US" dirty="0" err="1"/>
              <a:t>Gladrow</a:t>
            </a:r>
            <a:r>
              <a:rPr lang="en-US" altLang="en-US" dirty="0"/>
              <a:t> 2013.   Geoengineering impact of open ocean dissolution of olivine on atmospheric CO2, surface ocean pH and marine biology.  Environ. Res. Lett. </a:t>
            </a:r>
            <a:r>
              <a:rPr lang="en-US" altLang="en-US" dirty="0" err="1"/>
              <a:t>v.8</a:t>
            </a:r>
            <a:r>
              <a:rPr lang="en-US" altLang="en-US" dirty="0"/>
              <a:t> </a:t>
            </a:r>
            <a:r>
              <a:rPr lang="en-US" altLang="en-US" dirty="0" err="1"/>
              <a:t>doi:10.1088</a:t>
            </a:r>
            <a:r>
              <a:rPr lang="en-US" altLang="en-US" dirty="0"/>
              <a:t>/1748-9326/8/1/014009, 9 pgs.</a:t>
            </a:r>
          </a:p>
          <a:p>
            <a:pPr marL="228600" indent="-228600">
              <a:buFont typeface="+mj-lt"/>
              <a:buAutoNum type="arabicPeriod"/>
            </a:pPr>
            <a:r>
              <a:rPr lang="en-US" altLang="en-US" dirty="0"/>
              <a:t>Kohler, P., J. Hartmann and D.A. Wolf-</a:t>
            </a:r>
            <a:r>
              <a:rPr lang="en-US" altLang="en-US" dirty="0" err="1"/>
              <a:t>Gladrow</a:t>
            </a:r>
            <a:r>
              <a:rPr lang="en-US" altLang="en-US" dirty="0"/>
              <a:t> 2010.  Geoengineering potential of artificially enhanced silicate weathering of olivine.  Proc. Nat'l Acad. Sci. </a:t>
            </a:r>
            <a:r>
              <a:rPr lang="en-US" altLang="en-US" dirty="0" err="1"/>
              <a:t>v.107</a:t>
            </a:r>
            <a:r>
              <a:rPr lang="en-US" altLang="en-US" dirty="0"/>
              <a:t> </a:t>
            </a:r>
            <a:r>
              <a:rPr lang="en-US" altLang="en-US" dirty="0" err="1"/>
              <a:t>p.20228</a:t>
            </a:r>
            <a:r>
              <a:rPr lang="en-US" altLang="en-US" dirty="0"/>
              <a:t>-20233.</a:t>
            </a:r>
          </a:p>
          <a:p>
            <a:pPr marL="228600" indent="-228600">
              <a:buFont typeface="+mj-lt"/>
              <a:buAutoNum type="arabicPeriod"/>
            </a:pPr>
            <a:endParaRPr lang="en-US" altLang="en-US" dirty="0"/>
          </a:p>
        </p:txBody>
      </p:sp>
      <p:sp>
        <p:nvSpPr>
          <p:cNvPr id="4" name="Slide Number Placeholder 3"/>
          <p:cNvSpPr>
            <a:spLocks noGrp="1"/>
          </p:cNvSpPr>
          <p:nvPr>
            <p:ph type="sldNum" sz="quarter" idx="5"/>
          </p:nvPr>
        </p:nvSpPr>
        <p:spPr/>
        <p:txBody>
          <a:bodyPr/>
          <a:lstStyle/>
          <a:p>
            <a:pPr>
              <a:defRPr/>
            </a:pPr>
            <a:fld id="{ABD69E41-460F-46F3-B46F-C8D83B43212F}"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1230325" indent="-472385" defTabSz="925023" eaLnBrk="0" hangingPunct="0">
              <a:defRPr sz="1900">
                <a:solidFill>
                  <a:schemeClr val="tx1"/>
                </a:solidFill>
                <a:latin typeface="Tahoma" pitchFamily="34" charset="0"/>
              </a:defRPr>
            </a:lvl2pPr>
            <a:lvl3pPr marL="1894094" indent="-378212" defTabSz="925023" eaLnBrk="0" hangingPunct="0">
              <a:defRPr sz="1900">
                <a:solidFill>
                  <a:schemeClr val="tx1"/>
                </a:solidFill>
                <a:latin typeface="Tahoma" pitchFamily="34" charset="0"/>
              </a:defRPr>
            </a:lvl3pPr>
            <a:lvl4pPr marL="2650516" indent="-378212" defTabSz="925023" eaLnBrk="0" hangingPunct="0">
              <a:defRPr sz="1900">
                <a:solidFill>
                  <a:schemeClr val="tx1"/>
                </a:solidFill>
                <a:latin typeface="Tahoma" pitchFamily="34" charset="0"/>
              </a:defRPr>
            </a:lvl4pPr>
            <a:lvl5pPr marL="3408456" indent="-378212" defTabSz="925023" eaLnBrk="0" hangingPunct="0">
              <a:defRPr sz="1900">
                <a:solidFill>
                  <a:schemeClr val="tx1"/>
                </a:solidFill>
                <a:latin typeface="Tahoma" pitchFamily="34" charset="0"/>
              </a:defRPr>
            </a:lvl5pPr>
            <a:lvl6pPr marL="3845905" indent="-378212" defTabSz="925023" eaLnBrk="0" fontAlgn="base" hangingPunct="0">
              <a:spcBef>
                <a:spcPct val="0"/>
              </a:spcBef>
              <a:spcAft>
                <a:spcPct val="0"/>
              </a:spcAft>
              <a:defRPr sz="1900">
                <a:solidFill>
                  <a:schemeClr val="tx1"/>
                </a:solidFill>
                <a:latin typeface="Tahoma" pitchFamily="34" charset="0"/>
              </a:defRPr>
            </a:lvl6pPr>
            <a:lvl7pPr marL="4283354" indent="-378212" defTabSz="925023" eaLnBrk="0" fontAlgn="base" hangingPunct="0">
              <a:spcBef>
                <a:spcPct val="0"/>
              </a:spcBef>
              <a:spcAft>
                <a:spcPct val="0"/>
              </a:spcAft>
              <a:defRPr sz="1900">
                <a:solidFill>
                  <a:schemeClr val="tx1"/>
                </a:solidFill>
                <a:latin typeface="Tahoma" pitchFamily="34" charset="0"/>
              </a:defRPr>
            </a:lvl7pPr>
            <a:lvl8pPr marL="4720803" indent="-378212" defTabSz="925023" eaLnBrk="0" fontAlgn="base" hangingPunct="0">
              <a:spcBef>
                <a:spcPct val="0"/>
              </a:spcBef>
              <a:spcAft>
                <a:spcPct val="0"/>
              </a:spcAft>
              <a:defRPr sz="1900">
                <a:solidFill>
                  <a:schemeClr val="tx1"/>
                </a:solidFill>
                <a:latin typeface="Tahoma" pitchFamily="34" charset="0"/>
              </a:defRPr>
            </a:lvl8pPr>
            <a:lvl9pPr marL="5158252" indent="-378212"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E88DA8A1-AC1C-4B97-B89E-629591B86F76}" type="slidenum">
              <a:rPr lang="en-US" altLang="en-US" sz="1200">
                <a:latin typeface="Times New Roman" pitchFamily="18" charset="0"/>
              </a:rPr>
              <a:pPr eaLnBrk="1" hangingPunct="1">
                <a:defRPr/>
              </a:pPr>
              <a:t>36</a:t>
            </a:fld>
            <a:endParaRPr lang="en-US" altLang="en-US" sz="1200">
              <a:latin typeface="Times New Roman" pitchFamily="18" charset="0"/>
            </a:endParaRPr>
          </a:p>
        </p:txBody>
      </p:sp>
      <p:sp>
        <p:nvSpPr>
          <p:cNvPr id="89091" name="Rectangle 2"/>
          <p:cNvSpPr>
            <a:spLocks noGrp="1" noRot="1" noChangeAspect="1" noChangeArrowheads="1" noTextEdit="1"/>
          </p:cNvSpPr>
          <p:nvPr>
            <p:ph type="sldImg"/>
          </p:nvPr>
        </p:nvSpPr>
        <p:spPr>
          <a:xfrm>
            <a:off x="803275" y="584200"/>
            <a:ext cx="4983163" cy="3738563"/>
          </a:xfrm>
          <a:ln/>
        </p:spPr>
      </p:sp>
      <p:sp>
        <p:nvSpPr>
          <p:cNvPr id="89092" name="Rectangle 3"/>
          <p:cNvSpPr>
            <a:spLocks noGrp="1" noChangeArrowheads="1"/>
          </p:cNvSpPr>
          <p:nvPr>
            <p:ph type="body" idx="1"/>
          </p:nvPr>
        </p:nvSpPr>
        <p:spPr>
          <a:noFill/>
        </p:spPr>
        <p:txBody>
          <a:bodyPr/>
          <a:lstStyle/>
          <a:p>
            <a:pPr eaLnBrk="1" hangingPunct="1"/>
            <a:r>
              <a:rPr lang="en-US" altLang="en-US"/>
              <a:t>Zeng, N. 2009.  Carbon sequestration via wood burial.  Carbon Balance and Management v.3 doi:10.1186/1750-0680-3-1</a:t>
            </a:r>
          </a:p>
          <a:p>
            <a:pPr eaLnBrk="1" hangingPunct="1"/>
            <a:r>
              <a:rPr lang="en-US" altLang="en-US"/>
              <a:t>  World GDP was $48 trillion in 2006   10 Gt-C/yr * $50/t-C = $0.5 trillion/yr = 1% of GDP</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3D8BB39D-5531-42B9-9672-EB1EE2B86F55}" type="slidenum">
              <a:rPr lang="en-US" altLang="en-US" sz="1200">
                <a:latin typeface="Times New Roman" pitchFamily="18" charset="0"/>
              </a:rPr>
              <a:pPr eaLnBrk="1" hangingPunct="1">
                <a:defRPr/>
              </a:pPr>
              <a:t>37</a:t>
            </a:fld>
            <a:endParaRPr lang="en-US" altLang="en-US" sz="1200">
              <a:latin typeface="Times New Roman" pitchFamily="18" charset="0"/>
            </a:endParaRPr>
          </a:p>
        </p:txBody>
      </p:sp>
      <p:sp>
        <p:nvSpPr>
          <p:cNvPr id="91139" name="Rectangle 2"/>
          <p:cNvSpPr>
            <a:spLocks noGrp="1" noRot="1" noChangeAspect="1" noChangeArrowheads="1" noTextEdit="1"/>
          </p:cNvSpPr>
          <p:nvPr>
            <p:ph type="sldImg"/>
          </p:nvPr>
        </p:nvSpPr>
        <p:spPr>
          <a:xfrm>
            <a:off x="800100" y="584200"/>
            <a:ext cx="4986338" cy="3740150"/>
          </a:xfrm>
          <a:ln/>
        </p:spPr>
      </p:sp>
      <p:sp>
        <p:nvSpPr>
          <p:cNvPr id="91140" name="Rectangle 3"/>
          <p:cNvSpPr>
            <a:spLocks noGrp="1" noChangeArrowheads="1"/>
          </p:cNvSpPr>
          <p:nvPr>
            <p:ph type="body" idx="1"/>
          </p:nvPr>
        </p:nvSpPr>
        <p:spPr>
          <a:xfrm>
            <a:off x="695325" y="4543426"/>
            <a:ext cx="5386388" cy="3997325"/>
          </a:xfrm>
          <a:noFill/>
        </p:spPr>
        <p:txBody>
          <a:bodyPr/>
          <a:lstStyle/>
          <a:p>
            <a:pPr eaLnBrk="1" hangingPunct="1">
              <a:lnSpc>
                <a:spcPct val="80000"/>
              </a:lnSpc>
            </a:pPr>
            <a:r>
              <a:rPr lang="en-US" altLang="en-US" sz="900" dirty="0"/>
              <a:t>Picture from </a:t>
            </a:r>
            <a:r>
              <a:rPr lang="en-US" altLang="en-US" sz="900" dirty="0" err="1"/>
              <a:t>Kelemen</a:t>
            </a:r>
            <a:r>
              <a:rPr lang="en-US" altLang="en-US" sz="900" dirty="0"/>
              <a:t>, </a:t>
            </a:r>
            <a:r>
              <a:rPr lang="en-US" altLang="en-US" sz="900" dirty="0" err="1"/>
              <a:t>P.B</a:t>
            </a:r>
            <a:r>
              <a:rPr lang="en-US" altLang="en-US" sz="900" dirty="0"/>
              <a:t>. and J. Matter 2008.  In situ carbonation of peridotite for CO2 storage.  Proc. Nat'l Acad. Sci. </a:t>
            </a:r>
            <a:r>
              <a:rPr lang="en-US" altLang="en-US" sz="900" dirty="0" err="1"/>
              <a:t>v.105</a:t>
            </a:r>
            <a:r>
              <a:rPr lang="en-US" altLang="en-US" sz="900" dirty="0"/>
              <a:t> </a:t>
            </a:r>
            <a:r>
              <a:rPr lang="en-US" altLang="en-US" sz="900" dirty="0" err="1"/>
              <a:t>p.17295</a:t>
            </a:r>
            <a:r>
              <a:rPr lang="en-US" altLang="en-US" sz="900" dirty="0"/>
              <a:t>-17300.</a:t>
            </a:r>
          </a:p>
          <a:p>
            <a:pPr eaLnBrk="1" hangingPunct="1">
              <a:lnSpc>
                <a:spcPct val="80000"/>
              </a:lnSpc>
            </a:pPr>
            <a:r>
              <a:rPr lang="en-US" altLang="en-US" sz="900" dirty="0"/>
              <a:t>    </a:t>
            </a:r>
            <a:r>
              <a:rPr lang="en-US" altLang="en-US" sz="900" dirty="0" err="1"/>
              <a:t>Mg2SiO4</a:t>
            </a:r>
            <a:r>
              <a:rPr lang="en-US" altLang="en-US" sz="900" dirty="0"/>
              <a:t> + </a:t>
            </a:r>
            <a:r>
              <a:rPr lang="en-US" altLang="en-US" sz="900" dirty="0" err="1"/>
              <a:t>2CO2</a:t>
            </a:r>
            <a:r>
              <a:rPr lang="en-US" altLang="en-US" sz="900" dirty="0"/>
              <a:t> = </a:t>
            </a:r>
            <a:r>
              <a:rPr lang="en-US" altLang="en-US" sz="900" dirty="0" err="1"/>
              <a:t>2MgCO3</a:t>
            </a:r>
            <a:r>
              <a:rPr lang="en-US" altLang="en-US" sz="900" dirty="0"/>
              <a:t> + </a:t>
            </a:r>
            <a:r>
              <a:rPr lang="en-US" altLang="en-US" sz="900" dirty="0" err="1"/>
              <a:t>SiO2</a:t>
            </a:r>
            <a:endParaRPr lang="en-US" altLang="en-US" sz="900" dirty="0"/>
          </a:p>
          <a:p>
            <a:pPr eaLnBrk="1" hangingPunct="1">
              <a:lnSpc>
                <a:spcPct val="80000"/>
              </a:lnSpc>
            </a:pPr>
            <a:r>
              <a:rPr lang="en-US" altLang="en-US" sz="900" dirty="0"/>
              <a:t>    Mg-olivine + </a:t>
            </a:r>
            <a:r>
              <a:rPr lang="en-US" altLang="en-US" sz="900" dirty="0" err="1"/>
              <a:t>2CO2</a:t>
            </a:r>
            <a:r>
              <a:rPr lang="en-US" altLang="en-US" sz="900" dirty="0"/>
              <a:t> = magnesite + quartz </a:t>
            </a:r>
          </a:p>
          <a:p>
            <a:pPr eaLnBrk="1" hangingPunct="1">
              <a:lnSpc>
                <a:spcPct val="80000"/>
              </a:lnSpc>
            </a:pPr>
            <a:endParaRPr lang="en-US" altLang="en-US" sz="900" dirty="0"/>
          </a:p>
          <a:p>
            <a:pPr marL="0" marR="0" indent="0" algn="l" defTabSz="914400" rtl="0" eaLnBrk="1" fontAlgn="base" latinLnBrk="0" hangingPunct="1">
              <a:lnSpc>
                <a:spcPct val="80000"/>
              </a:lnSpc>
              <a:spcBef>
                <a:spcPct val="30000"/>
              </a:spcBef>
              <a:spcAft>
                <a:spcPct val="0"/>
              </a:spcAft>
              <a:buClrTx/>
              <a:buSzTx/>
              <a:buFontTx/>
              <a:buNone/>
              <a:tabLst/>
              <a:defRPr/>
            </a:pPr>
            <a:r>
              <a:rPr lang="en-US" altLang="en-US" sz="900" dirty="0"/>
              <a:t>Peridotite is composed of olivine ((</a:t>
            </a:r>
            <a:r>
              <a:rPr lang="en-US" altLang="en-US" sz="900" dirty="0" err="1"/>
              <a:t>Mg,Fe</a:t>
            </a:r>
            <a:r>
              <a:rPr lang="en-US" altLang="en-US" sz="900" dirty="0"/>
              <a:t>)</a:t>
            </a:r>
            <a:r>
              <a:rPr lang="en-US" altLang="en-US" sz="900" baseline="-25000" dirty="0" err="1"/>
              <a:t>2</a:t>
            </a:r>
            <a:r>
              <a:rPr lang="en-US" altLang="en-US" sz="900" dirty="0" err="1"/>
              <a:t>SiO</a:t>
            </a:r>
            <a:r>
              <a:rPr lang="en-US" altLang="en-US" sz="900" baseline="-25000" dirty="0" err="1"/>
              <a:t>4</a:t>
            </a:r>
            <a:r>
              <a:rPr lang="en-US" altLang="en-US" sz="900" dirty="0"/>
              <a:t>) and Pyroxene ((</a:t>
            </a:r>
            <a:r>
              <a:rPr lang="en-US" altLang="en-US" sz="900" dirty="0" err="1"/>
              <a:t>Ca,Mg,Fe</a:t>
            </a:r>
            <a:r>
              <a:rPr lang="en-US" altLang="en-US" sz="900" dirty="0"/>
              <a:t>)</a:t>
            </a:r>
            <a:r>
              <a:rPr lang="en-US" altLang="en-US" sz="900" baseline="-25000" dirty="0" err="1"/>
              <a:t>2</a:t>
            </a:r>
            <a:r>
              <a:rPr lang="en-US" altLang="en-US" sz="900" dirty="0" err="1"/>
              <a:t>Si</a:t>
            </a:r>
            <a:r>
              <a:rPr lang="en-US" altLang="en-US" sz="900" baseline="-25000" dirty="0" err="1"/>
              <a:t>2</a:t>
            </a:r>
            <a:r>
              <a:rPr lang="en-US" altLang="en-US" sz="900" dirty="0" err="1"/>
              <a:t>O</a:t>
            </a:r>
            <a:r>
              <a:rPr lang="en-US" altLang="en-US" sz="900" baseline="-25000" dirty="0" err="1"/>
              <a:t>6</a:t>
            </a:r>
            <a:r>
              <a:rPr lang="en-US" altLang="en-US" sz="900" dirty="0"/>
              <a:t>) which react with water and CO</a:t>
            </a:r>
            <a:r>
              <a:rPr lang="en-US" altLang="en-US" sz="900" baseline="-25000" dirty="0"/>
              <a:t>2</a:t>
            </a:r>
            <a:r>
              <a:rPr lang="en-US" altLang="en-US" sz="900" dirty="0"/>
              <a:t> to form hydrous silicates (serpentine), iron-oxides (magnetite), and carbonates (calcite, magnesite, dolomite)</a:t>
            </a:r>
          </a:p>
          <a:p>
            <a:pPr eaLnBrk="1" hangingPunct="1">
              <a:lnSpc>
                <a:spcPct val="80000"/>
              </a:lnSpc>
            </a:pPr>
            <a:endParaRPr lang="en-US" altLang="en-US" sz="900" dirty="0"/>
          </a:p>
          <a:p>
            <a:pPr eaLnBrk="1" hangingPunct="1">
              <a:lnSpc>
                <a:spcPct val="80000"/>
              </a:lnSpc>
            </a:pPr>
            <a:r>
              <a:rPr lang="en-US" altLang="en-US" sz="900" dirty="0"/>
              <a:t>Goff, F. and et al. 2000.  Evaluation of ultramafic deposits in eastern  United States and Puerto Rico as sources of magnesium for carbon dioxide sequestration.  Los Alamos Tech. Report LA-13694-MS, 36 pgs.</a:t>
            </a:r>
          </a:p>
          <a:p>
            <a:pPr eaLnBrk="1" hangingPunct="1">
              <a:lnSpc>
                <a:spcPct val="80000"/>
              </a:lnSpc>
            </a:pPr>
            <a:r>
              <a:rPr lang="en-US" altLang="en-US" sz="900" dirty="0"/>
              <a:t>Table is a combination of both references.</a:t>
            </a:r>
          </a:p>
          <a:p>
            <a:pPr eaLnBrk="1" hangingPunct="1">
              <a:lnSpc>
                <a:spcPct val="80000"/>
              </a:lnSpc>
            </a:pPr>
            <a:r>
              <a:rPr lang="en-US" altLang="en-US" sz="900" dirty="0" err="1"/>
              <a:t>Kelemen</a:t>
            </a:r>
            <a:r>
              <a:rPr lang="en-US" altLang="en-US" sz="900" dirty="0"/>
              <a:t> showed that enhanced weathering can achieve 2 Gt-CO2/</a:t>
            </a:r>
            <a:r>
              <a:rPr lang="en-US" altLang="en-US" sz="900" dirty="0" err="1"/>
              <a:t>km^3</a:t>
            </a:r>
            <a:endParaRPr lang="en-US" altLang="en-US" sz="900" dirty="0"/>
          </a:p>
          <a:p>
            <a:pPr eaLnBrk="1" hangingPunct="1">
              <a:lnSpc>
                <a:spcPct val="80000"/>
              </a:lnSpc>
            </a:pPr>
            <a:endParaRPr lang="en-US" altLang="en-US" sz="900" dirty="0"/>
          </a:p>
          <a:p>
            <a:pPr eaLnBrk="1" hangingPunct="1">
              <a:lnSpc>
                <a:spcPct val="80000"/>
              </a:lnSpc>
            </a:pPr>
            <a:r>
              <a:rPr lang="en-US" altLang="en-US" sz="900" dirty="0"/>
              <a:t>O'Connor, </a:t>
            </a:r>
            <a:r>
              <a:rPr lang="en-US" altLang="en-US" sz="900" dirty="0" err="1"/>
              <a:t>W.K</a:t>
            </a:r>
            <a:r>
              <a:rPr lang="en-US" altLang="en-US" sz="900" dirty="0"/>
              <a:t>., D.C. </a:t>
            </a:r>
            <a:r>
              <a:rPr lang="en-US" altLang="en-US" sz="900" dirty="0" err="1"/>
              <a:t>Dahlin</a:t>
            </a:r>
            <a:r>
              <a:rPr lang="en-US" altLang="en-US" sz="900" dirty="0"/>
              <a:t>, </a:t>
            </a:r>
            <a:r>
              <a:rPr lang="en-US" altLang="en-US" sz="900" dirty="0" err="1"/>
              <a:t>D.N</a:t>
            </a:r>
            <a:r>
              <a:rPr lang="en-US" altLang="en-US" sz="900" dirty="0"/>
              <a:t>. Nilsen, </a:t>
            </a:r>
            <a:r>
              <a:rPr lang="en-US" altLang="en-US" sz="900" dirty="0" err="1"/>
              <a:t>G.E</a:t>
            </a:r>
            <a:r>
              <a:rPr lang="en-US" altLang="en-US" sz="900" dirty="0"/>
              <a:t>. Rush, R.P. Walters and P.C. Turner 2001.  Carbon dioxide sequestration by direct mineral carbonation: results from recent studies and current status.  DOE/</a:t>
            </a:r>
            <a:r>
              <a:rPr lang="en-US" altLang="en-US" sz="900" dirty="0" err="1"/>
              <a:t>NETL</a:t>
            </a:r>
            <a:r>
              <a:rPr lang="en-US" altLang="en-US" sz="900" dirty="0"/>
              <a:t> 1st Annual Conf. Carbon Seq., 10 pgs.  </a:t>
            </a:r>
          </a:p>
          <a:p>
            <a:pPr eaLnBrk="1" hangingPunct="1">
              <a:lnSpc>
                <a:spcPct val="80000"/>
              </a:lnSpc>
            </a:pPr>
            <a:endParaRPr lang="en-US" altLang="en-US" sz="9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reactions:</a:t>
            </a:r>
          </a:p>
          <a:p>
            <a:r>
              <a:rPr lang="en-US" dirty="0"/>
              <a:t>quick lime:  </a:t>
            </a:r>
            <a:r>
              <a:rPr lang="en-US" dirty="0" err="1"/>
              <a:t>CaO</a:t>
            </a:r>
            <a:r>
              <a:rPr lang="en-US" dirty="0"/>
              <a:t> + CO2 </a:t>
            </a:r>
            <a:r>
              <a:rPr lang="en-US" dirty="0">
                <a:sym typeface="Wingdings" panose="05000000000000000000" pitchFamily="2" charset="2"/>
              </a:rPr>
              <a:t></a:t>
            </a:r>
            <a:r>
              <a:rPr lang="en-US" dirty="0"/>
              <a:t> </a:t>
            </a:r>
            <a:r>
              <a:rPr lang="en-US" dirty="0" err="1"/>
              <a:t>CaCO3</a:t>
            </a:r>
            <a:endParaRPr lang="en-US" dirty="0"/>
          </a:p>
          <a:p>
            <a:r>
              <a:rPr lang="en-US" dirty="0"/>
              <a:t>Amine: </a:t>
            </a:r>
            <a:r>
              <a:rPr lang="en-US" dirty="0" err="1"/>
              <a:t>NaOH</a:t>
            </a:r>
            <a:r>
              <a:rPr lang="en-US" dirty="0"/>
              <a:t> + CO2 </a:t>
            </a:r>
            <a:r>
              <a:rPr lang="en-US" dirty="0">
                <a:sym typeface="Wingdings" panose="05000000000000000000" pitchFamily="2" charset="2"/>
              </a:rPr>
              <a:t></a:t>
            </a:r>
            <a:r>
              <a:rPr lang="en-US" dirty="0"/>
              <a:t> </a:t>
            </a:r>
            <a:r>
              <a:rPr lang="en-US" dirty="0" err="1"/>
              <a:t>NaCO3</a:t>
            </a:r>
            <a:r>
              <a:rPr lang="en-US" dirty="0"/>
              <a:t> + H</a:t>
            </a:r>
          </a:p>
          <a:p>
            <a:r>
              <a:rPr lang="en-US" dirty="0"/>
              <a:t>       </a:t>
            </a:r>
            <a:r>
              <a:rPr lang="en-US" dirty="0" err="1"/>
              <a:t>NaCO3</a:t>
            </a:r>
            <a:r>
              <a:rPr lang="en-US" dirty="0"/>
              <a:t> + CO2 </a:t>
            </a:r>
            <a:r>
              <a:rPr lang="en-US" dirty="0">
                <a:sym typeface="Wingdings" panose="05000000000000000000" pitchFamily="2" charset="2"/>
              </a:rPr>
              <a:t></a:t>
            </a:r>
            <a:r>
              <a:rPr lang="en-US" dirty="0"/>
              <a:t> </a:t>
            </a:r>
            <a:r>
              <a:rPr lang="en-US" dirty="0" err="1"/>
              <a:t>NaCO3</a:t>
            </a:r>
            <a:r>
              <a:rPr lang="en-US" dirty="0"/>
              <a:t> + H</a:t>
            </a:r>
          </a:p>
          <a:p>
            <a:r>
              <a:rPr lang="en-US" dirty="0"/>
              <a:t>       </a:t>
            </a:r>
            <a:r>
              <a:rPr lang="en-US" dirty="0" err="1"/>
              <a:t>NaCO3</a:t>
            </a:r>
            <a:r>
              <a:rPr lang="en-US" dirty="0"/>
              <a:t> + Ca(OH)_2 </a:t>
            </a:r>
            <a:r>
              <a:rPr lang="en-US" dirty="0">
                <a:sym typeface="Wingdings" panose="05000000000000000000" pitchFamily="2" charset="2"/>
              </a:rPr>
              <a:t></a:t>
            </a:r>
            <a:r>
              <a:rPr lang="en-US" dirty="0"/>
              <a:t> </a:t>
            </a:r>
            <a:r>
              <a:rPr lang="en-US" dirty="0" err="1"/>
              <a:t>CaCO3</a:t>
            </a:r>
            <a:r>
              <a:rPr lang="en-US" dirty="0"/>
              <a:t> + </a:t>
            </a:r>
            <a:r>
              <a:rPr lang="en-US" dirty="0" err="1"/>
              <a:t>NaOH</a:t>
            </a:r>
            <a:endParaRPr lang="en-US" dirty="0"/>
          </a:p>
          <a:p>
            <a:r>
              <a:rPr lang="en-US" dirty="0"/>
              <a:t>Olivine: </a:t>
            </a:r>
            <a:r>
              <a:rPr lang="en-US" dirty="0" err="1"/>
              <a:t>Mg2SiO4</a:t>
            </a:r>
            <a:r>
              <a:rPr lang="en-US" dirty="0"/>
              <a:t> + </a:t>
            </a:r>
            <a:r>
              <a:rPr lang="en-US" dirty="0" err="1"/>
              <a:t>4CO2</a:t>
            </a:r>
            <a:r>
              <a:rPr lang="en-US" dirty="0"/>
              <a:t> + </a:t>
            </a:r>
            <a:r>
              <a:rPr lang="en-US" dirty="0" err="1"/>
              <a:t>2H2O</a:t>
            </a:r>
            <a:r>
              <a:rPr lang="en-US" dirty="0"/>
              <a:t> </a:t>
            </a:r>
            <a:r>
              <a:rPr lang="en-US" dirty="0">
                <a:sym typeface="Wingdings" panose="05000000000000000000" pitchFamily="2" charset="2"/>
              </a:rPr>
              <a:t></a:t>
            </a:r>
            <a:r>
              <a:rPr lang="en-US" dirty="0"/>
              <a:t> </a:t>
            </a:r>
            <a:r>
              <a:rPr lang="en-US" dirty="0" err="1"/>
              <a:t>2Mg</a:t>
            </a:r>
            <a:r>
              <a:rPr lang="en-US" dirty="0"/>
              <a:t>++ + </a:t>
            </a:r>
            <a:r>
              <a:rPr lang="en-US" dirty="0" err="1"/>
              <a:t>4HCO3</a:t>
            </a:r>
            <a:r>
              <a:rPr lang="en-US" dirty="0"/>
              <a:t>- + </a:t>
            </a:r>
            <a:r>
              <a:rPr lang="en-US" dirty="0" err="1"/>
              <a:t>SiO4</a:t>
            </a:r>
            <a:endParaRPr lang="en-US" dirty="0"/>
          </a:p>
          <a:p>
            <a:endParaRPr lang="en-US" u="sng" dirty="0"/>
          </a:p>
          <a:p>
            <a:r>
              <a:rPr lang="en-US" u="sng" dirty="0"/>
              <a:t>Soil and biochar</a:t>
            </a:r>
          </a:p>
          <a:p>
            <a:pPr marL="171450" indent="-171450">
              <a:buFont typeface="Arial" panose="020B0604020202020204" pitchFamily="34" charset="0"/>
              <a:buChar char="•"/>
            </a:pPr>
            <a:r>
              <a:rPr lang="en-US" dirty="0"/>
              <a:t>Comparison of methods, see: Smith, P., </a:t>
            </a:r>
            <a:r>
              <a:rPr lang="en-US" dirty="0" err="1"/>
              <a:t>S.J</a:t>
            </a:r>
            <a:r>
              <a:rPr lang="en-US" dirty="0"/>
              <a:t>. Davis and C. </a:t>
            </a:r>
            <a:r>
              <a:rPr lang="en-US" dirty="0" err="1"/>
              <a:t>Yongsung</a:t>
            </a:r>
            <a:r>
              <a:rPr lang="en-US" dirty="0"/>
              <a:t> 2016.  Biophysical and economic limits to negative CO2 emissions.  Nature Climate Change </a:t>
            </a:r>
            <a:r>
              <a:rPr lang="en-US" dirty="0" err="1"/>
              <a:t>v.6</a:t>
            </a:r>
            <a:r>
              <a:rPr lang="en-US" dirty="0"/>
              <a:t> </a:t>
            </a:r>
            <a:r>
              <a:rPr lang="en-US" dirty="0" err="1"/>
              <a:t>p.42</a:t>
            </a:r>
            <a:r>
              <a:rPr lang="en-US" dirty="0"/>
              <a:t>-50.  </a:t>
            </a:r>
            <a:r>
              <a:rPr lang="en-US" dirty="0" err="1"/>
              <a:t>doi:10.1038</a:t>
            </a:r>
            <a:r>
              <a:rPr lang="en-US" dirty="0"/>
              <a:t>/</a:t>
            </a:r>
            <a:r>
              <a:rPr lang="en-US" dirty="0" err="1"/>
              <a:t>nclimate2870</a:t>
            </a:r>
            <a:endParaRPr lang="en-US" dirty="0"/>
          </a:p>
          <a:p>
            <a:pPr marL="171450" indent="-171450">
              <a:buFont typeface="Arial" panose="020B0604020202020204" pitchFamily="34" charset="0"/>
              <a:buChar char="•"/>
            </a:pPr>
            <a:r>
              <a:rPr lang="en-US" dirty="0"/>
              <a:t>Comparison of climate-smart soils: </a:t>
            </a:r>
            <a:r>
              <a:rPr lang="en-US" dirty="0" err="1"/>
              <a:t>Paustian</a:t>
            </a:r>
            <a:r>
              <a:rPr lang="en-US" dirty="0"/>
              <a:t>, K., J. Lehmann, S. Ogle, D. Reay, </a:t>
            </a:r>
            <a:r>
              <a:rPr lang="en-US" dirty="0" err="1"/>
              <a:t>G.P</a:t>
            </a:r>
            <a:r>
              <a:rPr lang="en-US" dirty="0"/>
              <a:t>. Robertson and P. Smith 2016.  Climate-smart soils.  Nature </a:t>
            </a:r>
            <a:r>
              <a:rPr lang="en-US" dirty="0" err="1"/>
              <a:t>v.532</a:t>
            </a:r>
            <a:r>
              <a:rPr lang="en-US" dirty="0"/>
              <a:t> </a:t>
            </a:r>
            <a:r>
              <a:rPr lang="en-US" dirty="0" err="1"/>
              <a:t>p.49</a:t>
            </a:r>
            <a:r>
              <a:rPr lang="en-US" dirty="0"/>
              <a:t>-57.</a:t>
            </a:r>
          </a:p>
          <a:p>
            <a:endParaRPr lang="en-US" dirty="0"/>
          </a:p>
          <a:p>
            <a:r>
              <a:rPr lang="en-US" u="sng" dirty="0"/>
              <a:t>Basalt storage (CCS w/ weathering):</a:t>
            </a:r>
          </a:p>
          <a:p>
            <a:pPr marL="171450" indent="-171450">
              <a:buFont typeface="Arial" panose="020B0604020202020204" pitchFamily="34" charset="0"/>
              <a:buChar char="•"/>
            </a:pPr>
            <a:r>
              <a:rPr lang="en-US" dirty="0"/>
              <a:t>White, J.A. and et al. 2014.  </a:t>
            </a:r>
            <a:r>
              <a:rPr lang="en-US" dirty="0" err="1"/>
              <a:t>Geomechanical</a:t>
            </a:r>
            <a:r>
              <a:rPr lang="en-US" dirty="0"/>
              <a:t> behavior of the reservoir and </a:t>
            </a:r>
            <a:r>
              <a:rPr lang="en-US" dirty="0" err="1"/>
              <a:t>caprock</a:t>
            </a:r>
            <a:r>
              <a:rPr lang="en-US" dirty="0"/>
              <a:t> system at the In Salah CO2 storage project.  Proc. Nat'l Acad. Sci. </a:t>
            </a:r>
            <a:r>
              <a:rPr lang="en-US" dirty="0" err="1"/>
              <a:t>v.111</a:t>
            </a:r>
            <a:r>
              <a:rPr lang="en-US" dirty="0"/>
              <a:t> </a:t>
            </a:r>
            <a:r>
              <a:rPr lang="en-US" dirty="0" err="1"/>
              <a:t>p.8747</a:t>
            </a:r>
            <a:r>
              <a:rPr lang="en-US" dirty="0"/>
              <a:t>-8752. </a:t>
            </a:r>
            <a:r>
              <a:rPr lang="en-US" dirty="0" err="1"/>
              <a:t>doi:10.1073</a:t>
            </a:r>
            <a:r>
              <a:rPr lang="en-US" dirty="0"/>
              <a:t>/</a:t>
            </a:r>
            <a:r>
              <a:rPr lang="en-US" dirty="0" err="1"/>
              <a:t>pnas.1316465111</a:t>
            </a:r>
            <a:endParaRPr lang="en-US" dirty="0"/>
          </a:p>
          <a:p>
            <a:pPr marL="171450" indent="-171450">
              <a:buFont typeface="Arial" panose="020B0604020202020204" pitchFamily="34" charset="0"/>
              <a:buChar char="•"/>
            </a:pPr>
            <a:r>
              <a:rPr lang="en-US" dirty="0"/>
              <a:t>Matter, </a:t>
            </a:r>
            <a:r>
              <a:rPr lang="en-US" dirty="0" err="1"/>
              <a:t>J.M</a:t>
            </a:r>
            <a:r>
              <a:rPr lang="en-US" dirty="0"/>
              <a:t>., et al. and </a:t>
            </a:r>
            <a:r>
              <a:rPr lang="en-US" dirty="0" err="1"/>
              <a:t>W.S</a:t>
            </a:r>
            <a:r>
              <a:rPr lang="en-US" dirty="0"/>
              <a:t>. </a:t>
            </a:r>
            <a:r>
              <a:rPr lang="en-US" dirty="0" err="1"/>
              <a:t>Broecker</a:t>
            </a:r>
            <a:r>
              <a:rPr lang="en-US" dirty="0"/>
              <a:t> 2016.  Rapid carbon mineralization for permanent disposal of anthropogenic carbon dioxide emissions.  Science </a:t>
            </a:r>
            <a:r>
              <a:rPr lang="en-US" dirty="0" err="1"/>
              <a:t>v.352</a:t>
            </a:r>
            <a:r>
              <a:rPr lang="en-US" dirty="0"/>
              <a:t> </a:t>
            </a:r>
            <a:r>
              <a:rPr lang="en-US" dirty="0" err="1"/>
              <a:t>p.1312</a:t>
            </a:r>
            <a:r>
              <a:rPr lang="en-US" dirty="0"/>
              <a:t>-1314.</a:t>
            </a:r>
          </a:p>
          <a:p>
            <a:pPr marL="171450" indent="-171450">
              <a:buFont typeface="Arial" panose="020B0604020202020204" pitchFamily="34" charset="0"/>
              <a:buChar char="•"/>
            </a:pPr>
            <a:r>
              <a:rPr lang="en-US" dirty="0" err="1"/>
              <a:t>Tollefson</a:t>
            </a:r>
            <a:r>
              <a:rPr lang="en-US" dirty="0"/>
              <a:t>, J. 2013.  A line in the sands.  Science </a:t>
            </a:r>
            <a:r>
              <a:rPr lang="en-US" dirty="0" err="1"/>
              <a:t>v.500</a:t>
            </a:r>
            <a:r>
              <a:rPr lang="en-US" dirty="0"/>
              <a:t> </a:t>
            </a:r>
            <a:r>
              <a:rPr lang="en-US" dirty="0" err="1"/>
              <a:t>p.136</a:t>
            </a:r>
            <a:r>
              <a:rPr lang="en-US" dirty="0"/>
              <a:t>-137.</a:t>
            </a:r>
          </a:p>
          <a:p>
            <a:pPr marL="171450" indent="-171450">
              <a:buFont typeface="Arial" panose="020B0604020202020204" pitchFamily="34" charset="0"/>
              <a:buChar char="•"/>
            </a:pPr>
            <a:r>
              <a:rPr lang="en-US" dirty="0" err="1"/>
              <a:t>Gislason</a:t>
            </a:r>
            <a:r>
              <a:rPr lang="en-US" dirty="0"/>
              <a:t>, S.R. and E.H. </a:t>
            </a:r>
            <a:r>
              <a:rPr lang="en-US" dirty="0" err="1"/>
              <a:t>Oelkers</a:t>
            </a:r>
            <a:r>
              <a:rPr lang="en-US" dirty="0"/>
              <a:t> 2014.  Carbon storage in basalt. Science </a:t>
            </a:r>
            <a:r>
              <a:rPr lang="en-US" dirty="0" err="1"/>
              <a:t>v.344</a:t>
            </a:r>
            <a:r>
              <a:rPr lang="en-US" dirty="0"/>
              <a:t> </a:t>
            </a:r>
            <a:r>
              <a:rPr lang="en-US" dirty="0" err="1"/>
              <a:t>p.373</a:t>
            </a:r>
            <a:r>
              <a:rPr lang="en-US" dirty="0"/>
              <a:t>-374.</a:t>
            </a:r>
          </a:p>
          <a:p>
            <a:pPr marL="171450" indent="-171450">
              <a:buFont typeface="Arial" panose="020B0604020202020204" pitchFamily="34" charset="0"/>
              <a:buChar char="•"/>
            </a:pPr>
            <a:r>
              <a:rPr lang="en-US" dirty="0" err="1"/>
              <a:t>Gislason</a:t>
            </a:r>
            <a:r>
              <a:rPr lang="en-US" dirty="0"/>
              <a:t>, S.R. and et al. 2010.  Mineral sequestration of carbon dioxide in basalt: A pre-injection overview of the </a:t>
            </a:r>
            <a:r>
              <a:rPr lang="en-US" dirty="0" err="1"/>
              <a:t>CarbFix</a:t>
            </a:r>
            <a:r>
              <a:rPr lang="en-US" dirty="0"/>
              <a:t> project.  Int. J. Greenhouse Gas Control </a:t>
            </a:r>
            <a:r>
              <a:rPr lang="en-US" dirty="0" err="1"/>
              <a:t>v.4</a:t>
            </a:r>
            <a:r>
              <a:rPr lang="en-US" dirty="0"/>
              <a:t> </a:t>
            </a:r>
            <a:r>
              <a:rPr lang="en-US" dirty="0" err="1"/>
              <a:t>p.537</a:t>
            </a:r>
            <a:r>
              <a:rPr lang="en-US" dirty="0"/>
              <a:t>-545.</a:t>
            </a:r>
          </a:p>
          <a:p>
            <a:pPr marL="171450" indent="-171450">
              <a:buFont typeface="Arial" panose="020B0604020202020204" pitchFamily="34" charset="0"/>
              <a:buChar char="•"/>
            </a:pPr>
            <a:r>
              <a:rPr lang="en-US" dirty="0"/>
              <a:t>Werner, M. and et al. 2014.  A physical model for geological CO2 storage - Replacing misconceptions by visual explanation.  Int. J. Greenhouse Gas Control </a:t>
            </a:r>
            <a:r>
              <a:rPr lang="en-US" dirty="0" err="1"/>
              <a:t>v.25</a:t>
            </a:r>
            <a:r>
              <a:rPr lang="en-US" dirty="0"/>
              <a:t> </a:t>
            </a:r>
            <a:r>
              <a:rPr lang="en-US" dirty="0" err="1"/>
              <a:t>p.42</a:t>
            </a:r>
            <a:r>
              <a:rPr lang="en-US" dirty="0"/>
              <a:t>-53. </a:t>
            </a:r>
          </a:p>
          <a:p>
            <a:endParaRPr lang="en-US" dirty="0"/>
          </a:p>
          <a:p>
            <a:r>
              <a:rPr lang="en-US" u="sng" dirty="0"/>
              <a:t>olivine:</a:t>
            </a:r>
          </a:p>
          <a:p>
            <a:pPr marL="171450" indent="-171450">
              <a:buFont typeface="Arial" panose="020B0604020202020204" pitchFamily="34" charset="0"/>
              <a:buChar char="•"/>
            </a:pPr>
            <a:r>
              <a:rPr lang="en-US" dirty="0"/>
              <a:t>Taylor, L.L., J. Quirk, </a:t>
            </a:r>
            <a:r>
              <a:rPr lang="en-US" dirty="0" err="1"/>
              <a:t>R.M.S</a:t>
            </a:r>
            <a:r>
              <a:rPr lang="en-US" dirty="0"/>
              <a:t>. Thorley, P.A. </a:t>
            </a:r>
            <a:r>
              <a:rPr lang="en-US" dirty="0" err="1"/>
              <a:t>Kharecha</a:t>
            </a:r>
            <a:r>
              <a:rPr lang="en-US" dirty="0"/>
              <a:t>, J. Hansen, A.  </a:t>
            </a:r>
            <a:r>
              <a:rPr lang="en-US" dirty="0" err="1"/>
              <a:t>Ridgwell</a:t>
            </a:r>
            <a:r>
              <a:rPr lang="en-US" dirty="0"/>
              <a:t>, </a:t>
            </a:r>
            <a:r>
              <a:rPr lang="en-US" dirty="0" err="1"/>
              <a:t>M.R</a:t>
            </a:r>
            <a:r>
              <a:rPr lang="en-US" dirty="0"/>
              <a:t>. Lomas, S.A. </a:t>
            </a:r>
            <a:r>
              <a:rPr lang="en-US" dirty="0" err="1"/>
              <a:t>Banwart</a:t>
            </a:r>
            <a:r>
              <a:rPr lang="en-US" dirty="0"/>
              <a:t> and </a:t>
            </a:r>
            <a:r>
              <a:rPr lang="en-US" dirty="0" err="1"/>
              <a:t>D.J</a:t>
            </a:r>
            <a:r>
              <a:rPr lang="en-US" dirty="0"/>
              <a:t>. </a:t>
            </a:r>
            <a:r>
              <a:rPr lang="en-US" dirty="0" err="1"/>
              <a:t>Beerling</a:t>
            </a:r>
            <a:r>
              <a:rPr lang="en-US" dirty="0"/>
              <a:t> 2015.  Enhanced weathering strategies for stabilizing climate and averting ocean acidification.  Nature Climate Change </a:t>
            </a:r>
            <a:r>
              <a:rPr lang="en-US" dirty="0" err="1"/>
              <a:t>doi:10.1038</a:t>
            </a:r>
            <a:r>
              <a:rPr lang="en-US" dirty="0"/>
              <a:t>/</a:t>
            </a:r>
            <a:r>
              <a:rPr lang="en-US" dirty="0" err="1"/>
              <a:t>nclimate2882</a:t>
            </a:r>
            <a:r>
              <a:rPr lang="en-US" dirty="0"/>
              <a:t>, 7 pgs.</a:t>
            </a:r>
          </a:p>
          <a:p>
            <a:pPr marL="171450" indent="-171450">
              <a:buFont typeface="Arial" panose="020B0604020202020204" pitchFamily="34" charset="0"/>
              <a:buChar char="•"/>
            </a:pPr>
            <a:r>
              <a:rPr lang="en-US" dirty="0" err="1"/>
              <a:t>Hangx</a:t>
            </a:r>
            <a:r>
              <a:rPr lang="en-US" dirty="0"/>
              <a:t>, </a:t>
            </a:r>
            <a:r>
              <a:rPr lang="en-US" dirty="0" err="1"/>
              <a:t>S.J.T</a:t>
            </a:r>
            <a:r>
              <a:rPr lang="en-US" dirty="0"/>
              <a:t>. and </a:t>
            </a:r>
            <a:r>
              <a:rPr lang="en-US" dirty="0" err="1"/>
              <a:t>C.J</a:t>
            </a:r>
            <a:r>
              <a:rPr lang="en-US" dirty="0"/>
              <a:t>. </a:t>
            </a:r>
            <a:r>
              <a:rPr lang="en-US" dirty="0" err="1"/>
              <a:t>Spiers</a:t>
            </a:r>
            <a:r>
              <a:rPr lang="en-US" dirty="0"/>
              <a:t> 2009.  Coastal spreading of olivine to control atmospheric CO2 concentrations: A critical analysis of viability.  Int. J. Greenhouse Gas Control </a:t>
            </a:r>
            <a:r>
              <a:rPr lang="en-US" dirty="0" err="1"/>
              <a:t>v.3</a:t>
            </a:r>
            <a:r>
              <a:rPr lang="en-US" dirty="0"/>
              <a:t> </a:t>
            </a:r>
            <a:r>
              <a:rPr lang="en-US" dirty="0" err="1"/>
              <a:t>p.757</a:t>
            </a:r>
            <a:r>
              <a:rPr lang="en-US" dirty="0"/>
              <a:t>-767.</a:t>
            </a:r>
          </a:p>
          <a:p>
            <a:pPr marL="171450" indent="-171450">
              <a:buFont typeface="Arial" panose="020B0604020202020204" pitchFamily="34" charset="0"/>
              <a:buChar char="•"/>
            </a:pPr>
            <a:r>
              <a:rPr lang="en-US" dirty="0"/>
              <a:t>Kohler, P., </a:t>
            </a:r>
            <a:r>
              <a:rPr lang="en-US" dirty="0" err="1"/>
              <a:t>J.F</a:t>
            </a:r>
            <a:r>
              <a:rPr lang="en-US" dirty="0"/>
              <a:t>. Abrams, C. Volker, J. Hauck and D.A. Wolf-</a:t>
            </a:r>
            <a:r>
              <a:rPr lang="en-US" dirty="0" err="1"/>
              <a:t>Gladrow</a:t>
            </a:r>
            <a:r>
              <a:rPr lang="en-US" dirty="0"/>
              <a:t> 2013.  Geoengineering impact of open ocean dissolution of olivine on atmospheric CO2, surface ocean pH and marine biology.  Environ. Res. Lett. </a:t>
            </a:r>
            <a:r>
              <a:rPr lang="en-US" dirty="0" err="1"/>
              <a:t>v.8</a:t>
            </a:r>
            <a:r>
              <a:rPr lang="en-US" dirty="0"/>
              <a:t> </a:t>
            </a:r>
            <a:r>
              <a:rPr lang="en-US" dirty="0" err="1"/>
              <a:t>doi:10.1088</a:t>
            </a:r>
            <a:r>
              <a:rPr lang="en-US" dirty="0"/>
              <a:t>/1748-9326/8/1/014009, 9 pgs.</a:t>
            </a:r>
          </a:p>
          <a:p>
            <a:pPr marL="171450" indent="-171450">
              <a:buFont typeface="Arial" panose="020B0604020202020204" pitchFamily="34" charset="0"/>
              <a:buChar char="•"/>
            </a:pPr>
            <a:r>
              <a:rPr lang="en-US" dirty="0"/>
              <a:t>Kohler, P., J. Hartmann and D.A. Wolf-</a:t>
            </a:r>
            <a:r>
              <a:rPr lang="en-US" dirty="0" err="1"/>
              <a:t>Gladrow</a:t>
            </a:r>
            <a:r>
              <a:rPr lang="en-US" dirty="0"/>
              <a:t> 2010.  Geoengineering</a:t>
            </a:r>
            <a:r>
              <a:rPr lang="en-US" baseline="0" dirty="0"/>
              <a:t> </a:t>
            </a:r>
            <a:r>
              <a:rPr lang="en-US" dirty="0"/>
              <a:t>potential of artificially enhanced silicate weathering of olivine.</a:t>
            </a:r>
            <a:r>
              <a:rPr lang="en-US" baseline="0" dirty="0"/>
              <a:t>  </a:t>
            </a:r>
            <a:r>
              <a:rPr lang="en-US" dirty="0"/>
              <a:t>Proc. Nat'l Acad. Sci. </a:t>
            </a:r>
            <a:r>
              <a:rPr lang="en-US" dirty="0" err="1"/>
              <a:t>v.107</a:t>
            </a:r>
            <a:r>
              <a:rPr lang="en-US" dirty="0"/>
              <a:t> </a:t>
            </a:r>
            <a:r>
              <a:rPr lang="en-US" dirty="0" err="1"/>
              <a:t>p.20228</a:t>
            </a:r>
            <a:r>
              <a:rPr lang="en-US" dirty="0"/>
              <a:t>-20233.</a:t>
            </a:r>
          </a:p>
          <a:p>
            <a:endParaRPr lang="en-US" dirty="0"/>
          </a:p>
          <a:p>
            <a:r>
              <a:rPr lang="en-US" dirty="0"/>
              <a:t>Industrial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a:t>Cressey</a:t>
            </a:r>
            <a:r>
              <a:rPr lang="en-US" dirty="0"/>
              <a:t> 2014 Nature </a:t>
            </a:r>
            <a:r>
              <a:rPr lang="en-US" dirty="0">
                <a:effectLst/>
              </a:rPr>
              <a:t>Firms that suck carbon from air go commercial. </a:t>
            </a:r>
            <a:r>
              <a:rPr lang="en-US" dirty="0" err="1">
                <a:effectLst/>
              </a:rPr>
              <a:t>V.525</a:t>
            </a:r>
            <a:r>
              <a:rPr lang="en-US" dirty="0">
                <a:effectLst/>
              </a:rPr>
              <a:t> </a:t>
            </a:r>
            <a:r>
              <a:rPr lang="en-US" dirty="0" err="1">
                <a:effectLst/>
              </a:rPr>
              <a:t>p.306</a:t>
            </a:r>
            <a:r>
              <a:rPr lang="en-US" dirty="0">
                <a:effectLst/>
              </a:rPr>
              <a:t>-307</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38</a:t>
            </a:fld>
            <a:endParaRPr lang="en-US"/>
          </a:p>
        </p:txBody>
      </p:sp>
    </p:spTree>
    <p:extLst>
      <p:ext uri="{BB962C8B-B14F-4D97-AF65-F5344CB8AC3E}">
        <p14:creationId xmlns:p14="http://schemas.microsoft.com/office/powerpoint/2010/main" val="1394985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Gt-CO2/y * $50</a:t>
            </a:r>
            <a:r>
              <a:rPr lang="en-US" baseline="0" dirty="0"/>
              <a:t> = </a:t>
            </a:r>
            <a:r>
              <a:rPr lang="en-US" baseline="0" dirty="0" err="1"/>
              <a:t>1500e9</a:t>
            </a:r>
            <a:r>
              <a:rPr lang="en-US" baseline="0" dirty="0"/>
              <a:t> = 1.5 trillion $</a:t>
            </a:r>
            <a:endParaRPr lang="en-US" dirty="0"/>
          </a:p>
          <a:p>
            <a:endParaRPr lang="en-US" dirty="0"/>
          </a:p>
          <a:p>
            <a:r>
              <a:rPr lang="en-US" dirty="0" err="1"/>
              <a:t>Jakob</a:t>
            </a:r>
            <a:r>
              <a:rPr lang="en-US" dirty="0"/>
              <a:t>, M. and J. </a:t>
            </a:r>
            <a:r>
              <a:rPr lang="en-US" dirty="0" err="1"/>
              <a:t>Hilaire</a:t>
            </a:r>
            <a:r>
              <a:rPr lang="en-US" dirty="0"/>
              <a:t> 2014.  Unburnable fossil-fuel reserves.  Nature  </a:t>
            </a:r>
            <a:r>
              <a:rPr lang="en-US" dirty="0" err="1"/>
              <a:t>v.517</a:t>
            </a:r>
            <a:r>
              <a:rPr lang="en-US" dirty="0"/>
              <a:t> </a:t>
            </a:r>
            <a:r>
              <a:rPr lang="en-US" dirty="0" err="1"/>
              <a:t>p.150</a:t>
            </a:r>
            <a:r>
              <a:rPr lang="en-US" dirty="0"/>
              <a:t>-151</a:t>
            </a:r>
          </a:p>
          <a:p>
            <a:r>
              <a:rPr lang="en-US" baseline="0" dirty="0"/>
              <a:t> - </a:t>
            </a:r>
            <a:r>
              <a:rPr lang="en-US" sz="1200" b="0" i="0" u="none" strike="noStrike" kern="1200" baseline="0" dirty="0">
                <a:solidFill>
                  <a:schemeClr val="tx1"/>
                </a:solidFill>
                <a:latin typeface="Times New Roman" pitchFamily="18" charset="0"/>
                <a:ea typeface="+mn-ea"/>
                <a:cs typeface="+mn-cs"/>
              </a:rPr>
              <a:t>fossil-fuel reserves, which are currently worth about </a:t>
            </a:r>
            <a:r>
              <a:rPr lang="en-US" sz="1200" b="0" i="0" u="none" strike="noStrike" kern="1200" baseline="0" dirty="0" err="1">
                <a:solidFill>
                  <a:schemeClr val="tx1"/>
                </a:solidFill>
                <a:latin typeface="Times New Roman" pitchFamily="18" charset="0"/>
                <a:ea typeface="+mn-ea"/>
                <a:cs typeface="+mn-cs"/>
              </a:rPr>
              <a:t>US$27</a:t>
            </a:r>
            <a:r>
              <a:rPr lang="en-US" sz="1200" b="0" i="0" u="none" strike="noStrike" kern="1200" baseline="0" dirty="0">
                <a:solidFill>
                  <a:schemeClr val="tx1"/>
                </a:solidFill>
                <a:latin typeface="Times New Roman" pitchFamily="18" charset="0"/>
                <a:ea typeface="+mn-ea"/>
                <a:cs typeface="+mn-cs"/>
              </a:rPr>
              <a:t> trillion</a:t>
            </a:r>
          </a:p>
          <a:p>
            <a:r>
              <a:rPr lang="en-US" sz="1200" b="0" i="0" u="none" strike="noStrike" kern="1200" baseline="0" dirty="0">
                <a:solidFill>
                  <a:schemeClr val="tx1"/>
                </a:solidFill>
                <a:latin typeface="Times New Roman" pitchFamily="18" charset="0"/>
                <a:ea typeface="+mn-ea"/>
                <a:cs typeface="+mn-cs"/>
              </a:rPr>
              <a:t> - reserves: 1,294 billion barrels of oil, </a:t>
            </a:r>
            <a:r>
              <a:rPr lang="en-US" sz="1200" b="0" i="0" u="none" strike="noStrike" kern="1200" baseline="0" dirty="0" err="1">
                <a:solidFill>
                  <a:schemeClr val="tx1"/>
                </a:solidFill>
                <a:latin typeface="Times New Roman" pitchFamily="18" charset="0"/>
                <a:ea typeface="+mn-ea"/>
                <a:cs typeface="+mn-cs"/>
              </a:rPr>
              <a:t>192e12</a:t>
            </a:r>
            <a:r>
              <a:rPr lang="en-US" sz="1200" b="0" i="0" u="none" strike="noStrike" kern="1200" baseline="0" dirty="0">
                <a:solidFill>
                  <a:schemeClr val="tx1"/>
                </a:solidFill>
                <a:latin typeface="Times New Roman" pitchFamily="18" charset="0"/>
                <a:ea typeface="+mn-ea"/>
                <a:cs typeface="+mn-cs"/>
              </a:rPr>
              <a:t> </a:t>
            </a:r>
            <a:r>
              <a:rPr lang="en-US" sz="1200" b="0" i="0" u="none" strike="noStrike" kern="1200" baseline="0" dirty="0" err="1">
                <a:solidFill>
                  <a:schemeClr val="tx1"/>
                </a:solidFill>
                <a:latin typeface="Times New Roman" pitchFamily="18" charset="0"/>
                <a:ea typeface="+mn-ea"/>
                <a:cs typeface="+mn-cs"/>
              </a:rPr>
              <a:t>m^3</a:t>
            </a:r>
            <a:r>
              <a:rPr lang="en-US" sz="1200" b="0" i="0" u="none" strike="noStrike" kern="1200" baseline="0" dirty="0">
                <a:solidFill>
                  <a:schemeClr val="tx1"/>
                </a:solidFill>
                <a:latin typeface="Times New Roman" pitchFamily="18" charset="0"/>
                <a:ea typeface="+mn-ea"/>
                <a:cs typeface="+mn-cs"/>
              </a:rPr>
              <a:t> gas, 728 Gt of hard coal, and 276 Gt of lignite</a:t>
            </a:r>
          </a:p>
          <a:p>
            <a:endParaRPr lang="en-US" dirty="0"/>
          </a:p>
          <a:p>
            <a:r>
              <a:rPr lang="en-US" dirty="0" err="1"/>
              <a:t>McGlade</a:t>
            </a:r>
            <a:r>
              <a:rPr lang="en-US" dirty="0"/>
              <a:t>, C. and P. Ekins 2014.  The geographical distribution of fossil fuels unused when limiting global warming to 2 </a:t>
            </a:r>
            <a:r>
              <a:rPr lang="en-US" dirty="0" err="1"/>
              <a:t>degC</a:t>
            </a:r>
            <a:r>
              <a:rPr lang="en-US" dirty="0"/>
              <a:t>.  Nature </a:t>
            </a:r>
            <a:r>
              <a:rPr lang="en-US" dirty="0" err="1"/>
              <a:t>v.517</a:t>
            </a:r>
            <a:r>
              <a:rPr lang="en-US" dirty="0"/>
              <a:t> </a:t>
            </a:r>
            <a:r>
              <a:rPr lang="en-US" dirty="0" err="1"/>
              <a:t>p.187</a:t>
            </a:r>
            <a:r>
              <a:rPr lang="en-US" dirty="0"/>
              <a:t>-190</a:t>
            </a:r>
          </a:p>
          <a:p>
            <a:r>
              <a:rPr lang="en-US" dirty="0" err="1">
                <a:effectLst/>
                <a:latin typeface="Courier New" panose="02070309020205020404" pitchFamily="49" charset="0"/>
                <a:cs typeface="Courier New" panose="02070309020205020404" pitchFamily="49" charset="0"/>
              </a:rPr>
              <a:t>OSA</a:t>
            </a:r>
            <a:r>
              <a:rPr lang="en-US" dirty="0">
                <a:effectLst/>
                <a:latin typeface="Courier New" panose="02070309020205020404" pitchFamily="49" charset="0"/>
                <a:cs typeface="Courier New" panose="02070309020205020404" pitchFamily="49" charset="0"/>
              </a:rPr>
              <a:t> = Other Developing Asian, </a:t>
            </a:r>
            <a:r>
              <a:rPr lang="en-US" dirty="0" err="1">
                <a:effectLst/>
                <a:latin typeface="Courier New" panose="02070309020205020404" pitchFamily="49" charset="0"/>
                <a:cs typeface="Courier New" panose="02070309020205020404" pitchFamily="49" charset="0"/>
              </a:rPr>
              <a:t>1bbl</a:t>
            </a:r>
            <a:r>
              <a:rPr lang="en-US" dirty="0">
                <a:effectLst/>
                <a:latin typeface="Courier New" panose="02070309020205020404" pitchFamily="49" charset="0"/>
                <a:cs typeface="Courier New" panose="02070309020205020404" pitchFamily="49" charset="0"/>
              </a:rPr>
              <a:t> = 0.159 </a:t>
            </a:r>
            <a:r>
              <a:rPr lang="en-US" dirty="0" err="1">
                <a:effectLst/>
                <a:latin typeface="Courier New" panose="02070309020205020404" pitchFamily="49" charset="0"/>
                <a:cs typeface="Courier New" panose="02070309020205020404" pitchFamily="49" charset="0"/>
              </a:rPr>
              <a:t>m^3</a:t>
            </a:r>
            <a:r>
              <a:rPr lang="en-US" dirty="0">
                <a:effectLst/>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171450" indent="-171450">
              <a:buFontTx/>
              <a:buChar char="-"/>
            </a:pPr>
            <a:r>
              <a:rPr lang="en-US" dirty="0">
                <a:effectLst/>
              </a:rPr>
              <a:t>over 430 </a:t>
            </a:r>
            <a:r>
              <a:rPr lang="en-US" dirty="0" err="1">
                <a:effectLst/>
              </a:rPr>
              <a:t>Bbbls</a:t>
            </a:r>
            <a:r>
              <a:rPr lang="en-US" dirty="0">
                <a:effectLst/>
              </a:rPr>
              <a:t> of oil, 819 Gt-coal, and 95 trillion </a:t>
            </a:r>
            <a:r>
              <a:rPr lang="en-US" dirty="0" err="1">
                <a:effectLst/>
              </a:rPr>
              <a:t>m^3</a:t>
            </a:r>
            <a:r>
              <a:rPr lang="en-US" dirty="0">
                <a:effectLst/>
              </a:rPr>
              <a:t> of gas should</a:t>
            </a:r>
            <a:r>
              <a:rPr lang="en-US" baseline="0" dirty="0">
                <a:effectLst/>
              </a:rPr>
              <a:t> remained unburned</a:t>
            </a:r>
          </a:p>
          <a:p>
            <a:pPr marL="171450" indent="-171450">
              <a:buFontTx/>
              <a:buChar char="-"/>
            </a:pPr>
            <a:r>
              <a:rPr lang="en-US" dirty="0">
                <a:effectLst/>
              </a:rPr>
              <a:t>100 B </a:t>
            </a:r>
            <a:r>
              <a:rPr lang="en-US" dirty="0" err="1">
                <a:effectLst/>
              </a:rPr>
              <a:t>bbls</a:t>
            </a:r>
            <a:r>
              <a:rPr lang="en-US" dirty="0">
                <a:effectLst/>
              </a:rPr>
              <a:t> of oil and 35 T </a:t>
            </a:r>
            <a:r>
              <a:rPr lang="en-US" dirty="0" err="1">
                <a:effectLst/>
              </a:rPr>
              <a:t>m^3</a:t>
            </a:r>
            <a:r>
              <a:rPr lang="en-US" dirty="0">
                <a:effectLst/>
              </a:rPr>
              <a:t> of gas within the Arctic Circle should</a:t>
            </a:r>
            <a:r>
              <a:rPr lang="en-US" baseline="0" dirty="0">
                <a:effectLst/>
              </a:rPr>
              <a:t> </a:t>
            </a:r>
            <a:r>
              <a:rPr lang="en-US" dirty="0">
                <a:effectLst/>
              </a:rPr>
              <a:t>not be produced</a:t>
            </a:r>
          </a:p>
          <a:p>
            <a:pPr marL="171450" indent="-171450">
              <a:buFontTx/>
              <a:buChar char="-"/>
            </a:pPr>
            <a:r>
              <a:rPr lang="en-US" dirty="0">
                <a:effectLst/>
              </a:rPr>
              <a:t>At $10/M-BTU*M-BTU/</a:t>
            </a:r>
            <a:r>
              <a:rPr lang="en-US" dirty="0" err="1">
                <a:effectLst/>
              </a:rPr>
              <a:t>T-m^3</a:t>
            </a:r>
            <a:endParaRPr lang="en-US" dirty="0">
              <a:effectLst/>
            </a:endParaRPr>
          </a:p>
          <a:p>
            <a:pPr marL="171450" indent="-171450">
              <a:buFontTx/>
              <a:buChar char="-"/>
            </a:pPr>
            <a:r>
              <a:rPr lang="en-US" baseline="0" dirty="0" err="1">
                <a:effectLst/>
              </a:rPr>
              <a:t>430e9</a:t>
            </a:r>
            <a:r>
              <a:rPr lang="en-US" baseline="0" dirty="0">
                <a:effectLst/>
              </a:rPr>
              <a:t> </a:t>
            </a:r>
            <a:r>
              <a:rPr lang="en-US" baseline="0" dirty="0" err="1">
                <a:effectLst/>
              </a:rPr>
              <a:t>bbls</a:t>
            </a:r>
            <a:r>
              <a:rPr lang="en-US" baseline="0" dirty="0">
                <a:effectLst/>
              </a:rPr>
              <a:t> of oil at $100/</a:t>
            </a:r>
            <a:r>
              <a:rPr lang="en-US" baseline="0" dirty="0" err="1">
                <a:effectLst/>
              </a:rPr>
              <a:t>bbl</a:t>
            </a:r>
            <a:r>
              <a:rPr lang="en-US" baseline="0" dirty="0">
                <a:effectLst/>
              </a:rPr>
              <a:t> will leave 43 Trillion $$</a:t>
            </a:r>
          </a:p>
          <a:p>
            <a:pPr marL="171450" indent="-171450">
              <a:buFontTx/>
              <a:buChar char="-"/>
            </a:pPr>
            <a:r>
              <a:rPr lang="en-US" baseline="0" dirty="0">
                <a:effectLst/>
              </a:rPr>
              <a:t>Nat’l gas at $200/1000 </a:t>
            </a:r>
            <a:r>
              <a:rPr lang="en-US" baseline="0" dirty="0" err="1">
                <a:effectLst/>
              </a:rPr>
              <a:t>m^3</a:t>
            </a:r>
            <a:r>
              <a:rPr lang="en-US" baseline="0" dirty="0">
                <a:effectLst/>
              </a:rPr>
              <a:t> * </a:t>
            </a:r>
            <a:r>
              <a:rPr lang="en-US" baseline="0" dirty="0" err="1">
                <a:effectLst/>
              </a:rPr>
              <a:t>95e9</a:t>
            </a:r>
            <a:r>
              <a:rPr lang="en-US" baseline="0" dirty="0">
                <a:effectLst/>
              </a:rPr>
              <a:t> 1000 </a:t>
            </a:r>
            <a:r>
              <a:rPr lang="en-US" baseline="0" dirty="0" err="1">
                <a:effectLst/>
              </a:rPr>
              <a:t>m^3</a:t>
            </a:r>
            <a:r>
              <a:rPr lang="en-US" baseline="0" dirty="0">
                <a:effectLst/>
              </a:rPr>
              <a:t> = $</a:t>
            </a:r>
            <a:r>
              <a:rPr lang="en-US" baseline="0" dirty="0" err="1">
                <a:effectLst/>
              </a:rPr>
              <a:t>19e12</a:t>
            </a:r>
            <a:endParaRPr lang="en-US" baseline="0" dirty="0">
              <a:effectLst/>
            </a:endParaRPr>
          </a:p>
          <a:p>
            <a:pPr marL="171450" indent="-171450">
              <a:buFontTx/>
              <a:buChar char="-"/>
            </a:pPr>
            <a:r>
              <a:rPr lang="en-US" baseline="0" dirty="0">
                <a:effectLst/>
              </a:rPr>
              <a:t>Coal at $2/</a:t>
            </a:r>
            <a:r>
              <a:rPr lang="en-US" baseline="0" dirty="0" err="1">
                <a:effectLst/>
              </a:rPr>
              <a:t>GJ</a:t>
            </a:r>
            <a:r>
              <a:rPr lang="en-US" baseline="0" dirty="0">
                <a:effectLst/>
              </a:rPr>
              <a:t> and 30 </a:t>
            </a:r>
            <a:r>
              <a:rPr lang="en-US" baseline="0" dirty="0" err="1">
                <a:effectLst/>
              </a:rPr>
              <a:t>GJ</a:t>
            </a:r>
            <a:r>
              <a:rPr lang="en-US" baseline="0" dirty="0">
                <a:effectLst/>
              </a:rPr>
              <a:t>/t-coal, a </a:t>
            </a:r>
            <a:r>
              <a:rPr lang="en-US" baseline="0" dirty="0" err="1">
                <a:effectLst/>
              </a:rPr>
              <a:t>tonne</a:t>
            </a:r>
            <a:r>
              <a:rPr lang="en-US" baseline="0" dirty="0">
                <a:effectLst/>
              </a:rPr>
              <a:t> of coal is worth ~$60/t-coal (current price is ~48/t-coal)</a:t>
            </a:r>
          </a:p>
          <a:p>
            <a:pPr marL="0" indent="0">
              <a:buFontTx/>
              <a:buNone/>
            </a:pPr>
            <a:r>
              <a:rPr lang="en-US" baseline="0" dirty="0">
                <a:effectLst/>
              </a:rPr>
              <a:t>      </a:t>
            </a:r>
            <a:r>
              <a:rPr lang="en-US" baseline="0" dirty="0" err="1">
                <a:effectLst/>
              </a:rPr>
              <a:t>819e9</a:t>
            </a:r>
            <a:r>
              <a:rPr lang="en-US" baseline="0" dirty="0">
                <a:effectLst/>
              </a:rPr>
              <a:t> t-coal = 49 Trillion $$</a:t>
            </a:r>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39</a:t>
            </a:fld>
            <a:endParaRPr lang="en-US"/>
          </a:p>
        </p:txBody>
      </p:sp>
    </p:spTree>
    <p:extLst>
      <p:ext uri="{BB962C8B-B14F-4D97-AF65-F5344CB8AC3E}">
        <p14:creationId xmlns:p14="http://schemas.microsoft.com/office/powerpoint/2010/main" val="87740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E79E8E5C-9218-4BD6-A748-41CAEBF97F33}" type="slidenum">
              <a:rPr lang="en-US" altLang="en-US" smtClean="0">
                <a:latin typeface="Times New Roman" pitchFamily="18" charset="0"/>
              </a:rPr>
              <a:pPr/>
              <a:t>40</a:t>
            </a:fld>
            <a:endParaRPr lang="en-US" altLang="en-US">
              <a:latin typeface="Times New Roman" pitchFamily="18" charset="0"/>
            </a:endParaRPr>
          </a:p>
        </p:txBody>
      </p:sp>
      <p:sp>
        <p:nvSpPr>
          <p:cNvPr id="623619" name="Rectangle 2"/>
          <p:cNvSpPr>
            <a:spLocks noGrp="1" noRot="1" noChangeAspect="1" noChangeArrowheads="1" noTextEdit="1"/>
          </p:cNvSpPr>
          <p:nvPr>
            <p:ph type="sldImg"/>
          </p:nvPr>
        </p:nvSpPr>
        <p:spPr>
          <a:ln/>
        </p:spPr>
      </p:sp>
      <p:sp>
        <p:nvSpPr>
          <p:cNvPr id="623620" name="Rectangle 3"/>
          <p:cNvSpPr>
            <a:spLocks noGrp="1" noChangeArrowheads="1"/>
          </p:cNvSpPr>
          <p:nvPr>
            <p:ph type="body" idx="1"/>
          </p:nvPr>
        </p:nvSpPr>
        <p:spPr>
          <a:noFill/>
        </p:spPr>
        <p:txBody>
          <a:bodyPr/>
          <a:lstStyle/>
          <a:p>
            <a:pPr eaLnBrk="1" hangingPunct="1"/>
            <a:r>
              <a:rPr lang="en-US" altLang="en-US" dirty="0" err="1"/>
              <a:t>Costanza</a:t>
            </a:r>
            <a:r>
              <a:rPr lang="en-US" altLang="en-US" dirty="0"/>
              <a:t>, R. and et al. 1997.  The value of the worlds ecosystem  services and natural capitol.  Nature </a:t>
            </a:r>
            <a:r>
              <a:rPr lang="en-US" altLang="en-US" dirty="0" err="1"/>
              <a:t>v.387</a:t>
            </a:r>
            <a:r>
              <a:rPr lang="en-US" altLang="en-US" dirty="0"/>
              <a:t> </a:t>
            </a:r>
            <a:r>
              <a:rPr lang="en-US" altLang="en-US" dirty="0" err="1"/>
              <a:t>p.253</a:t>
            </a:r>
            <a:r>
              <a:rPr lang="en-US" altLang="en-US" dirty="0"/>
              <a:t>-260.  - summary in biology.htm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Burke, M., W.M. Davis and N.S. </a:t>
            </a:r>
            <a:r>
              <a:rPr lang="en-US" dirty="0" err="1"/>
              <a:t>Diffenbaugh</a:t>
            </a:r>
            <a:r>
              <a:rPr lang="en-US" dirty="0"/>
              <a:t> 2018.  Large potential reduction in economic damages under UN mitigation targets.  Nature v.557 p.549-553.</a:t>
            </a:r>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41</a:t>
            </a:fld>
            <a:endParaRPr lang="en-US"/>
          </a:p>
        </p:txBody>
      </p:sp>
    </p:spTree>
    <p:extLst>
      <p:ext uri="{BB962C8B-B14F-4D97-AF65-F5344CB8AC3E}">
        <p14:creationId xmlns:p14="http://schemas.microsoft.com/office/powerpoint/2010/main" val="4188612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42</a:t>
            </a:fld>
            <a:endParaRPr lang="en-US"/>
          </a:p>
        </p:txBody>
      </p:sp>
    </p:spTree>
    <p:extLst>
      <p:ext uri="{BB962C8B-B14F-4D97-AF65-F5344CB8AC3E}">
        <p14:creationId xmlns:p14="http://schemas.microsoft.com/office/powerpoint/2010/main" val="1695712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A3B106F4-C529-4C41-A256-4410809B7EBD}" type="slidenum">
              <a:rPr lang="en-US" altLang="en-US" sz="1200">
                <a:latin typeface="Times New Roman" pitchFamily="18" charset="0"/>
              </a:rPr>
              <a:pPr eaLnBrk="1" hangingPunct="1">
                <a:defRPr/>
              </a:pPr>
              <a:t>43</a:t>
            </a:fld>
            <a:endParaRPr lang="en-US" altLang="en-US" sz="1200">
              <a:latin typeface="Times New Roman" pitchFamily="18" charset="0"/>
            </a:endParaRPr>
          </a:p>
        </p:txBody>
      </p:sp>
      <p:sp>
        <p:nvSpPr>
          <p:cNvPr id="79875" name="Rectangle 2"/>
          <p:cNvSpPr>
            <a:spLocks noGrp="1" noRot="1" noChangeAspect="1" noChangeArrowheads="1" noTextEdit="1"/>
          </p:cNvSpPr>
          <p:nvPr>
            <p:ph type="sldImg"/>
          </p:nvPr>
        </p:nvSpPr>
        <p:spPr>
          <a:xfrm>
            <a:off x="801688" y="584200"/>
            <a:ext cx="4986337" cy="3740150"/>
          </a:xfrm>
          <a:ln/>
        </p:spPr>
      </p:sp>
      <p:sp>
        <p:nvSpPr>
          <p:cNvPr id="79876" name="Rectangle 3"/>
          <p:cNvSpPr>
            <a:spLocks noGrp="1" noChangeArrowheads="1"/>
          </p:cNvSpPr>
          <p:nvPr>
            <p:ph type="body" idx="1"/>
          </p:nvPr>
        </p:nvSpPr>
        <p:spPr>
          <a:xfrm>
            <a:off x="695325" y="4543426"/>
            <a:ext cx="5386388" cy="3997325"/>
          </a:xfrm>
          <a:noFill/>
        </p:spPr>
        <p:txBody>
          <a:bodyPr/>
          <a:lstStyle/>
          <a:p>
            <a:pPr eaLnBrk="1" hangingPunct="1"/>
            <a:r>
              <a:rPr lang="en-US" altLang="en-US"/>
              <a:t>Sanity Check:  1 t/person/year = 1000 kg/person/y</a:t>
            </a:r>
          </a:p>
          <a:p>
            <a:pPr eaLnBrk="1" hangingPunct="1"/>
            <a:r>
              <a:rPr lang="en-US" altLang="en-US"/>
              <a:t>1000 kg/p/yr / 365 * 0.44 bag/kg * 100 briq/bag = 120.55 briq/p/day</a:t>
            </a:r>
          </a:p>
          <a:p>
            <a:pPr eaLnBrk="1" hangingPunct="1"/>
            <a:r>
              <a:rPr lang="en-US" altLang="en-US"/>
              <a:t>6 tonnes/p/yr == 700 briq/p/day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a:extLst>
              <a:ext uri="{FF2B5EF4-FFF2-40B4-BE49-F238E27FC236}">
                <a16:creationId xmlns:a16="http://schemas.microsoft.com/office/drawing/2014/main" id="{62D2FFF4-9E84-47B4-ACC0-F679002FA4D5}"/>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07CA9966-6DF8-40CE-9059-0DD074FD061E}"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442371" name="Rectangle 2">
            <a:extLst>
              <a:ext uri="{FF2B5EF4-FFF2-40B4-BE49-F238E27FC236}">
                <a16:creationId xmlns:a16="http://schemas.microsoft.com/office/drawing/2014/main" id="{2E5BD7F8-B1F0-41A5-BB8C-26C803B91BAF}"/>
              </a:ext>
            </a:extLst>
          </p:cNvPr>
          <p:cNvSpPr>
            <a:spLocks noGrp="1" noRot="1" noChangeAspect="1" noChangeArrowheads="1" noTextEdit="1"/>
          </p:cNvSpPr>
          <p:nvPr>
            <p:ph type="sldImg"/>
          </p:nvPr>
        </p:nvSpPr>
        <p:spPr>
          <a:xfrm>
            <a:off x="549275" y="347663"/>
            <a:ext cx="2960688" cy="2220912"/>
          </a:xfrm>
          <a:ln/>
        </p:spPr>
      </p:sp>
      <p:sp>
        <p:nvSpPr>
          <p:cNvPr id="442372" name="Rectangle 3">
            <a:extLst>
              <a:ext uri="{FF2B5EF4-FFF2-40B4-BE49-F238E27FC236}">
                <a16:creationId xmlns:a16="http://schemas.microsoft.com/office/drawing/2014/main" id="{F5C7E917-667B-4428-8B0C-0FAC1FBF98E3}"/>
              </a:ext>
            </a:extLst>
          </p:cNvPr>
          <p:cNvSpPr>
            <a:spLocks noGrp="1" noChangeArrowheads="1"/>
          </p:cNvSpPr>
          <p:nvPr>
            <p:ph type="body" idx="1"/>
          </p:nvPr>
        </p:nvSpPr>
        <p:spPr>
          <a:noFill/>
        </p:spPr>
        <p:txBody>
          <a:bodyPr/>
          <a:lstStyle/>
          <a:p>
            <a:pPr eaLnBrk="1" hangingPunct="1"/>
            <a:r>
              <a:rPr lang="en-US" altLang="en-US" dirty="0"/>
              <a:t>Miss next glacial cycle:</a:t>
            </a:r>
          </a:p>
          <a:p>
            <a:pPr eaLnBrk="1" hangingPunct="1"/>
            <a:r>
              <a:rPr lang="en-US" dirty="0"/>
              <a:t> - Determining the length of the current interglacial (</a:t>
            </a:r>
            <a:r>
              <a:rPr lang="en-US" dirty="0" err="1"/>
              <a:t>Tzedakis</a:t>
            </a:r>
            <a:r>
              <a:rPr lang="en-US" dirty="0"/>
              <a:t> 2012 </a:t>
            </a:r>
            <a:r>
              <a:rPr lang="en-US" dirty="0" err="1"/>
              <a:t>Nat.Geo</a:t>
            </a:r>
            <a:r>
              <a:rPr lang="en-US" dirty="0"/>
              <a:t>)</a:t>
            </a:r>
          </a:p>
          <a:p>
            <a:pPr eaLnBrk="1" hangingPunct="1"/>
            <a:r>
              <a:rPr lang="en-US" dirty="0"/>
              <a:t> - Won't be another glacial for 100,000 years (</a:t>
            </a:r>
            <a:r>
              <a:rPr lang="en-US" dirty="0" err="1"/>
              <a:t>Ganopolski</a:t>
            </a:r>
            <a:r>
              <a:rPr lang="en-US" dirty="0"/>
              <a:t> 2016 Nature)</a:t>
            </a:r>
          </a:p>
          <a:p>
            <a:pPr eaLnBrk="1" hangingPunct="1"/>
            <a:r>
              <a:rPr lang="en-US" dirty="0"/>
              <a:t> - An Exceptionally Long Interglacial Ahead? (Berger 2002 Science) </a:t>
            </a:r>
            <a:endParaRPr lang="en-US" altLang="en-US" dirty="0"/>
          </a:p>
          <a:p>
            <a:pPr eaLnBrk="1" hangingPunct="1"/>
            <a:endParaRPr lang="en-US" altLang="en-US" dirty="0"/>
          </a:p>
          <a:p>
            <a:pPr eaLnBrk="1" hangingPunct="1"/>
            <a:endParaRPr lang="en-US" altLang="en-US" dirty="0"/>
          </a:p>
          <a:p>
            <a:pPr eaLnBrk="1" hangingPunct="1"/>
            <a:r>
              <a:rPr lang="en-US" altLang="en-US" dirty="0"/>
              <a:t>2019 ~411 ppm average global CO2 (from NOAA ESRL)</a:t>
            </a:r>
          </a:p>
          <a:p>
            <a:pPr eaLnBrk="1" hangingPunct="1"/>
            <a:r>
              <a:rPr lang="en-US" altLang="en-US" dirty="0"/>
              <a:t> (410-285)/285 = 43.86%</a:t>
            </a:r>
          </a:p>
          <a:p>
            <a:pPr eaLnBrk="1" hangingPunct="1"/>
            <a:endParaRPr lang="en-US" altLang="en-US" dirty="0"/>
          </a:p>
          <a:p>
            <a:pPr eaLnBrk="1" hangingPunct="1"/>
            <a:endParaRPr lang="en-US" altLang="en-US" dirty="0"/>
          </a:p>
          <a:p>
            <a:pPr eaLnBrk="1" hangingPunct="1"/>
            <a:r>
              <a:rPr lang="en-US" altLang="en-US" dirty="0"/>
              <a:t>NOTE that temperature preceded CO2 and this may be a weathering or biosphere feedback.</a:t>
            </a:r>
          </a:p>
          <a:p>
            <a:pPr eaLnBrk="1" hangingPunct="1"/>
            <a:r>
              <a:rPr lang="en-US" altLang="en-US" dirty="0"/>
              <a:t>With global warming we are increasing CO2 and temperature may lag.</a:t>
            </a:r>
          </a:p>
          <a:p>
            <a:pPr eaLnBrk="1" hangingPunct="1"/>
            <a:r>
              <a:rPr lang="en-US" altLang="en-US" dirty="0"/>
              <a:t>Paleoclimate, CO2 lagged T by few hundred years but is highly correlated – Fig from Hansen PNAS 2003.</a:t>
            </a:r>
          </a:p>
          <a:p>
            <a:pPr eaLnBrk="1" hangingPunct="1"/>
            <a:r>
              <a:rPr lang="en-US" altLang="en-US" dirty="0"/>
              <a:t>Tyrrell 2007 Tellus – may completely miss next glacial,   650,000 </a:t>
            </a:r>
            <a:r>
              <a:rPr lang="en-US" altLang="en-US" dirty="0" err="1"/>
              <a:t>yr</a:t>
            </a:r>
            <a:r>
              <a:rPr lang="en-US" altLang="en-US" dirty="0"/>
              <a:t> ice core motivated by understanding interglacial at 430,000 </a:t>
            </a:r>
          </a:p>
          <a:p>
            <a:pPr eaLnBrk="1" hangingPunct="1"/>
            <a:r>
              <a:rPr lang="en-US" altLang="en-US" dirty="0"/>
              <a:t>Lake Vostok 420,000 ice core is 11,890 feet long (3624 meters)</a:t>
            </a:r>
          </a:p>
          <a:p>
            <a:pPr eaLnBrk="1" hangingPunct="1"/>
            <a:r>
              <a:rPr lang="en-US" altLang="en-US" dirty="0"/>
              <a:t>Brook 2005, Science v.310 p. 1286 has nice summary of Fig from Seigenthaler (d18O,CO2) and </a:t>
            </a:r>
            <a:r>
              <a:rPr lang="en-US" altLang="en-US" dirty="0" err="1"/>
              <a:t>Spahni</a:t>
            </a:r>
            <a:r>
              <a:rPr lang="en-US" altLang="en-US" dirty="0"/>
              <a:t> (CH4,N2O)</a:t>
            </a:r>
          </a:p>
          <a:p>
            <a:pPr eaLnBrk="1" hangingPunct="1"/>
            <a:r>
              <a:rPr lang="en-US" altLang="en-US" dirty="0"/>
              <a:t>Old figure is from Fig. 4 - </a:t>
            </a:r>
            <a:r>
              <a:rPr lang="en-US" altLang="en-US" dirty="0" err="1"/>
              <a:t>Seigenthalar</a:t>
            </a:r>
            <a:r>
              <a:rPr lang="en-US" altLang="en-US" dirty="0"/>
              <a:t> 2005 Science Dome Concordia ice core (75d 6’ S, 123d 21’ E, 3233 meters </a:t>
            </a:r>
            <a:r>
              <a:rPr lang="en-US" altLang="en-US" dirty="0" err="1"/>
              <a:t>a.s.l</a:t>
            </a:r>
            <a:r>
              <a:rPr lang="en-US" altLang="en-US" dirty="0"/>
              <a:t>.), </a:t>
            </a:r>
          </a:p>
          <a:p>
            <a:pPr eaLnBrk="1" hangingPunct="1"/>
            <a:r>
              <a:rPr lang="en-US" altLang="en-US" dirty="0"/>
              <a:t>  motivation was to study 430,000 </a:t>
            </a:r>
            <a:r>
              <a:rPr lang="en-US" altLang="en-US" dirty="0" err="1"/>
              <a:t>yrs</a:t>
            </a:r>
            <a:r>
              <a:rPr lang="en-US" altLang="en-US" dirty="0"/>
              <a:t> ago – orbital element analog Tyrrell 2007 Tellus]</a:t>
            </a:r>
          </a:p>
          <a:p>
            <a:pPr eaLnBrk="1" hangingPunct="1"/>
            <a:r>
              <a:rPr lang="en-US" altLang="en-US" dirty="0"/>
              <a:t>New figure is from 3270 meter ice core at dome-C [</a:t>
            </a:r>
            <a:r>
              <a:rPr lang="en-US" altLang="en-US" dirty="0" err="1"/>
              <a:t>Luthi</a:t>
            </a:r>
            <a:r>
              <a:rPr lang="en-US" altLang="en-US" dirty="0"/>
              <a:t> 2008 Nature]</a:t>
            </a:r>
          </a:p>
          <a:p>
            <a:pPr eaLnBrk="1" hangingPunct="1"/>
            <a:r>
              <a:rPr lang="en-US" altLang="en-US" dirty="0"/>
              <a:t>d18O is a proxy for temperature: 18O is heavier it evaporates less rapidly and precipitates more rapidly, that is 18O/16O = f(T)</a:t>
            </a:r>
          </a:p>
          <a:p>
            <a:pPr eaLnBrk="1" hangingPunct="1"/>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Moon: 0.2727 R_E, 0.0123 M_E, 0.167g</a:t>
            </a:r>
          </a:p>
          <a:p>
            <a:r>
              <a:rPr lang="en-US" dirty="0"/>
              <a:t>Venus: 243.5 day </a:t>
            </a:r>
            <a:r>
              <a:rPr lang="en-US" dirty="0" err="1"/>
              <a:t>day</a:t>
            </a:r>
            <a:r>
              <a:rPr lang="en-US" dirty="0"/>
              <a:t>, 0.82 M_E, 0.9082 g, 0.7233 AU, 0.62 year orbit</a:t>
            </a:r>
          </a:p>
          <a:p>
            <a:r>
              <a:rPr lang="en-US" dirty="0"/>
              <a:t>Mars: 24.633 hour day, 0.108 M_E, 0.3818 g, 1.5237 AU, 1.88 year orbit</a:t>
            </a:r>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44</a:t>
            </a:fld>
            <a:endParaRPr lang="en-US"/>
          </a:p>
        </p:txBody>
      </p:sp>
    </p:spTree>
    <p:extLst>
      <p:ext uri="{BB962C8B-B14F-4D97-AF65-F5344CB8AC3E}">
        <p14:creationId xmlns:p14="http://schemas.microsoft.com/office/powerpoint/2010/main" val="1709354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CERES: 296 mile radius, 4.6 year orbit, 9 hour day, no atmosphere --- radiation problem</a:t>
            </a:r>
          </a:p>
          <a:p>
            <a:r>
              <a:rPr lang="en-US" dirty="0"/>
              <a:t>Iron-rich clays on surface (2006 Rivkin)</a:t>
            </a:r>
          </a:p>
          <a:p>
            <a:endParaRPr lang="en-US" dirty="0"/>
          </a:p>
          <a:p>
            <a:r>
              <a:rPr lang="en-US" dirty="0"/>
              <a:t>Titan: could create energy from H2+CH4, 1.5 bar atmosphere protects from radiation,</a:t>
            </a:r>
          </a:p>
          <a:p>
            <a:r>
              <a:rPr lang="en-US" dirty="0"/>
              <a:t>Has significant gravity.   5150 km diameter, 16 day orbit about Saturn</a:t>
            </a:r>
          </a:p>
          <a:p>
            <a:r>
              <a:rPr lang="en-US" dirty="0"/>
              <a:t>0.4042 R_E, 0.025 M_E</a:t>
            </a:r>
          </a:p>
          <a:p>
            <a:endParaRPr lang="en-US" dirty="0"/>
          </a:p>
          <a:p>
            <a:r>
              <a:rPr lang="en-US" dirty="0"/>
              <a:t>Europa’s ocean is probably several 10’s of km’s below the surface</a:t>
            </a:r>
          </a:p>
          <a:p>
            <a:r>
              <a:rPr lang="en-US" dirty="0"/>
              <a:t>Tidally heater, ~20km below surface, periodic plumes</a:t>
            </a:r>
          </a:p>
          <a:p>
            <a:r>
              <a:rPr lang="en-US" dirty="0"/>
              <a:t>0.2450 R_E, 0.00803 M_E</a:t>
            </a:r>
          </a:p>
          <a:p>
            <a:r>
              <a:rPr lang="en-US" dirty="0"/>
              <a:t>May have plate tectonics</a:t>
            </a:r>
          </a:p>
          <a:p>
            <a:r>
              <a:rPr lang="en-US" dirty="0"/>
              <a:t>Europa Clipper mission was proposed in 2014, status ????</a:t>
            </a:r>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45</a:t>
            </a:fld>
            <a:endParaRPr lang="en-US"/>
          </a:p>
        </p:txBody>
      </p:sp>
    </p:spTree>
    <p:extLst>
      <p:ext uri="{BB962C8B-B14F-4D97-AF65-F5344CB8AC3E}">
        <p14:creationId xmlns:p14="http://schemas.microsoft.com/office/powerpoint/2010/main" val="1193772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Motesharrei</a:t>
            </a:r>
            <a:r>
              <a:rPr lang="en-US" dirty="0"/>
              <a:t>, S., J. Rivas and E. </a:t>
            </a:r>
            <a:r>
              <a:rPr lang="en-US" dirty="0" err="1"/>
              <a:t>Kalnay</a:t>
            </a:r>
            <a:r>
              <a:rPr lang="en-US" dirty="0"/>
              <a:t> 2014.  Human and nature dynamics (HANDY): Modeling inequality and use of resources in the collapse or sustainability of societies.  Ecological Economics v.101 p.90-102.</a:t>
            </a:r>
          </a:p>
          <a:p>
            <a:endParaRPr lang="en-US" dirty="0"/>
          </a:p>
          <a:p>
            <a:r>
              <a:rPr lang="en-US" dirty="0"/>
              <a:t>Graphic:</a:t>
            </a:r>
          </a:p>
          <a:p>
            <a:r>
              <a:rPr lang="en-US" dirty="0"/>
              <a:t>Type-L Collapse (Labor Disappears, Nature Recovers)</a:t>
            </a:r>
          </a:p>
          <a:p>
            <a:r>
              <a:rPr lang="en-US" dirty="0"/>
              <a:t>   - same as the equilibrium without Elites case, here we set </a:t>
            </a:r>
            <a:r>
              <a:rPr lang="en-US" dirty="0" err="1"/>
              <a:t>x_E</a:t>
            </a:r>
            <a:r>
              <a:rPr lang="en-US" dirty="0"/>
              <a:t>(0) = 0.001 </a:t>
            </a:r>
          </a:p>
          <a:p>
            <a:r>
              <a:rPr lang="en-US" dirty="0"/>
              <a:t>   - very small initial seed of Elites</a:t>
            </a:r>
          </a:p>
          <a:p>
            <a:r>
              <a:rPr lang="en-US" dirty="0"/>
              <a:t>   - Elite population starts growing significantly only after t=500</a:t>
            </a:r>
          </a:p>
          <a:p>
            <a:r>
              <a:rPr lang="en-US" dirty="0"/>
              <a:t>       - collapses due to worker scarcity even though natural resources are still abundant</a:t>
            </a:r>
          </a:p>
          <a:p>
            <a:r>
              <a:rPr lang="en-US" dirty="0"/>
              <a:t>   - Type-L collapse in which both Population and Wealth collapse but Nature recovers</a:t>
            </a:r>
          </a:p>
          <a:p>
            <a:r>
              <a:rPr lang="en-US" dirty="0"/>
              <a:t>Irreversible Type-N Collapse (Full Collapse)</a:t>
            </a:r>
          </a:p>
          <a:p>
            <a:r>
              <a:rPr lang="en-US" dirty="0"/>
              <a:t>   - small initial seed of </a:t>
            </a:r>
            <a:r>
              <a:rPr lang="en-US" dirty="0" err="1"/>
              <a:t>x_E</a:t>
            </a:r>
            <a:r>
              <a:rPr lang="en-US" dirty="0"/>
              <a:t>(0) = 0.20, kappa = 100</a:t>
            </a:r>
          </a:p>
          <a:p>
            <a:r>
              <a:rPr lang="en-US" dirty="0"/>
              <a:t>   - large depletion delta=15*delta_*=1.0e-4</a:t>
            </a:r>
          </a:p>
          <a:p>
            <a:r>
              <a:rPr lang="en-US" dirty="0"/>
              <a:t>   - Wealth starts declining as soon as the Commoner's population goes beyond its carrying capacity</a:t>
            </a:r>
          </a:p>
          <a:p>
            <a:r>
              <a:rPr lang="en-US" dirty="0"/>
              <a:t>   - full collapse takes only about 250 additional years</a:t>
            </a:r>
          </a:p>
          <a:p>
            <a:r>
              <a:rPr lang="en-US" dirty="0"/>
              <a:t>   - Elites - who have unequal access to consumable goods (kappa=100) - eventually also die of hunger</a:t>
            </a:r>
          </a:p>
          <a:p>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46</a:t>
            </a:fld>
            <a:endParaRPr lang="en-US"/>
          </a:p>
        </p:txBody>
      </p:sp>
    </p:spTree>
    <p:extLst>
      <p:ext uri="{BB962C8B-B14F-4D97-AF65-F5344CB8AC3E}">
        <p14:creationId xmlns:p14="http://schemas.microsoft.com/office/powerpoint/2010/main" val="1112793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65597F1C-7A8B-4D40-9F47-4262DCEC0012}" type="slidenum">
              <a:rPr lang="en-US" altLang="en-US" sz="1200">
                <a:latin typeface="Times New Roman" pitchFamily="18" charset="0"/>
              </a:rPr>
              <a:pPr eaLnBrk="1" hangingPunct="1">
                <a:defRPr/>
              </a:pPr>
              <a:t>48</a:t>
            </a:fld>
            <a:endParaRPr lang="en-US" altLang="en-US" sz="1200">
              <a:latin typeface="Times New Roman" pitchFamily="18" charset="0"/>
            </a:endParaRPr>
          </a:p>
        </p:txBody>
      </p:sp>
      <p:sp>
        <p:nvSpPr>
          <p:cNvPr id="50179" name="Rectangle 2"/>
          <p:cNvSpPr>
            <a:spLocks noGrp="1" noRot="1" noChangeAspect="1" noChangeArrowheads="1" noTextEdit="1"/>
          </p:cNvSpPr>
          <p:nvPr>
            <p:ph type="sldImg"/>
          </p:nvPr>
        </p:nvSpPr>
        <p:spPr>
          <a:xfrm>
            <a:off x="803275" y="585788"/>
            <a:ext cx="4984750" cy="3738562"/>
          </a:xfrm>
          <a:ln w="12700" cap="flat"/>
        </p:spPr>
      </p:sp>
      <p:sp>
        <p:nvSpPr>
          <p:cNvPr id="50180" name="Rectangle 3"/>
          <p:cNvSpPr>
            <a:spLocks noGrp="1" noChangeArrowheads="1"/>
          </p:cNvSpPr>
          <p:nvPr>
            <p:ph type="body" idx="1"/>
          </p:nvPr>
        </p:nvSpPr>
        <p:spPr>
          <a:xfrm>
            <a:off x="917575" y="4543426"/>
            <a:ext cx="4941888" cy="3997325"/>
          </a:xfrm>
        </p:spPr>
        <p:txBody>
          <a:bodyPr lIns="92845" tIns="46424" rIns="92845" bIns="46424"/>
          <a:lstStyle/>
          <a:p>
            <a:pPr eaLnBrk="1" hangingPunct="1">
              <a:defRPr/>
            </a:pPr>
            <a:r>
              <a:rPr lang="en-US" altLang="en-US" dirty="0" err="1"/>
              <a:t>Prodencia</a:t>
            </a:r>
            <a:r>
              <a:rPr lang="en-US" altLang="en-US" dirty="0"/>
              <a:t> </a:t>
            </a:r>
            <a:r>
              <a:rPr lang="en-US" altLang="en-US" dirty="0" err="1"/>
              <a:t>Atabongakeng</a:t>
            </a:r>
            <a:r>
              <a:rPr lang="en-US" altLang="en-US" dirty="0"/>
              <a:t>, Science Teacher Laurel High School, 301-497-2050</a:t>
            </a:r>
          </a:p>
          <a:p>
            <a:pPr eaLnBrk="1" hangingPunct="1">
              <a:defRPr/>
            </a:pPr>
            <a:r>
              <a:rPr lang="en-US" altLang="en-US" dirty="0"/>
              <a:t>Four classes total – each class had ~20 students</a:t>
            </a:r>
          </a:p>
          <a:p>
            <a:pPr eaLnBrk="1" hangingPunct="1">
              <a:defRPr/>
            </a:pPr>
            <a:r>
              <a:rPr lang="en-US" dirty="0"/>
              <a:t>May 2, 2018 “B-day” 3rd and 4th period that is from 11:15 am to 2: 15 pm</a:t>
            </a:r>
          </a:p>
          <a:p>
            <a:pPr eaLnBrk="1" hangingPunct="1">
              <a:defRPr/>
            </a:pPr>
            <a:r>
              <a:rPr lang="en-US" dirty="0"/>
              <a:t>  - there was a senior event, so most of the seniors left after ~20 minutes</a:t>
            </a:r>
          </a:p>
          <a:p>
            <a:pPr eaLnBrk="1" hangingPunct="1">
              <a:defRPr/>
            </a:pPr>
            <a:r>
              <a:rPr lang="en-US" dirty="0"/>
              <a:t>May 3, 2018 “A-day” 8:15 am to 10:30 am</a:t>
            </a:r>
          </a:p>
          <a:p>
            <a:pPr eaLnBrk="1" hangingPunct="1">
              <a:defRPr/>
            </a:pPr>
            <a:r>
              <a:rPr lang="en-US" dirty="0"/>
              <a:t>  - many of these students had difficulty with English</a:t>
            </a:r>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r>
              <a:rPr lang="en-US" altLang="en-US" dirty="0"/>
              <a:t>Annual update:</a:t>
            </a:r>
          </a:p>
          <a:p>
            <a:pPr eaLnBrk="1" hangingPunct="1">
              <a:defRPr/>
            </a:pPr>
            <a:r>
              <a:rPr lang="en-US" altLang="en-US" baseline="0" dirty="0"/>
              <a:t>  </a:t>
            </a:r>
            <a:r>
              <a:rPr lang="en-US" altLang="en-US" dirty="0"/>
              <a:t>p. 4,5, Hansen’s fig </a:t>
            </a:r>
            <a:r>
              <a:rPr lang="en-US" altLang="en-US" dirty="0" err="1"/>
              <a:t>a2</a:t>
            </a:r>
            <a:endParaRPr lang="en-US" altLang="en-US" dirty="0"/>
          </a:p>
          <a:p>
            <a:pPr eaLnBrk="1" hangingPunct="1">
              <a:defRPr/>
            </a:pPr>
            <a:r>
              <a:rPr lang="en-US" altLang="en-US" dirty="0"/>
              <a:t>  pg. : </a:t>
            </a:r>
            <a:r>
              <a:rPr lang="en-US" altLang="en-US" dirty="0" err="1"/>
              <a:t>N.H</a:t>
            </a:r>
            <a:r>
              <a:rPr lang="en-US" altLang="en-US" dirty="0"/>
              <a:t>. Extent Anomalies from </a:t>
            </a:r>
            <a:r>
              <a:rPr lang="en-US" altLang="en-US" dirty="0" err="1"/>
              <a:t>NSIDC</a:t>
            </a:r>
            <a:r>
              <a:rPr lang="en-US" altLang="en-US" dirty="0"/>
              <a:t> Sea ice Index page:</a:t>
            </a:r>
          </a:p>
          <a:p>
            <a:pPr eaLnBrk="1" hangingPunct="1">
              <a:defRPr/>
            </a:pPr>
            <a:r>
              <a:rPr lang="en-US" altLang="en-US" dirty="0"/>
              <a:t>      http://nsidc.org/data/seaice_index</a:t>
            </a:r>
          </a:p>
          <a:p>
            <a:pPr eaLnBrk="1" hangingPunct="1">
              <a:defRPr/>
            </a:pPr>
            <a:r>
              <a:rPr lang="en-US" altLang="en-US" dirty="0"/>
              <a:t>  pg. 31 personal carbon footprint</a:t>
            </a:r>
          </a:p>
          <a:p>
            <a:pPr eaLnBrk="1" hangingPunct="1">
              <a:defRPr/>
            </a:pPr>
            <a:endParaRPr lang="en-US" altLang="en-US" dirty="0"/>
          </a:p>
          <a:p>
            <a:pPr eaLnBrk="1" hangingPunct="1">
              <a:defRPr/>
            </a:pPr>
            <a:r>
              <a:rPr lang="en-US" altLang="en-US" dirty="0"/>
              <a:t>Print menu, Select: Note Pages,  </a:t>
            </a:r>
            <a:r>
              <a:rPr lang="en-US" altLang="en-US" dirty="0" err="1"/>
              <a:t>1pg</a:t>
            </a:r>
            <a:r>
              <a:rPr lang="en-US" altLang="en-US" dirty="0"/>
              <a:t>/</a:t>
            </a:r>
            <a:r>
              <a:rPr lang="en-US" altLang="en-US" dirty="0" err="1"/>
              <a:t>pg</a:t>
            </a:r>
            <a:r>
              <a:rPr lang="en-US" altLang="en-US" dirty="0"/>
              <a:t> (not an option)  DO NOT Check include comments</a:t>
            </a:r>
          </a:p>
          <a:p>
            <a:pPr eaLnBrk="1" hangingPunct="1">
              <a:defRPr/>
            </a:pPr>
            <a:r>
              <a:rPr lang="en-US" altLang="en-US" dirty="0"/>
              <a:t>In Properties: 2 page/page (portrait)</a:t>
            </a:r>
          </a:p>
          <a:p>
            <a:pPr eaLnBrk="1" hangingPunct="1">
              <a:defRPr/>
            </a:pPr>
            <a:r>
              <a:rPr lang="en-US" altLang="en-US" dirty="0"/>
              <a:t>..or for more condensed.. In properties: 4 page/page, </a:t>
            </a:r>
            <a:r>
              <a:rPr lang="en-US" altLang="en-US" dirty="0" err="1"/>
              <a:t>advanced:set</a:t>
            </a:r>
            <a:r>
              <a:rPr lang="en-US" altLang="en-US" dirty="0"/>
              <a:t> scale to 88%</a:t>
            </a:r>
          </a:p>
          <a:p>
            <a:pPr eaLnBrk="1" hangingPunct="1">
              <a:defRPr/>
            </a:pPr>
            <a:r>
              <a:rPr lang="en-US" altLang="en-US" dirty="0"/>
              <a:t>Or for simply the slides print “slides” w/ scale to fit=ON</a:t>
            </a:r>
          </a:p>
          <a:p>
            <a:pPr eaLnBrk="1" hangingPunct="1">
              <a:defRPr/>
            </a:pPr>
            <a:r>
              <a:rPr lang="en-US" altLang="en-US" dirty="0"/>
              <a:t>   - click on {properties} in upper right corner</a:t>
            </a:r>
          </a:p>
          <a:p>
            <a:pPr eaLnBrk="1" hangingPunct="1">
              <a:defRPr/>
            </a:pPr>
            <a:r>
              <a:rPr lang="en-US" altLang="en-US" dirty="0"/>
              <a:t>       - In {layout} set orientation to landscape mode and 16 pages per sheet</a:t>
            </a:r>
          </a:p>
          <a:p>
            <a:pPr eaLnBrk="1" hangingPunct="1">
              <a:defRPr/>
            </a:pPr>
            <a:r>
              <a:rPr lang="en-US" altLang="en-US" dirty="0"/>
              <a:t>           - click on advanced, set paper size = screen)</a:t>
            </a:r>
          </a:p>
          <a:p>
            <a:pPr eaLnBrk="1" hangingPunct="1">
              <a:defRPr/>
            </a:pPr>
            <a:endParaRPr lang="en-US" altLang="en-US" dirty="0"/>
          </a:p>
          <a:p>
            <a:pPr eaLnBrk="1" hangingPunct="1">
              <a:defRPr/>
            </a:pPr>
            <a:r>
              <a:rPr lang="en-US" altLang="en-US" dirty="0"/>
              <a:t>- then load PDF in </a:t>
            </a:r>
            <a:r>
              <a:rPr lang="en-US" altLang="en-US" dirty="0" err="1"/>
              <a:t>acroread</a:t>
            </a:r>
            <a:r>
              <a:rPr lang="en-US" altLang="en-US" dirty="0"/>
              <a:t>, reprint the resulting PDF file to </a:t>
            </a:r>
            <a:r>
              <a:rPr lang="en-US" altLang="en-US" dirty="0" err="1"/>
              <a:t>8x10</a:t>
            </a:r>
            <a:r>
              <a:rPr lang="en-US" altLang="en-US" dirty="0"/>
              <a:t> size (fit to printable area option in </a:t>
            </a:r>
            <a:r>
              <a:rPr lang="en-US" altLang="en-US" dirty="0" err="1"/>
              <a:t>acroread</a:t>
            </a:r>
            <a:r>
              <a:rPr lang="en-US" altLang="en-US" dirty="0"/>
              <a:t>)</a:t>
            </a:r>
            <a:endParaRPr lang="en-US" b="0" dirty="0"/>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University of Maryland, Baltimore, Date/Time: Feb. 14, 2017 11:00-12:00</a:t>
            </a:r>
          </a:p>
          <a:p>
            <a:pPr eaLnBrk="1" hangingPunct="1">
              <a:defRPr/>
            </a:pPr>
            <a:r>
              <a:rPr lang="en-US" b="0" dirty="0"/>
              <a:t>Attending: ~12 students, Belay</a:t>
            </a:r>
            <a:r>
              <a:rPr lang="en-US" b="0" baseline="0" dirty="0"/>
              <a:t> </a:t>
            </a:r>
            <a:r>
              <a:rPr lang="en-US" b="0" baseline="0" dirty="0" err="1"/>
              <a:t>Demoz</a:t>
            </a:r>
            <a:r>
              <a:rPr lang="en-US" b="0" baseline="0" dirty="0"/>
              <a:t>, Susan Hoban, </a:t>
            </a:r>
            <a:r>
              <a:rPr lang="en-US" b="0" baseline="0" dirty="0" err="1"/>
              <a:t>Vanderlei</a:t>
            </a:r>
            <a:r>
              <a:rPr lang="en-US" b="0" baseline="0" dirty="0"/>
              <a:t> Martins, 1 other</a:t>
            </a:r>
          </a:p>
          <a:p>
            <a:pPr eaLnBrk="1" hangingPunct="1">
              <a:defRPr/>
            </a:pPr>
            <a:r>
              <a:rPr lang="en-US" b="0" baseline="0" dirty="0"/>
              <a:t>Start: ~11:05  End:12:02</a:t>
            </a:r>
          </a:p>
          <a:p>
            <a:pPr eaLnBrk="1" hangingPunct="1">
              <a:defRPr/>
            </a:pPr>
            <a:r>
              <a:rPr lang="en-US" b="0" baseline="0" dirty="0"/>
              <a:t>Questions: 1) Belay: why do you keep track of details like gasoline</a:t>
            </a:r>
          </a:p>
          <a:p>
            <a:pPr eaLnBrk="1" hangingPunct="1">
              <a:defRPr/>
            </a:pPr>
            <a:r>
              <a:rPr lang="en-US" b="0" baseline="0" dirty="0"/>
              <a:t>                    before I could tell others what to do, I wanted to understand</a:t>
            </a:r>
          </a:p>
          <a:p>
            <a:pPr eaLnBrk="1" hangingPunct="1">
              <a:defRPr/>
            </a:pPr>
            <a:r>
              <a:rPr lang="en-US" b="0" baseline="0" dirty="0"/>
              <a:t>                    what I was doing</a:t>
            </a:r>
          </a:p>
          <a:p>
            <a:pPr eaLnBrk="1" hangingPunct="1">
              <a:defRPr/>
            </a:pPr>
            <a:r>
              <a:rPr lang="en-US" b="0" baseline="0" dirty="0"/>
              <a:t>                2) Student: are taxes a good idea?  </a:t>
            </a:r>
          </a:p>
          <a:p>
            <a:pPr eaLnBrk="1" hangingPunct="1">
              <a:defRPr/>
            </a:pPr>
            <a:r>
              <a:rPr lang="en-US" b="0" baseline="0" dirty="0"/>
              <a:t>                     Hansen’s tax idea vs. cap-and-trade</a:t>
            </a:r>
            <a:endParaRPr lang="en-US" sz="1200" b="0" baseline="0" dirty="0"/>
          </a:p>
          <a:p>
            <a:pPr eaLnBrk="1" hangingPunct="1">
              <a:defRPr/>
            </a:pPr>
            <a:endParaRPr lang="en-US" sz="1100" b="0" dirty="0"/>
          </a:p>
          <a:p>
            <a:r>
              <a:rPr lang="en-US" sz="1100" b="0" dirty="0"/>
              <a:t>-----------------------------------------------------------------------</a:t>
            </a:r>
          </a:p>
          <a:p>
            <a:r>
              <a:rPr lang="en-US" b="0" dirty="0"/>
              <a:t>Feb. 3, 2015</a:t>
            </a:r>
            <a:r>
              <a:rPr lang="en-US" b="0" baseline="0" dirty="0"/>
              <a:t> Greenbelt Climate Action Network</a:t>
            </a:r>
            <a:endParaRPr lang="en-US" b="0" dirty="0"/>
          </a:p>
          <a:p>
            <a:endParaRPr lang="en-US" b="0" dirty="0"/>
          </a:p>
          <a:p>
            <a:r>
              <a:rPr lang="en-US" b="0" dirty="0"/>
              <a:t>ANNUAL CLIMATE CHANGE UPDATE with Chris Barnet</a:t>
            </a:r>
          </a:p>
          <a:p>
            <a:r>
              <a:rPr lang="en-US" b="0" dirty="0"/>
              <a:t>7:00 - 9:15 pm, Greenbelt Community Center, Room 114, 15 Crescent Road, Greenbelt, MD</a:t>
            </a:r>
          </a:p>
          <a:p>
            <a:endParaRPr lang="en-US" b="0" dirty="0"/>
          </a:p>
          <a:p>
            <a:r>
              <a:rPr lang="en-US" b="0" dirty="0"/>
              <a:t>~10 people  Chris Nichols, Eric</a:t>
            </a:r>
            <a:r>
              <a:rPr lang="en-US" b="0" baseline="0" dirty="0"/>
              <a:t> T. Norwood (ericnorwood27@yahoo.com), </a:t>
            </a:r>
          </a:p>
          <a:p>
            <a:r>
              <a:rPr lang="en-US" b="0" baseline="0" dirty="0"/>
              <a:t>Millicent Allenby (mitallenby@gmail.com)questions about east coast oil vs. wind, sent her the Kempton papers, Lore Rosenthal, Jon B. </a:t>
            </a:r>
            <a:r>
              <a:rPr lang="en-US" b="0" baseline="0" dirty="0" err="1"/>
              <a:t>Sellin</a:t>
            </a:r>
            <a:r>
              <a:rPr lang="en-US" b="0" baseline="0" dirty="0"/>
              <a:t> (jbsellin@aol.com, geologist – “got it mostly right”)</a:t>
            </a:r>
          </a:p>
          <a:p>
            <a:r>
              <a:rPr lang="en-US" b="0" baseline="0" dirty="0"/>
              <a:t>Things to add:</a:t>
            </a:r>
          </a:p>
          <a:p>
            <a:r>
              <a:rPr lang="en-US" b="0" baseline="0" dirty="0"/>
              <a:t>Discussion on ENSO mechanism, storage of ocean heat</a:t>
            </a:r>
          </a:p>
          <a:p>
            <a:r>
              <a:rPr lang="en-US" b="0" dirty="0"/>
              <a:t>Scale</a:t>
            </a:r>
            <a:r>
              <a:rPr lang="en-US" b="0" baseline="0" dirty="0"/>
              <a:t> of problem: 100-Gt versus 1 Gt solutions are needed</a:t>
            </a:r>
          </a:p>
          <a:p>
            <a:r>
              <a:rPr lang="en-US" b="0" baseline="0" dirty="0"/>
              <a:t>Problems with Nuclear – do we really need it</a:t>
            </a:r>
            <a:endParaRPr lang="en-US" b="0" dirty="0"/>
          </a:p>
          <a:p>
            <a:endParaRPr lang="en-US" dirty="0"/>
          </a:p>
          <a:p>
            <a:r>
              <a:rPr lang="en-US" dirty="0"/>
              <a:t>---------------------------------------------------------------------------------</a:t>
            </a:r>
          </a:p>
          <a:p>
            <a:pPr eaLnBrk="1" hangingPunct="1">
              <a:defRPr/>
            </a:pPr>
            <a:r>
              <a:rPr lang="en-US" altLang="en-US" dirty="0"/>
              <a:t>Sep. 28, 2015 Catholic Univ. (</a:t>
            </a:r>
            <a:r>
              <a:rPr lang="en-US" altLang="en-US" dirty="0" err="1"/>
              <a:t>Sus.Arch</a:t>
            </a:r>
            <a:r>
              <a:rPr lang="en-US" altLang="en-US" dirty="0"/>
              <a:t>) ~ 60 students (focus on Encyclical)</a:t>
            </a:r>
          </a:p>
          <a:p>
            <a:pPr eaLnBrk="1" hangingPunct="1">
              <a:defRPr/>
            </a:pPr>
            <a:r>
              <a:rPr lang="en-US" altLang="en-US" dirty="0"/>
              <a:t>Talked from 9:40-10:30</a:t>
            </a:r>
          </a:p>
          <a:p>
            <a:endParaRPr lang="en-US" altLang="en-US" dirty="0"/>
          </a:p>
          <a:p>
            <a:pPr eaLnBrk="1" hangingPunct="1">
              <a:defRPr/>
            </a:pPr>
            <a:r>
              <a:rPr lang="en-US" altLang="en-US" dirty="0"/>
              <a:t>Introduction to Sustainability course to our sophomore students</a:t>
            </a:r>
          </a:p>
          <a:p>
            <a:pPr eaLnBrk="1" hangingPunct="1">
              <a:defRPr/>
            </a:pPr>
            <a:r>
              <a:rPr lang="en-US" altLang="en-US" dirty="0"/>
              <a:t>Mondays and Wednesdays from 9:40 – 10:55 am</a:t>
            </a:r>
          </a:p>
          <a:p>
            <a:pPr eaLnBrk="1" hangingPunct="1">
              <a:defRPr/>
            </a:pPr>
            <a:r>
              <a:rPr lang="en-US" altLang="en-US" dirty="0"/>
              <a:t>class is 70 minutes</a:t>
            </a:r>
          </a:p>
          <a:p>
            <a:pPr eaLnBrk="1" hangingPunct="1">
              <a:defRPr/>
            </a:pPr>
            <a:r>
              <a:rPr lang="en-US" altLang="en-US" dirty="0"/>
              <a:t>55 undergraduates and 6 graduates</a:t>
            </a:r>
          </a:p>
          <a:p>
            <a:pPr eaLnBrk="1" hangingPunct="1">
              <a:defRPr/>
            </a:pPr>
            <a:r>
              <a:rPr lang="en-US" altLang="en-US" dirty="0"/>
              <a:t>Chris </a:t>
            </a:r>
            <a:r>
              <a:rPr lang="en-US" altLang="en-US" dirty="0" err="1"/>
              <a:t>Grech</a:t>
            </a:r>
            <a:r>
              <a:rPr lang="en-US" altLang="en-US" dirty="0"/>
              <a:t>, RIBA, Associate Professor, Center for Building Stewardship, Director Master of Science in Sustainable Design Program Director, The Catholic University of America School of Architecture and Planning, 620 Michigan Avenue NE Washington, DC 20064 USA T: 202-319-6398 &lt;</a:t>
            </a:r>
            <a:r>
              <a:rPr lang="en-US" altLang="en-US" dirty="0" err="1"/>
              <a:t>tel:202-319-6398</a:t>
            </a:r>
            <a:r>
              <a:rPr lang="en-US" altLang="en-US" dirty="0"/>
              <a:t>&gt; E: </a:t>
            </a:r>
            <a:r>
              <a:rPr lang="en-US" altLang="en-US" dirty="0">
                <a:hlinkClick r:id="rId3"/>
              </a:rPr>
              <a:t>grech@cua.edu</a:t>
            </a:r>
            <a:r>
              <a:rPr lang="en-US" altLang="en-US" dirty="0"/>
              <a:t> </a:t>
            </a:r>
            <a:r>
              <a:rPr lang="en-US" altLang="en-US" dirty="0">
                <a:hlinkClick r:id="rId3"/>
              </a:rPr>
              <a:t>&lt;mailto:grech@cua.edu&gt;</a:t>
            </a:r>
            <a:r>
              <a:rPr lang="en-US" altLang="en-US" dirty="0"/>
              <a:t> </a:t>
            </a:r>
          </a:p>
          <a:p>
            <a:pPr eaLnBrk="1" hangingPunct="1">
              <a:defRPr/>
            </a:pPr>
            <a:r>
              <a:rPr lang="en-US" altLang="en-US" dirty="0"/>
              <a:t>W: </a:t>
            </a:r>
            <a:r>
              <a:rPr lang="en-US" altLang="en-US" dirty="0">
                <a:hlinkClick r:id="rId4"/>
              </a:rPr>
              <a:t>http://architecture.cua.edu/academicprograms/MSSD.cfm</a:t>
            </a:r>
            <a:endParaRPr lang="en-US" altLang="en-US" dirty="0"/>
          </a:p>
          <a:p>
            <a:pPr eaLnBrk="1" hangingPunct="1">
              <a:defRPr/>
            </a:pPr>
            <a:endParaRPr lang="en-US" altLang="en-US" dirty="0"/>
          </a:p>
          <a:p>
            <a:pPr eaLnBrk="1" hangingPunct="1">
              <a:defRPr/>
            </a:pPr>
            <a:r>
              <a:rPr lang="en-US" altLang="en-US" dirty="0"/>
              <a:t>Vatican astronomer Guy </a:t>
            </a:r>
            <a:r>
              <a:rPr lang="en-US" altLang="en-US" dirty="0" err="1"/>
              <a:t>Consolmagno</a:t>
            </a:r>
            <a:endParaRPr lang="en-US" altLang="en-US" dirty="0"/>
          </a:p>
          <a:p>
            <a:pPr eaLnBrk="1" hangingPunct="1">
              <a:defRPr/>
            </a:pPr>
            <a:r>
              <a:rPr lang="en-US" altLang="en-US" dirty="0"/>
              <a:t>  PhD from Arizona, Harvard fellow, NASA/</a:t>
            </a:r>
            <a:r>
              <a:rPr lang="en-US" altLang="en-US" dirty="0" err="1"/>
              <a:t>GSFC</a:t>
            </a:r>
            <a:r>
              <a:rPr lang="en-US" altLang="en-US" dirty="0"/>
              <a:t> visiting scientist, </a:t>
            </a:r>
            <a:r>
              <a:rPr lang="en-US" altLang="en-US" dirty="0" err="1"/>
              <a:t>meterorite</a:t>
            </a:r>
            <a:r>
              <a:rPr lang="en-US" altLang="en-US" dirty="0"/>
              <a:t> researcher, </a:t>
            </a:r>
            <a:r>
              <a:rPr lang="en-US" altLang="en-US" baseline="0" dirty="0"/>
              <a:t> </a:t>
            </a:r>
            <a:r>
              <a:rPr lang="en-US" altLang="en-US" dirty="0"/>
              <a:t>winner of the 2014 Carl Sagan Medal.</a:t>
            </a:r>
          </a:p>
          <a:p>
            <a:pPr eaLnBrk="1" hangingPunct="1">
              <a:defRPr/>
            </a:pPr>
            <a:r>
              <a:rPr lang="en-US" altLang="en-US" dirty="0"/>
              <a:t>  &lt;a </a:t>
            </a:r>
            <a:r>
              <a:rPr lang="en-US" altLang="en-US" dirty="0" err="1"/>
              <a:t>href</a:t>
            </a:r>
            <a:r>
              <a:rPr lang="en-US" altLang="en-US" dirty="0"/>
              <a:t>="http://thecolbertreport.cc.com/videos/</a:t>
            </a:r>
            <a:r>
              <a:rPr lang="en-US" altLang="en-US" dirty="0" err="1"/>
              <a:t>zwjey6</a:t>
            </a:r>
            <a:r>
              <a:rPr lang="en-US" altLang="en-US" dirty="0"/>
              <a:t>/gold--frankincense-and-mars---guy-</a:t>
            </a:r>
            <a:r>
              <a:rPr lang="en-US" altLang="en-US" dirty="0" err="1"/>
              <a:t>consolmagno</a:t>
            </a:r>
            <a:r>
              <a:rPr lang="en-US" altLang="en-US" dirty="0"/>
              <a:t>"</a:t>
            </a:r>
          </a:p>
          <a:p>
            <a:pPr eaLnBrk="1" hangingPunct="1">
              <a:defRPr/>
            </a:pPr>
            <a:r>
              <a:rPr lang="en-US" altLang="en-US" dirty="0"/>
              <a:t>    target="_blank"&gt;2009, on Stephen Colbert&lt;/a&gt;</a:t>
            </a:r>
          </a:p>
          <a:p>
            <a:pPr eaLnBrk="1" hangingPunct="1">
              <a:defRPr/>
            </a:pPr>
            <a:endParaRPr lang="en-US" altLang="en-US" dirty="0"/>
          </a:p>
          <a:p>
            <a:pPr eaLnBrk="1" hangingPunct="1">
              <a:defRPr/>
            </a:pPr>
            <a:r>
              <a:rPr lang="en-US" altLang="en-US" dirty="0" err="1"/>
              <a:t>Consolmagno</a:t>
            </a:r>
            <a:r>
              <a:rPr lang="en-US" altLang="en-US" dirty="0"/>
              <a:t> has worked for John Paul II, who ordered the teaching of evolution in all Catholic schools, for Benedict XVI, who commissioned the report on climate change from the Pontifical Academy of the Sciences which</a:t>
            </a:r>
            <a:r>
              <a:rPr lang="en-US" altLang="en-US" baseline="0" dirty="0"/>
              <a:t> l</a:t>
            </a:r>
            <a:r>
              <a:rPr lang="en-US" altLang="en-US" dirty="0"/>
              <a:t>ed to Francis elevating the destruction of the climate to a moral issue. Benedict is actually known as "the Green Pope," because he did most of the groundwork for what Francis just wrote.</a:t>
            </a:r>
          </a:p>
          <a:p>
            <a:pPr eaLnBrk="1" hangingPunct="1">
              <a:defRPr/>
            </a:pPr>
            <a:endParaRPr lang="en-US" altLang="en-US" dirty="0"/>
          </a:p>
          <a:p>
            <a:pPr eaLnBrk="1" hangingPunct="1">
              <a:defRPr/>
            </a:pPr>
            <a:r>
              <a:rPr lang="en-US" dirty="0"/>
              <a:t>Bill </a:t>
            </a:r>
            <a:r>
              <a:rPr lang="en-US" dirty="0" err="1"/>
              <a:t>Dinges</a:t>
            </a:r>
            <a:r>
              <a:rPr lang="en-US" dirty="0"/>
              <a:t>, colleague from </a:t>
            </a:r>
            <a:r>
              <a:rPr lang="en-US" dirty="0" err="1"/>
              <a:t>CUA</a:t>
            </a:r>
            <a:r>
              <a:rPr lang="en-US" dirty="0"/>
              <a:t> School of Theology</a:t>
            </a:r>
          </a:p>
          <a:p>
            <a:pPr eaLnBrk="1" hangingPunct="1">
              <a:defRPr/>
            </a:pPr>
            <a:r>
              <a:rPr lang="en-US" dirty="0"/>
              <a:t>teaches a course called Religion and </a:t>
            </a:r>
            <a:r>
              <a:rPr lang="en-US" dirty="0" err="1"/>
              <a:t>Ecologyy</a:t>
            </a:r>
            <a:endParaRPr lang="en-US" altLang="en-US" dirty="0"/>
          </a:p>
          <a:p>
            <a:pPr eaLnBrk="1" hangingPunct="1">
              <a:defRPr/>
            </a:pPr>
            <a:endParaRPr lang="en-US" altLang="en-US" dirty="0"/>
          </a:p>
          <a:p>
            <a:pPr eaLnBrk="1" hangingPunct="1">
              <a:defRPr/>
            </a:pPr>
            <a:r>
              <a:rPr lang="en-US" altLang="en-US" dirty="0"/>
              <a:t>Questions:</a:t>
            </a:r>
          </a:p>
          <a:p>
            <a:pPr eaLnBrk="1" hangingPunct="1">
              <a:defRPr/>
            </a:pPr>
            <a:r>
              <a:rPr lang="en-US" altLang="en-US" dirty="0"/>
              <a:t>Chris G.: what did</a:t>
            </a:r>
            <a:r>
              <a:rPr lang="en-US" altLang="en-US" baseline="0" dirty="0"/>
              <a:t> you think of the encyclical?</a:t>
            </a:r>
          </a:p>
          <a:p>
            <a:pPr eaLnBrk="1" hangingPunct="1">
              <a:defRPr/>
            </a:pPr>
            <a:r>
              <a:rPr lang="en-US" altLang="en-US" baseline="0" dirty="0"/>
              <a:t>A: My talk shows how difficult this problem is and how it will cost a lot and we basically get nothing in return except lowering the risk for future generations.  So I think the encyclical fills a critical need to say that returning the Earth to how we found it is a moral obligation.</a:t>
            </a:r>
          </a:p>
          <a:p>
            <a:pPr marL="0" indent="0" eaLnBrk="1" hangingPunct="1">
              <a:buFontTx/>
              <a:buNone/>
              <a:defRPr/>
            </a:pPr>
            <a:r>
              <a:rPr lang="en-US" altLang="en-US" baseline="0" dirty="0"/>
              <a:t>Student: Solar and wind is not carbon free.</a:t>
            </a:r>
          </a:p>
          <a:p>
            <a:pPr marL="0" indent="0" eaLnBrk="1" hangingPunct="1">
              <a:buFontTx/>
              <a:buNone/>
              <a:defRPr/>
            </a:pPr>
            <a:r>
              <a:rPr lang="en-US" altLang="en-US" baseline="0" dirty="0"/>
              <a:t>A: I agree, there are issues with solar as to carbon emissions from the ground that the arrays cover.  Plus there are carbon costs in production.  But you have to look at the full life-cycle carbon.  Relative to coal the life-cycle carbon cost is negligible.</a:t>
            </a:r>
          </a:p>
          <a:p>
            <a:pPr marL="0" indent="0" eaLnBrk="1" hangingPunct="1">
              <a:buNone/>
              <a:defRPr/>
            </a:pPr>
            <a:r>
              <a:rPr lang="en-US" altLang="en-US" baseline="0" dirty="0"/>
              <a:t>Student: At what point is there no return?</a:t>
            </a:r>
          </a:p>
          <a:p>
            <a:pPr marL="0" indent="0" eaLnBrk="1" hangingPunct="1">
              <a:buNone/>
              <a:defRPr/>
            </a:pPr>
            <a:r>
              <a:rPr lang="en-US" altLang="en-US" baseline="0" dirty="0"/>
              <a:t>A: There is a lot of discussion on this, but I think the answer is basically never.   As we get to 2050 and beyond the effects will be more apparent and people will act, but it will be more difficult and cost more.</a:t>
            </a:r>
          </a:p>
          <a:p>
            <a:pPr marL="0" indent="0" eaLnBrk="1" hangingPunct="1">
              <a:buNone/>
              <a:defRPr/>
            </a:pPr>
            <a:r>
              <a:rPr lang="en-US" altLang="en-US" baseline="0" dirty="0"/>
              <a:t>Student: you said that your generation caused the problem but your generation has also given us many tools and ideas that will help us solve </a:t>
            </a:r>
            <a:r>
              <a:rPr lang="en-US" altLang="en-US" baseline="0" dirty="0" err="1"/>
              <a:t>th</a:t>
            </a:r>
            <a:r>
              <a:rPr lang="en-US" altLang="en-US" baseline="0" dirty="0"/>
              <a:t> problem.</a:t>
            </a:r>
          </a:p>
          <a:p>
            <a:pPr marL="0" indent="0" eaLnBrk="1" hangingPunct="1">
              <a:buNone/>
              <a:defRPr/>
            </a:pPr>
            <a:r>
              <a:rPr lang="en-US" altLang="en-US" baseline="0" dirty="0"/>
              <a:t>A: yes, but as a scientist we were aware of this in the </a:t>
            </a:r>
            <a:r>
              <a:rPr lang="en-US" altLang="en-US" baseline="0" dirty="0" err="1"/>
              <a:t>1960’s</a:t>
            </a:r>
            <a:r>
              <a:rPr lang="en-US" altLang="en-US" baseline="0" dirty="0"/>
              <a:t> but continued to emit carbon.  Recognize that the theory was done in the </a:t>
            </a:r>
            <a:r>
              <a:rPr lang="en-US" altLang="en-US" baseline="0" dirty="0" err="1"/>
              <a:t>1890’s</a:t>
            </a:r>
            <a:r>
              <a:rPr lang="en-US" altLang="en-US" baseline="0" dirty="0"/>
              <a:t> and by the </a:t>
            </a:r>
            <a:r>
              <a:rPr lang="en-US" altLang="en-US" baseline="0" dirty="0" err="1"/>
              <a:t>1930’s</a:t>
            </a:r>
            <a:r>
              <a:rPr lang="en-US" altLang="en-US" baseline="0" dirty="0"/>
              <a:t> was accepted and in the </a:t>
            </a:r>
            <a:r>
              <a:rPr lang="en-US" altLang="en-US" baseline="0" dirty="0" err="1"/>
              <a:t>1950’s</a:t>
            </a:r>
            <a:r>
              <a:rPr lang="en-US" altLang="en-US" baseline="0" dirty="0"/>
              <a:t> was actually measured.  So I would not be so forgiving.</a:t>
            </a:r>
          </a:p>
          <a:p>
            <a:pPr marL="0" indent="0" eaLnBrk="1" hangingPunct="1">
              <a:buNone/>
              <a:defRPr/>
            </a:pPr>
            <a:r>
              <a:rPr lang="en-US" altLang="en-US" dirty="0"/>
              <a:t>Bill D.:</a:t>
            </a:r>
            <a:r>
              <a:rPr lang="en-US" altLang="en-US" baseline="0" dirty="0"/>
              <a:t> Heard that encyclical only includes science that was accepted.  Was this true?</a:t>
            </a:r>
          </a:p>
          <a:p>
            <a:pPr marL="0" indent="0" eaLnBrk="1" hangingPunct="1">
              <a:buNone/>
              <a:defRPr/>
            </a:pPr>
            <a:r>
              <a:rPr lang="en-US" altLang="en-US" baseline="0" dirty="0"/>
              <a:t>A: yes, in fact I have shown a slightly more pessimistic view because that is what scientists are wrestling with today.  The Encyclical and the IPCC only discusses published and confirmed results and as a result don’t factor in a lot of the potential risks.</a:t>
            </a:r>
          </a:p>
          <a:p>
            <a:pPr marL="0" indent="0" eaLnBrk="1" hangingPunct="1">
              <a:buNone/>
              <a:defRPr/>
            </a:pPr>
            <a:r>
              <a:rPr lang="en-US" altLang="en-US" baseline="0" dirty="0"/>
              <a:t>Student: I haven’t heard the agricultural points before, is that new?</a:t>
            </a:r>
          </a:p>
          <a:p>
            <a:pPr marL="0" indent="0" eaLnBrk="1" hangingPunct="1">
              <a:buNone/>
              <a:defRPr/>
            </a:pPr>
            <a:r>
              <a:rPr lang="en-US" altLang="en-US" baseline="0" dirty="0"/>
              <a:t>A: No, it is not new.  It takes up ~500 pages {probably an exaggeration) in the IPCC and there are many scientific papers on this topic.    The reason you have not heard it before is because our media prevents objective discussion on this topic.  If you have a climate scientist on the news they are always accompanied by a non-climate specialist and they will say CO2 is green and CO2 is good for plants.  You can’t have a discussion on agriculture because it becomes an argument before anything meaningful can be said.  It is a hot topics in countries like India and China and in the USA we are not concerned because we are a wealthy country.  But it might be a good idea to be friendly with the Canadians.</a:t>
            </a:r>
          </a:p>
          <a:p>
            <a:pPr marL="0" indent="0" eaLnBrk="1" hangingPunct="1">
              <a:buNone/>
              <a:defRPr/>
            </a:pPr>
            <a:endParaRPr lang="en-US" altLang="en-US" baseline="0" dirty="0"/>
          </a:p>
          <a:p>
            <a:pPr marL="0" indent="0" eaLnBrk="1" hangingPunct="1">
              <a:buNone/>
              <a:defRPr/>
            </a:pPr>
            <a:r>
              <a:rPr lang="en-US" altLang="en-US" baseline="0" dirty="0"/>
              <a:t>---------------------------------------------------------------</a:t>
            </a:r>
          </a:p>
          <a:p>
            <a:pPr marL="0" indent="0" eaLnBrk="1" hangingPunct="1">
              <a:buNone/>
              <a:defRPr/>
            </a:pPr>
            <a:endParaRPr lang="en-US" alt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t>Feb. 3, 2015</a:t>
            </a:r>
            <a:r>
              <a:rPr lang="en-US" b="0" baseline="0" dirty="0"/>
              <a:t> Greenbelt Climate Action Network</a:t>
            </a:r>
            <a:endParaRPr lang="en-US" alt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Sep. 28, 2015 Catholic Univ. (</a:t>
            </a:r>
            <a:r>
              <a:rPr lang="en-US" altLang="en-US" dirty="0" err="1"/>
              <a:t>Sus.Arch</a:t>
            </a:r>
            <a:r>
              <a:rPr lang="en-US" altLang="en-US" dirty="0"/>
              <a:t>) ~ 60 students (focus on Encyclical)</a:t>
            </a:r>
          </a:p>
          <a:p>
            <a:pPr eaLnBrk="1" hangingPunct="1">
              <a:defRPr/>
            </a:pPr>
            <a:r>
              <a:rPr lang="en-US" altLang="en-US" dirty="0"/>
              <a:t>Sep. 17, 2014 Catholic Univ. (</a:t>
            </a:r>
            <a:r>
              <a:rPr lang="en-US" altLang="en-US" dirty="0" err="1"/>
              <a:t>Sus.Arch</a:t>
            </a:r>
            <a:r>
              <a:rPr lang="en-US" altLang="en-US" dirty="0"/>
              <a:t>) ~ 60 students</a:t>
            </a:r>
          </a:p>
          <a:p>
            <a:pPr eaLnBrk="1" hangingPunct="1">
              <a:defRPr/>
            </a:pPr>
            <a:r>
              <a:rPr lang="en-US" altLang="en-US" dirty="0"/>
              <a:t>Sep. 23, 2013 Catholic Univ. (</a:t>
            </a:r>
            <a:r>
              <a:rPr lang="en-US" altLang="en-US" dirty="0" err="1"/>
              <a:t>Sus.Arch</a:t>
            </a:r>
            <a:r>
              <a:rPr lang="en-US" altLang="en-US" dirty="0"/>
              <a:t>) ~ 60 students</a:t>
            </a:r>
          </a:p>
          <a:p>
            <a:pPr eaLnBrk="1" hangingPunct="1">
              <a:defRPr/>
            </a:pPr>
            <a:r>
              <a:rPr lang="en-US" altLang="en-US" dirty="0"/>
              <a:t>Oct. 3, 2011 Catholic Univ. (</a:t>
            </a:r>
            <a:r>
              <a:rPr lang="en-US" altLang="en-US" dirty="0" err="1"/>
              <a:t>Sus.Arch</a:t>
            </a:r>
            <a:r>
              <a:rPr lang="en-US" altLang="en-US" dirty="0"/>
              <a:t>) ~ 100 students</a:t>
            </a:r>
          </a:p>
          <a:p>
            <a:pPr eaLnBrk="1" hangingPunct="1">
              <a:defRPr/>
            </a:pPr>
            <a:r>
              <a:rPr lang="en-US" altLang="en-US" dirty="0"/>
              <a:t>Sep. 23, 2010 Catholic University, Sustainable Architecture Class, 105 students</a:t>
            </a:r>
          </a:p>
          <a:p>
            <a:pPr eaLnBrk="1" hangingPunct="1">
              <a:defRPr/>
            </a:pPr>
            <a:r>
              <a:rPr lang="en-US" altLang="en-US" dirty="0"/>
              <a:t>Sep. 17, 2010 Catholic University, Alternative and Renewable Energy Class, 9 students</a:t>
            </a:r>
          </a:p>
          <a:p>
            <a:pPr eaLnBrk="1" hangingPunct="1">
              <a:defRPr/>
            </a:pPr>
            <a:r>
              <a:rPr lang="en-US" altLang="en-US" dirty="0"/>
              <a:t>Apr. 15, 2010 Howard University, Beltsville Campus, Atmospheric Science Class (2.5 hours), questions at end</a:t>
            </a:r>
          </a:p>
          <a:p>
            <a:pPr eaLnBrk="1" hangingPunct="1">
              <a:defRPr/>
            </a:pPr>
            <a:r>
              <a:rPr lang="en-US" altLang="en-US" dirty="0"/>
              <a:t>Nov. 11, 2009 </a:t>
            </a:r>
            <a:r>
              <a:rPr lang="en-US" altLang="en-US" dirty="0" err="1"/>
              <a:t>GCAN</a:t>
            </a:r>
            <a:r>
              <a:rPr lang="en-US" altLang="en-US" dirty="0"/>
              <a:t> meeting, Greenbelt Community Center, ~ 15 people (for slides search </a:t>
            </a:r>
            <a:r>
              <a:rPr lang="en-US" altLang="en-US" dirty="0" err="1"/>
              <a:t>for’top</a:t>
            </a:r>
            <a:r>
              <a:rPr lang="en-US" altLang="en-US" dirty="0"/>
              <a:t> 10 “discoveries” in 2009’)</a:t>
            </a:r>
          </a:p>
          <a:p>
            <a:pPr eaLnBrk="1" hangingPunct="1">
              <a:defRPr/>
            </a:pPr>
            <a:r>
              <a:rPr lang="en-US" altLang="en-US" dirty="0" err="1"/>
              <a:t>Sep.28</a:t>
            </a:r>
            <a:r>
              <a:rPr lang="en-US" altLang="en-US" dirty="0"/>
              <a:t>, 2009 Catholic University, Sustainable Architecture Class – reply to skeptical arguments - ~140 students attended</a:t>
            </a:r>
          </a:p>
          <a:p>
            <a:pPr eaLnBrk="1" hangingPunct="1">
              <a:defRPr/>
            </a:pPr>
            <a:r>
              <a:rPr lang="en-US" altLang="en-US" dirty="0"/>
              <a:t>Sep. 4, 2009 Catholic University, Renewable Engineering Class, ~25</a:t>
            </a:r>
          </a:p>
          <a:p>
            <a:pPr eaLnBrk="1" hangingPunct="1">
              <a:defRPr/>
            </a:pPr>
            <a:r>
              <a:rPr lang="en-US" altLang="en-US" dirty="0"/>
              <a:t>Apr. 22, 2009 Catholic University, Earth Day event ~ 200</a:t>
            </a:r>
          </a:p>
          <a:p>
            <a:pPr eaLnBrk="1" hangingPunct="1">
              <a:defRPr/>
            </a:pPr>
            <a:r>
              <a:rPr lang="en-US" altLang="en-US" dirty="0"/>
              <a:t>Apr.   9, 2009 </a:t>
            </a:r>
            <a:r>
              <a:rPr lang="en-US" altLang="en-US" dirty="0" err="1"/>
              <a:t>UMCP</a:t>
            </a:r>
            <a:r>
              <a:rPr lang="en-US" altLang="en-US" dirty="0"/>
              <a:t> </a:t>
            </a:r>
            <a:r>
              <a:rPr lang="en-US" altLang="en-US" dirty="0" err="1"/>
              <a:t>AOSC</a:t>
            </a:r>
            <a:r>
              <a:rPr lang="en-US" altLang="en-US" dirty="0"/>
              <a:t> 434/658 2:00-3:15 </a:t>
            </a:r>
            <a:r>
              <a:rPr lang="en-US" altLang="en-US" dirty="0" err="1"/>
              <a:t>CSS</a:t>
            </a:r>
            <a:r>
              <a:rPr lang="en-US" altLang="en-US" dirty="0"/>
              <a:t> 2416</a:t>
            </a:r>
          </a:p>
          <a:p>
            <a:pPr eaLnBrk="1" hangingPunct="1">
              <a:defRPr/>
            </a:pPr>
            <a:r>
              <a:rPr lang="en-US" altLang="en-US" dirty="0"/>
              <a:t>Feb. 11, 2009 </a:t>
            </a:r>
            <a:r>
              <a:rPr lang="en-US" altLang="en-US" dirty="0" err="1"/>
              <a:t>GCAN</a:t>
            </a:r>
            <a:r>
              <a:rPr lang="en-US" altLang="en-US" dirty="0"/>
              <a:t> meeting, Greenbelt Community Center</a:t>
            </a:r>
          </a:p>
          <a:p>
            <a:pPr eaLnBrk="1" hangingPunct="1">
              <a:defRPr/>
            </a:pPr>
            <a:r>
              <a:rPr lang="en-US" altLang="en-US" dirty="0"/>
              <a:t>Sep. 10, 2008 Catholic University, Architecture class</a:t>
            </a:r>
          </a:p>
          <a:p>
            <a:pPr eaLnBrk="1" hangingPunct="1">
              <a:defRPr/>
            </a:pPr>
            <a:r>
              <a:rPr lang="en-US" altLang="en-US" dirty="0"/>
              <a:t>May 29, 2008 Robert Goddard French Immersion School, 8</a:t>
            </a:r>
            <a:r>
              <a:rPr lang="en-US" altLang="en-US" baseline="30000" dirty="0"/>
              <a:t>th</a:t>
            </a:r>
            <a:r>
              <a:rPr lang="en-US" altLang="en-US" dirty="0"/>
              <a:t> grade science class.</a:t>
            </a:r>
          </a:p>
          <a:p>
            <a:pPr eaLnBrk="1" hangingPunct="1">
              <a:defRPr/>
            </a:pPr>
            <a:r>
              <a:rPr lang="en-US" altLang="en-US" dirty="0"/>
              <a:t>Mar. 12, 2008 Greenbelt Climate Action Network, Greenbelt Comm. Center</a:t>
            </a:r>
          </a:p>
          <a:p>
            <a:pPr eaLnBrk="1" hangingPunct="1">
              <a:defRPr/>
            </a:pPr>
            <a:r>
              <a:rPr lang="en-US" altLang="en-US" dirty="0"/>
              <a:t>Feb. 29, 2008 Berwyn Heights Elementary School, 6</a:t>
            </a:r>
            <a:r>
              <a:rPr lang="en-US" altLang="en-US" baseline="30000" dirty="0"/>
              <a:t>th</a:t>
            </a:r>
            <a:r>
              <a:rPr lang="en-US" altLang="en-US" dirty="0"/>
              <a:t> grade class</a:t>
            </a:r>
          </a:p>
          <a:p>
            <a:pPr eaLnBrk="1" hangingPunct="1">
              <a:defRPr/>
            </a:pPr>
            <a:r>
              <a:rPr lang="en-US" altLang="en-US" dirty="0"/>
              <a:t>Jan. 31, 2008 Oxon Hill High School – Focus the Nation Event</a:t>
            </a:r>
          </a:p>
          <a:p>
            <a:pPr eaLnBrk="1" hangingPunct="1">
              <a:defRPr/>
            </a:pPr>
            <a:r>
              <a:rPr lang="en-US" altLang="en-US" dirty="0"/>
              <a:t>Nov.  7, 2007 Greenbelt Town Hall Meeting</a:t>
            </a:r>
          </a:p>
          <a:p>
            <a:pPr eaLnBrk="1" hangingPunct="1">
              <a:defRPr/>
            </a:pPr>
            <a:endParaRPr lang="en-US" altLang="en-US" dirty="0"/>
          </a:p>
        </p:txBody>
      </p:sp>
    </p:spTree>
    <p:extLst>
      <p:ext uri="{BB962C8B-B14F-4D97-AF65-F5344CB8AC3E}">
        <p14:creationId xmlns:p14="http://schemas.microsoft.com/office/powerpoint/2010/main" val="811625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188AD7E4-2107-410D-91AA-0F2B89DE3E10}" type="slidenum">
              <a:rPr lang="en-US" altLang="en-US" sz="1200">
                <a:latin typeface="Times New Roman" pitchFamily="18" charset="0"/>
              </a:rPr>
              <a:pPr eaLnBrk="1" hangingPunct="1">
                <a:defRPr/>
              </a:pPr>
              <a:t>49</a:t>
            </a:fld>
            <a:endParaRPr lang="en-US" altLang="en-US" sz="120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marL="217488" indent="-217488" eaLnBrk="1" hangingPunct="1">
              <a:lnSpc>
                <a:spcPct val="90000"/>
              </a:lnSpc>
            </a:pPr>
            <a:r>
              <a:rPr lang="en-US" altLang="en-US"/>
              <a:t>Recent solar minimum and impacts of a long-term solar minima:</a:t>
            </a:r>
          </a:p>
          <a:p>
            <a:pPr marL="217488" indent="-217488" eaLnBrk="1" hangingPunct="1">
              <a:lnSpc>
                <a:spcPct val="90000"/>
              </a:lnSpc>
              <a:buFontTx/>
              <a:buAutoNum type="arabicPeriod"/>
            </a:pPr>
            <a:r>
              <a:rPr lang="en-US" altLang="en-US"/>
              <a:t>weakest sunspot cycle in 200 years (Cowen 3/26/2011 Science News, p.5-6)</a:t>
            </a:r>
          </a:p>
          <a:p>
            <a:pPr marL="217488" indent="-217488" eaLnBrk="1" hangingPunct="1">
              <a:lnSpc>
                <a:spcPct val="90000"/>
              </a:lnSpc>
              <a:buFontTx/>
              <a:buAutoNum type="arabicPeriod"/>
            </a:pPr>
            <a:r>
              <a:rPr lang="en-US" altLang="en-US"/>
              <a:t>Next solar cycle may be a no-show (Cowen 7/16/2011 Science News, p.12 )</a:t>
            </a:r>
          </a:p>
          <a:p>
            <a:pPr marL="217488" indent="-217488" eaLnBrk="1" hangingPunct="1">
              <a:lnSpc>
                <a:spcPct val="90000"/>
              </a:lnSpc>
              <a:buFontTx/>
              <a:buAutoNum type="arabicPeriod"/>
            </a:pPr>
            <a:r>
              <a:rPr lang="en-US" altLang="en-US"/>
              <a:t>Feulner, G. and S. Rahmstorf 2010.  On the effect of a new grand minimum of solar activity on the future climate on Earth.  Geophys. Res. Lett.  v.37 L05707 doi:10.1029/2010GL042710, 5 pgs.  -  “any offset of global warming due to a Grand Minimum of solar activity would be merely a temporary eect, since the distinct solar minima during the last millennium typically lasted for only several decades or a century at most”</a:t>
            </a:r>
          </a:p>
          <a:p>
            <a:pPr marL="217488" indent="-217488" eaLnBrk="1" hangingPunct="1">
              <a:lnSpc>
                <a:spcPct val="90000"/>
              </a:lnSpc>
            </a:pPr>
            <a:endParaRPr lang="en-US" altLang="en-US"/>
          </a:p>
          <a:p>
            <a:pPr marL="217488" indent="-217488" eaLnBrk="1" hangingPunct="1">
              <a:lnSpc>
                <a:spcPct val="90000"/>
              </a:lnSpc>
            </a:pPr>
            <a:r>
              <a:rPr lang="en-US" altLang="en-US"/>
              <a:t>Clouds are a positive feedback:</a:t>
            </a:r>
          </a:p>
          <a:p>
            <a:pPr marL="217488" indent="-217488" eaLnBrk="1" hangingPunct="1">
              <a:lnSpc>
                <a:spcPct val="90000"/>
              </a:lnSpc>
              <a:buFontTx/>
              <a:buAutoNum type="arabicPeriod"/>
            </a:pPr>
            <a:r>
              <a:rPr lang="en-US" altLang="en-US"/>
              <a:t>Kerr, R.A. 2009.  Clouds appear to be big, bad player in global warming. Science v.325 p.376-376.</a:t>
            </a:r>
          </a:p>
          <a:p>
            <a:pPr marL="217488" indent="-217488" eaLnBrk="1" hangingPunct="1">
              <a:lnSpc>
                <a:spcPct val="90000"/>
              </a:lnSpc>
              <a:buFontTx/>
              <a:buAutoNum type="arabicPeriod"/>
            </a:pPr>
            <a:r>
              <a:rPr lang="en-US" altLang="en-US"/>
              <a:t>Clement, A.C., R. Burgman and J.R. Norris 2009.  Observational and model evidence for positive low-level cloud feedback.  Science v.325 p.460-464.</a:t>
            </a:r>
          </a:p>
          <a:p>
            <a:pPr marL="217488" indent="-217488" eaLnBrk="1" hangingPunct="1">
              <a:lnSpc>
                <a:spcPct val="90000"/>
              </a:lnSpc>
              <a:buFontTx/>
              <a:buAutoNum type="arabicPeriod"/>
            </a:pPr>
            <a:r>
              <a:rPr lang="en-US" altLang="en-US"/>
              <a:t>Dessler, A.E. 2010.  A determination of the cloud feedback from climate variations over the past decade.  Science v.330 p.1523-1527.</a:t>
            </a:r>
          </a:p>
          <a:p>
            <a:pPr marL="217488" indent="-217488" eaLnBrk="1" hangingPunct="1">
              <a:lnSpc>
                <a:spcPct val="90000"/>
              </a:lnSpc>
              <a:buFontTx/>
              <a:buAutoNum type="arabicPeriod"/>
            </a:pPr>
            <a:r>
              <a:rPr lang="en-US" altLang="en-US"/>
              <a:t>Soden, B.J. and G.A. Vecchi 2011.  The vertical distribution of cloud feedback in coupled ocean-atmosphere models.  Geophys. Res. Lett. v.38 L12704 doi:10.1029/2011GL047632, 6 pgs.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847B1E7F-D9D4-4F35-B191-A3D679B4D22D}" type="slidenum">
              <a:rPr lang="en-US" altLang="en-US" sz="1200">
                <a:latin typeface="Times New Roman" pitchFamily="18" charset="0"/>
              </a:rPr>
              <a:pPr eaLnBrk="1" hangingPunct="1">
                <a:defRPr/>
              </a:pPr>
              <a:t>50</a:t>
            </a:fld>
            <a:endParaRPr lang="en-US" altLang="en-US" sz="12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a:t>Figure from E. Robert Thieler, Research Geologist, U.S. Geological Survey, July 25, 2011 presentation available at http://www.smrconference.com/workshops/index.cfm#Climate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FB35269-05A8-4D9E-B7E2-783372DBCCFE}" type="slidenum">
              <a:rPr lang="en-US" smtClean="0"/>
              <a:pPr>
                <a:defRPr/>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A9BB0F89-53DA-4FD0-A2CF-4E640FF7E733}" type="slidenum">
              <a:rPr lang="en-US" altLang="en-US" sz="1200">
                <a:latin typeface="Times New Roman" pitchFamily="18" charset="0"/>
              </a:rPr>
              <a:pPr eaLnBrk="1" hangingPunct="1">
                <a:defRPr/>
              </a:pPr>
              <a:t>52</a:t>
            </a:fld>
            <a:endParaRPr lang="en-US" altLang="en-US" sz="12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a:t>Figure from Lackner, K.S., C.H. Wendt, D.P. Butt, E.L. Joyce and D.H. Sharp 1995. Carbon dioxide disposal in carbonate minerals.  Energy v.20 p.1153-1170.</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4492A204-CC12-47B2-93D5-EB65EAA98CA8}" type="slidenum">
              <a:rPr lang="en-US" altLang="en-US" sz="1200">
                <a:latin typeface="Times New Roman" pitchFamily="18" charset="0"/>
              </a:rPr>
              <a:pPr eaLnBrk="1" hangingPunct="1">
                <a:defRPr/>
              </a:pPr>
              <a:t>53</a:t>
            </a:fld>
            <a:endParaRPr lang="en-US" altLang="en-US" sz="120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a:t>Rate of acidification is larger than any time in last 300 My</a:t>
            </a:r>
          </a:p>
          <a:p>
            <a:pPr eaLnBrk="1" hangingPunct="1"/>
            <a:r>
              <a:rPr lang="en-US" altLang="en-US"/>
              <a:t>   4 kg-CO2/person/day into the oceans (Sep. 2014 WMO GHG Bulletin)</a:t>
            </a:r>
          </a:p>
          <a:p>
            <a:pPr eaLnBrk="1" hangingPunct="1"/>
            <a:r>
              <a:rPr lang="en-US" altLang="en-US"/>
              <a:t>Coefficient of expansion of seawater, E </a:t>
            </a:r>
            <a:r>
              <a:rPr lang="en-US" altLang="en-US">
                <a:sym typeface="Symbol" pitchFamily="18" charset="2"/>
              </a:rPr>
              <a:t></a:t>
            </a:r>
            <a:r>
              <a:rPr lang="en-US" altLang="en-US"/>
              <a:t> 250e-6/K at 20 degC = {1/V}*dV/dT   (pure water = 207e-6)</a:t>
            </a:r>
          </a:p>
          <a:p>
            <a:pPr eaLnBrk="1" hangingPunct="1"/>
            <a:r>
              <a:rPr lang="en-US" altLang="en-US"/>
              <a:t>Volume{ocean} = 1.350E18 m^3   Area{ocean} = 3.620E14 m^2</a:t>
            </a:r>
          </a:p>
          <a:p>
            <a:pPr eaLnBrk="1" hangingPunct="1"/>
            <a:r>
              <a:rPr lang="en-US" altLang="en-US"/>
              <a:t>E*V = 3.375E14 m^3/K</a:t>
            </a:r>
          </a:p>
          <a:p>
            <a:pPr eaLnBrk="1" hangingPunct="1"/>
            <a:r>
              <a:rPr lang="en-US" altLang="en-US"/>
              <a:t>E*V/A = 0.9232 m/K</a:t>
            </a:r>
          </a:p>
          <a:p>
            <a:pPr eaLnBrk="1" hangingPunct="1"/>
            <a:r>
              <a:rPr lang="en-US" altLang="en-US"/>
              <a:t>At 0.1 K/decade: 0.092 m/decade = 0.009 m/y = 9 mm/y (off by factor of 20 due to depth assumption)</a:t>
            </a:r>
          </a:p>
          <a:p>
            <a:pPr eaLnBrk="1" hangingPunct="1"/>
            <a:r>
              <a:rPr lang="en-US" altLang="en-US"/>
              <a:t>[Leuliette 2011 Oceanography] steric part is 0.7 mm/yr (900 meters), 1000-4000 meters is 0.1 mm/y</a:t>
            </a:r>
          </a:p>
          <a:p>
            <a:pPr eaLnBrk="1" hangingPunct="1"/>
            <a:r>
              <a:rPr lang="en-US" altLang="en-US"/>
              <a:t>E = SLR_{steric}(mm/y)*A/V/10 = 0.5*3.52E-5/1.35 = 1.3e-5/K</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5"/>
          </p:nvPr>
        </p:nvSpPr>
        <p:spPr/>
        <p:txBody>
          <a:bodyPr/>
          <a:lstStyle>
            <a:lvl1pPr defTabSz="926084">
              <a:defRPr>
                <a:solidFill>
                  <a:schemeClr val="tx1"/>
                </a:solidFill>
                <a:latin typeface="Tahoma" pitchFamily="34" charset="0"/>
              </a:defRPr>
            </a:lvl1pPr>
            <a:lvl2pPr marL="1231271" indent="-473566" defTabSz="926084">
              <a:defRPr>
                <a:solidFill>
                  <a:schemeClr val="tx1"/>
                </a:solidFill>
                <a:latin typeface="Tahoma" pitchFamily="34" charset="0"/>
              </a:defRPr>
            </a:lvl2pPr>
            <a:lvl3pPr marL="1894263" indent="-378853" defTabSz="926084">
              <a:defRPr>
                <a:solidFill>
                  <a:schemeClr val="tx1"/>
                </a:solidFill>
                <a:latin typeface="Tahoma" pitchFamily="34" charset="0"/>
              </a:defRPr>
            </a:lvl3pPr>
            <a:lvl4pPr marL="2651968" indent="-378853" defTabSz="926084">
              <a:defRPr>
                <a:solidFill>
                  <a:schemeClr val="tx1"/>
                </a:solidFill>
                <a:latin typeface="Tahoma" pitchFamily="34" charset="0"/>
              </a:defRPr>
            </a:lvl4pPr>
            <a:lvl5pPr marL="3409674" indent="-378853" defTabSz="926084">
              <a:defRPr>
                <a:solidFill>
                  <a:schemeClr val="tx1"/>
                </a:solidFill>
                <a:latin typeface="Tahoma" pitchFamily="34" charset="0"/>
              </a:defRPr>
            </a:lvl5pPr>
            <a:lvl6pPr marL="4167380" indent="-378853" defTabSz="926084" eaLnBrk="0" fontAlgn="base" hangingPunct="0">
              <a:spcBef>
                <a:spcPct val="0"/>
              </a:spcBef>
              <a:spcAft>
                <a:spcPct val="0"/>
              </a:spcAft>
              <a:defRPr>
                <a:solidFill>
                  <a:schemeClr val="tx1"/>
                </a:solidFill>
                <a:latin typeface="Tahoma" pitchFamily="34" charset="0"/>
              </a:defRPr>
            </a:lvl6pPr>
            <a:lvl7pPr marL="4925085" indent="-378853" defTabSz="926084" eaLnBrk="0" fontAlgn="base" hangingPunct="0">
              <a:spcBef>
                <a:spcPct val="0"/>
              </a:spcBef>
              <a:spcAft>
                <a:spcPct val="0"/>
              </a:spcAft>
              <a:defRPr>
                <a:solidFill>
                  <a:schemeClr val="tx1"/>
                </a:solidFill>
                <a:latin typeface="Tahoma" pitchFamily="34" charset="0"/>
              </a:defRPr>
            </a:lvl7pPr>
            <a:lvl8pPr marL="5682790" indent="-378853" defTabSz="926084" eaLnBrk="0" fontAlgn="base" hangingPunct="0">
              <a:spcBef>
                <a:spcPct val="0"/>
              </a:spcBef>
              <a:spcAft>
                <a:spcPct val="0"/>
              </a:spcAft>
              <a:defRPr>
                <a:solidFill>
                  <a:schemeClr val="tx1"/>
                </a:solidFill>
                <a:latin typeface="Tahoma" pitchFamily="34" charset="0"/>
              </a:defRPr>
            </a:lvl8pPr>
            <a:lvl9pPr marL="6440495" indent="-378853" defTabSz="926084" eaLnBrk="0" fontAlgn="base" hangingPunct="0">
              <a:spcBef>
                <a:spcPct val="0"/>
              </a:spcBef>
              <a:spcAft>
                <a:spcPct val="0"/>
              </a:spcAft>
              <a:defRPr>
                <a:solidFill>
                  <a:schemeClr val="tx1"/>
                </a:solidFill>
                <a:latin typeface="Tahoma" pitchFamily="34" charset="0"/>
              </a:defRPr>
            </a:lvl9pPr>
          </a:lstStyle>
          <a:p>
            <a:pPr>
              <a:defRPr/>
            </a:pPr>
            <a:fld id="{9549BCE5-3D71-416C-BD48-D2F8DE8682E2}" type="slidenum">
              <a:rPr lang="en-US" altLang="en-US" smtClean="0">
                <a:latin typeface="Times New Roman" pitchFamily="18" charset="0"/>
              </a:rPr>
              <a:pPr>
                <a:defRPr/>
              </a:pPr>
              <a:t>54</a:t>
            </a:fld>
            <a:endParaRPr lang="en-US" altLang="en-US">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lnSpc>
                <a:spcPct val="80000"/>
              </a:lnSpc>
              <a:buFontTx/>
              <a:buChar char="•"/>
            </a:pPr>
            <a:r>
              <a:rPr lang="en-US" altLang="en-US" sz="1300" dirty="0"/>
              <a:t>Mexico to USA migration: Feng, S., </a:t>
            </a:r>
            <a:r>
              <a:rPr lang="en-US" altLang="en-US" sz="1300" dirty="0" err="1"/>
              <a:t>A.B</a:t>
            </a:r>
            <a:r>
              <a:rPr lang="en-US" altLang="en-US" sz="1300" dirty="0"/>
              <a:t>. Krueger and M. Oppenheimer 2010.  Linkages among climate change, crop yields and Mexico-US cross-border migration.  Proc. Nat'l Acad. Sci. </a:t>
            </a:r>
            <a:r>
              <a:rPr lang="en-US" altLang="en-US" sz="1300" dirty="0" err="1"/>
              <a:t>v.107</a:t>
            </a:r>
            <a:r>
              <a:rPr lang="en-US" altLang="en-US" sz="1300" dirty="0"/>
              <a:t> </a:t>
            </a:r>
            <a:r>
              <a:rPr lang="en-US" altLang="en-US" sz="1300" dirty="0" err="1"/>
              <a:t>p.14257</a:t>
            </a:r>
            <a:r>
              <a:rPr lang="en-US" altLang="en-US" sz="1300" dirty="0"/>
              <a:t>-14262</a:t>
            </a:r>
          </a:p>
          <a:p>
            <a:pPr eaLnBrk="1" hangingPunct="1">
              <a:lnSpc>
                <a:spcPct val="80000"/>
              </a:lnSpc>
              <a:buFontTx/>
              <a:buChar char="•"/>
            </a:pPr>
            <a:r>
              <a:rPr lang="en-US" altLang="en-US" sz="1300" dirty="0" err="1"/>
              <a:t>C4</a:t>
            </a:r>
            <a:r>
              <a:rPr lang="en-US" altLang="en-US" sz="1300" dirty="0"/>
              <a:t> plants already saturated Leakey, </a:t>
            </a:r>
            <a:r>
              <a:rPr lang="en-US" altLang="en-US" sz="1300" dirty="0" err="1"/>
              <a:t>A.D.B</a:t>
            </a:r>
            <a:r>
              <a:rPr lang="en-US" altLang="en-US" sz="1300" dirty="0"/>
              <a:t>. 2009.  Rising atmospheric carbon dioxide concentration and the future of C-4 crops for food and fuel.  Proc. R. Soc. B. </a:t>
            </a:r>
            <a:r>
              <a:rPr lang="en-US" altLang="en-US" sz="1300" dirty="0" err="1"/>
              <a:t>v.276</a:t>
            </a:r>
            <a:r>
              <a:rPr lang="en-US" altLang="en-US" sz="1300" dirty="0"/>
              <a:t> </a:t>
            </a:r>
            <a:r>
              <a:rPr lang="en-US" altLang="en-US" sz="1300" dirty="0" err="1"/>
              <a:t>p.2333</a:t>
            </a:r>
            <a:r>
              <a:rPr lang="en-US" altLang="en-US" sz="1300" dirty="0"/>
              <a:t>-2343. </a:t>
            </a:r>
            <a:r>
              <a:rPr lang="en-US" altLang="en-US" sz="1300" dirty="0" err="1"/>
              <a:t>doi:10.1098</a:t>
            </a:r>
            <a:r>
              <a:rPr lang="en-US" altLang="en-US" sz="1300" dirty="0"/>
              <a:t>/</a:t>
            </a:r>
            <a:r>
              <a:rPr lang="en-US" altLang="en-US" sz="1300" dirty="0" err="1"/>
              <a:t>rspb.2008.1517</a:t>
            </a:r>
            <a:endParaRPr lang="en-US" altLang="en-US" sz="1300" dirty="0"/>
          </a:p>
          <a:p>
            <a:pPr eaLnBrk="1" hangingPunct="1">
              <a:lnSpc>
                <a:spcPct val="80000"/>
              </a:lnSpc>
              <a:buFontTx/>
              <a:buChar char="•"/>
            </a:pPr>
            <a:r>
              <a:rPr lang="en-US" altLang="en-US" sz="1300" dirty="0"/>
              <a:t>Trends since 1980: Lobell, </a:t>
            </a:r>
            <a:r>
              <a:rPr lang="en-US" altLang="en-US" sz="1300" dirty="0" err="1"/>
              <a:t>D.J</a:t>
            </a:r>
            <a:r>
              <a:rPr lang="en-US" altLang="en-US" sz="1300" dirty="0"/>
              <a:t>., W. </a:t>
            </a:r>
            <a:r>
              <a:rPr lang="en-US" altLang="en-US" sz="1300" dirty="0" err="1"/>
              <a:t>Schlenker</a:t>
            </a:r>
            <a:r>
              <a:rPr lang="en-US" altLang="en-US" sz="1300" dirty="0"/>
              <a:t> and J. Costa-Roberts 2011.  Climate trends and global crop production since 1980.  Science </a:t>
            </a:r>
            <a:r>
              <a:rPr lang="en-US" altLang="en-US" sz="1300" dirty="0" err="1"/>
              <a:t>v.333</a:t>
            </a:r>
            <a:r>
              <a:rPr lang="en-US" altLang="en-US" sz="1300" dirty="0"/>
              <a:t> </a:t>
            </a:r>
            <a:r>
              <a:rPr lang="en-US" altLang="en-US" sz="1300" dirty="0" err="1"/>
              <a:t>p.616</a:t>
            </a:r>
            <a:r>
              <a:rPr lang="en-US" altLang="en-US" sz="1300" dirty="0"/>
              <a:t>-620.  Corn -3.8%, Rice +2.9, Wheat -2.5, Soy +1.3</a:t>
            </a:r>
          </a:p>
          <a:p>
            <a:pPr eaLnBrk="1" hangingPunct="1">
              <a:lnSpc>
                <a:spcPct val="80000"/>
              </a:lnSpc>
              <a:buFontTx/>
              <a:buChar char="•"/>
            </a:pPr>
            <a:r>
              <a:rPr lang="en-US" altLang="en-US" sz="1300" dirty="0"/>
              <a:t>Critical T: </a:t>
            </a:r>
            <a:r>
              <a:rPr lang="en-US" altLang="en-US" sz="1300" dirty="0" err="1"/>
              <a:t>Schlenker</a:t>
            </a:r>
            <a:r>
              <a:rPr lang="en-US" altLang="en-US" sz="1300" dirty="0"/>
              <a:t>, W. and </a:t>
            </a:r>
            <a:r>
              <a:rPr lang="en-US" altLang="en-US" sz="1300" dirty="0" err="1"/>
              <a:t>M.J</a:t>
            </a:r>
            <a:r>
              <a:rPr lang="en-US" altLang="en-US" sz="1300" dirty="0"/>
              <a:t>. Roberts 2009.  Nonlinear temperature effects indicate severe damages to US crop yields under climate change.  Proc. Nat'l Acad. Sci. </a:t>
            </a:r>
            <a:r>
              <a:rPr lang="en-US" altLang="en-US" sz="1300" dirty="0" err="1"/>
              <a:t>v.106</a:t>
            </a:r>
            <a:r>
              <a:rPr lang="en-US" altLang="en-US" sz="1300" dirty="0"/>
              <a:t> </a:t>
            </a:r>
            <a:r>
              <a:rPr lang="en-US" altLang="en-US" sz="1300" dirty="0" err="1"/>
              <a:t>p.15594</a:t>
            </a:r>
            <a:r>
              <a:rPr lang="en-US" altLang="en-US" sz="1300" dirty="0"/>
              <a:t>-15598. </a:t>
            </a:r>
            <a:r>
              <a:rPr lang="en-US" altLang="en-US" sz="1300" dirty="0" err="1"/>
              <a:t>doi:10.1073</a:t>
            </a:r>
            <a:r>
              <a:rPr lang="en-US" altLang="en-US" sz="1300" dirty="0"/>
              <a:t>/</a:t>
            </a:r>
            <a:r>
              <a:rPr lang="en-US" altLang="en-US" sz="1300" dirty="0" err="1"/>
              <a:t>pnas.0906865106</a:t>
            </a:r>
            <a:endParaRPr lang="en-US" altLang="en-US" sz="1300" dirty="0"/>
          </a:p>
          <a:p>
            <a:pPr eaLnBrk="1" hangingPunct="1">
              <a:lnSpc>
                <a:spcPct val="80000"/>
              </a:lnSpc>
              <a:buFontTx/>
              <a:buChar char="•"/>
            </a:pPr>
            <a:r>
              <a:rPr lang="en-US" altLang="en-US" sz="1500" dirty="0"/>
              <a:t>Morgan, J.A., </a:t>
            </a:r>
            <a:r>
              <a:rPr lang="en-US" altLang="en-US" sz="1500" dirty="0" err="1"/>
              <a:t>D.R</a:t>
            </a:r>
            <a:r>
              <a:rPr lang="en-US" altLang="en-US" sz="1500" dirty="0"/>
              <a:t>. </a:t>
            </a:r>
            <a:r>
              <a:rPr lang="en-US" altLang="en-US" sz="1500" dirty="0" err="1"/>
              <a:t>LeCain</a:t>
            </a:r>
            <a:r>
              <a:rPr lang="en-US" altLang="en-US" sz="1500" dirty="0"/>
              <a:t>, E. </a:t>
            </a:r>
            <a:r>
              <a:rPr lang="en-US" altLang="en-US" sz="1500" dirty="0" err="1"/>
              <a:t>Pendall</a:t>
            </a:r>
            <a:r>
              <a:rPr lang="en-US" altLang="en-US" sz="1500" dirty="0"/>
              <a:t>, </a:t>
            </a:r>
            <a:r>
              <a:rPr lang="en-US" altLang="en-US" sz="1500" dirty="0" err="1"/>
              <a:t>D.M</a:t>
            </a:r>
            <a:r>
              <a:rPr lang="en-US" altLang="en-US" sz="1500" dirty="0"/>
              <a:t>. Blumenthal, B.A. Kimball, Y. Carrillo, </a:t>
            </a:r>
            <a:r>
              <a:rPr lang="en-US" altLang="en-US" sz="1500" dirty="0" err="1"/>
              <a:t>D.G</a:t>
            </a:r>
            <a:r>
              <a:rPr lang="en-US" altLang="en-US" sz="1500" dirty="0"/>
              <a:t>. Williams, J. </a:t>
            </a:r>
            <a:r>
              <a:rPr lang="en-US" altLang="en-US" sz="1500" dirty="0" err="1"/>
              <a:t>Heisler</a:t>
            </a:r>
            <a:r>
              <a:rPr lang="en-US" altLang="en-US" sz="1500" dirty="0"/>
              <a:t>-White, </a:t>
            </a:r>
            <a:r>
              <a:rPr lang="en-US" altLang="en-US" sz="1500" dirty="0" err="1"/>
              <a:t>F.A</a:t>
            </a:r>
            <a:r>
              <a:rPr lang="en-US" altLang="en-US" sz="1500" dirty="0"/>
              <a:t>. Dijkstra and M. West  2011.  </a:t>
            </a:r>
            <a:r>
              <a:rPr lang="en-US" altLang="en-US" sz="1500" dirty="0" err="1"/>
              <a:t>C4</a:t>
            </a:r>
            <a:r>
              <a:rPr lang="en-US" altLang="en-US" sz="1500" dirty="0"/>
              <a:t> grasses prosper as carbon dioxide eliminates desiccation in warmed semi-arid grassland.  Nature </a:t>
            </a:r>
            <a:r>
              <a:rPr lang="en-US" altLang="en-US" sz="1500" dirty="0" err="1"/>
              <a:t>v.476</a:t>
            </a:r>
            <a:r>
              <a:rPr lang="en-US" altLang="en-US" sz="1500" dirty="0"/>
              <a:t> </a:t>
            </a:r>
            <a:r>
              <a:rPr lang="en-US" altLang="en-US" sz="1500" dirty="0" err="1"/>
              <a:t>p.202</a:t>
            </a:r>
            <a:r>
              <a:rPr lang="en-US" altLang="en-US" sz="1500" dirty="0"/>
              <a:t>-205.</a:t>
            </a:r>
          </a:p>
          <a:p>
            <a:pPr eaLnBrk="1" hangingPunct="1">
              <a:lnSpc>
                <a:spcPct val="80000"/>
              </a:lnSpc>
              <a:buFontTx/>
              <a:buChar char="•"/>
            </a:pPr>
            <a:r>
              <a:rPr lang="en-US" altLang="en-US" sz="1500" dirty="0" err="1"/>
              <a:t>Challinor</a:t>
            </a:r>
            <a:r>
              <a:rPr lang="en-US" altLang="en-US" sz="1500" dirty="0"/>
              <a:t>, </a:t>
            </a:r>
            <a:r>
              <a:rPr lang="en-US" altLang="en-US" sz="1500" dirty="0" err="1"/>
              <a:t>A.J</a:t>
            </a:r>
            <a:r>
              <a:rPr lang="en-US" altLang="en-US" sz="1500" dirty="0"/>
              <a:t>., </a:t>
            </a:r>
            <a:r>
              <a:rPr lang="en-US" altLang="en-US" sz="1500" dirty="0" err="1"/>
              <a:t>D.B</a:t>
            </a:r>
            <a:r>
              <a:rPr lang="en-US" altLang="en-US" sz="1500" dirty="0"/>
              <a:t>. Lobell and et al. 2014.  A meta-analysis of crop  yield under climate change and adaptation.  Nature Climate Change  </a:t>
            </a:r>
            <a:r>
              <a:rPr lang="en-US" altLang="en-US" sz="1500" dirty="0" err="1"/>
              <a:t>doi:10.1038</a:t>
            </a:r>
            <a:r>
              <a:rPr lang="en-US" altLang="en-US" sz="1500" dirty="0"/>
              <a:t>/</a:t>
            </a:r>
            <a:r>
              <a:rPr lang="en-US" altLang="en-US" sz="1500" dirty="0" err="1"/>
              <a:t>NCLIMATE2153</a:t>
            </a:r>
            <a:r>
              <a:rPr lang="en-US" altLang="en-US" sz="1500" dirty="0"/>
              <a:t>, 5 </a:t>
            </a:r>
            <a:r>
              <a:rPr lang="en-US" altLang="en-US" sz="1500" dirty="0" err="1"/>
              <a:t>pgs</a:t>
            </a:r>
            <a:endParaRPr lang="en-US" altLang="en-US" sz="1500" dirty="0"/>
          </a:p>
          <a:p>
            <a:pPr eaLnBrk="1" hangingPunct="1">
              <a:lnSpc>
                <a:spcPct val="80000"/>
              </a:lnSpc>
              <a:buFontTx/>
              <a:buChar char="•"/>
            </a:pPr>
            <a:r>
              <a:rPr lang="en-US" altLang="en-US" sz="1500" dirty="0"/>
              <a:t>Thornton, </a:t>
            </a:r>
            <a:r>
              <a:rPr lang="en-US" altLang="en-US" sz="1500" dirty="0" err="1"/>
              <a:t>P.K</a:t>
            </a:r>
            <a:r>
              <a:rPr lang="en-US" altLang="en-US" sz="1500" dirty="0"/>
              <a:t>., </a:t>
            </a:r>
            <a:r>
              <a:rPr lang="en-US" altLang="en-US" sz="1500" dirty="0" err="1"/>
              <a:t>P.G</a:t>
            </a:r>
            <a:r>
              <a:rPr lang="en-US" altLang="en-US" sz="1500" dirty="0"/>
              <a:t>. Jones, </a:t>
            </a:r>
            <a:r>
              <a:rPr lang="en-US" altLang="en-US" sz="1500" dirty="0" err="1"/>
              <a:t>P.J</a:t>
            </a:r>
            <a:r>
              <a:rPr lang="en-US" altLang="en-US" sz="1500" dirty="0"/>
              <a:t>. </a:t>
            </a:r>
            <a:r>
              <a:rPr lang="en-US" altLang="en-US" sz="1500" dirty="0" err="1"/>
              <a:t>Ericksen</a:t>
            </a:r>
            <a:r>
              <a:rPr lang="en-US" altLang="en-US" sz="1500" dirty="0"/>
              <a:t> and </a:t>
            </a:r>
            <a:r>
              <a:rPr lang="en-US" altLang="en-US" sz="1500" dirty="0" err="1"/>
              <a:t>A.J</a:t>
            </a:r>
            <a:r>
              <a:rPr lang="en-US" altLang="en-US" sz="1500" dirty="0"/>
              <a:t>. </a:t>
            </a:r>
            <a:r>
              <a:rPr lang="en-US" altLang="en-US" sz="1500" dirty="0" err="1"/>
              <a:t>Challinor</a:t>
            </a:r>
            <a:r>
              <a:rPr lang="en-US" altLang="en-US" sz="1500" dirty="0"/>
              <a:t> 2011.  Agriculture and food systems in sub-Saharan Africa in a 4 </a:t>
            </a:r>
            <a:r>
              <a:rPr lang="en-US" altLang="en-US" sz="1500" dirty="0" err="1"/>
              <a:t>degC</a:t>
            </a:r>
            <a:r>
              <a:rPr lang="en-US" altLang="en-US" sz="1500" dirty="0"/>
              <a:t>+ world.  Phil. Trans. R. Soc. </a:t>
            </a:r>
            <a:r>
              <a:rPr lang="en-US" altLang="en-US" sz="1500" dirty="0" err="1"/>
              <a:t>Lond</a:t>
            </a:r>
            <a:r>
              <a:rPr lang="en-US" altLang="en-US" sz="1500" dirty="0"/>
              <a:t>. A </a:t>
            </a:r>
            <a:r>
              <a:rPr lang="en-US" altLang="en-US" sz="1500" dirty="0" err="1"/>
              <a:t>v.369</a:t>
            </a:r>
            <a:r>
              <a:rPr lang="en-US" altLang="en-US" sz="1500" dirty="0"/>
              <a:t> </a:t>
            </a:r>
            <a:r>
              <a:rPr lang="en-US" altLang="en-US" sz="1500" dirty="0" err="1"/>
              <a:t>p.117</a:t>
            </a:r>
            <a:r>
              <a:rPr lang="en-US" altLang="en-US" sz="1500" dirty="0"/>
              <a:t>-136</a:t>
            </a:r>
          </a:p>
          <a:p>
            <a:pPr eaLnBrk="1" hangingPunct="1">
              <a:lnSpc>
                <a:spcPct val="80000"/>
              </a:lnSpc>
              <a:buFontTx/>
              <a:buChar char="•"/>
            </a:pPr>
            <a:r>
              <a:rPr lang="en-US" altLang="en-US" sz="1500" dirty="0"/>
              <a:t>Teixeira, E.I., G. Fischer, H. van </a:t>
            </a:r>
            <a:r>
              <a:rPr lang="en-US" altLang="en-US" sz="1500" dirty="0" err="1"/>
              <a:t>Velthuizen</a:t>
            </a:r>
            <a:r>
              <a:rPr lang="en-US" altLang="en-US" sz="1500" dirty="0"/>
              <a:t>, C. Walter and F. </a:t>
            </a:r>
            <a:r>
              <a:rPr lang="en-US" altLang="en-US" sz="1500" dirty="0" err="1"/>
              <a:t>Ewert</a:t>
            </a:r>
            <a:r>
              <a:rPr lang="en-US" altLang="en-US" sz="1500" dirty="0"/>
              <a:t>  2013.  Global hot-spots of heat stress on agricultural crops due to  climate change.  Agricultural and Forest Meteorology </a:t>
            </a:r>
            <a:r>
              <a:rPr lang="en-US" altLang="en-US" sz="1500" dirty="0" err="1"/>
              <a:t>v.170</a:t>
            </a:r>
            <a:r>
              <a:rPr lang="en-US" altLang="en-US" sz="1500" dirty="0"/>
              <a:t> </a:t>
            </a:r>
            <a:r>
              <a:rPr lang="en-US" altLang="en-US" sz="1500" dirty="0" err="1"/>
              <a:t>p.206</a:t>
            </a:r>
            <a:r>
              <a:rPr lang="en-US" altLang="en-US" sz="1500" dirty="0"/>
              <a:t>-215.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53D72110-773A-488B-9568-4D7DFF7D4A4A}"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from </a:t>
            </a:r>
            <a:r>
              <a:rPr lang="en-US" sz="1200" b="1" i="1" u="none" strike="noStrike" kern="1200" baseline="0" dirty="0">
                <a:solidFill>
                  <a:schemeClr val="tx1"/>
                </a:solidFill>
                <a:latin typeface="Times New Roman" pitchFamily="18" charset="0"/>
                <a:ea typeface="+mn-ea"/>
                <a:cs typeface="+mn-cs"/>
              </a:rPr>
              <a:t>Climate Change and Plant Biology: A walk on the wild (nature) side.</a:t>
            </a:r>
          </a:p>
          <a:p>
            <a:r>
              <a:rPr lang="en-US" sz="1200" b="0" i="0" u="none" strike="noStrike" kern="1200" baseline="0" dirty="0">
                <a:solidFill>
                  <a:schemeClr val="tx1"/>
                </a:solidFill>
                <a:latin typeface="Times New Roman" pitchFamily="18" charset="0"/>
                <a:ea typeface="+mn-ea"/>
                <a:cs typeface="+mn-cs"/>
              </a:rPr>
              <a:t>A presentation by Lewis H. Ziska, USDA-ARS, Crop Systems and Global Change Lab.</a:t>
            </a:r>
          </a:p>
          <a:p>
            <a:r>
              <a:rPr lang="en-US" sz="1200" b="0" i="0" u="none" strike="noStrike" kern="1200" baseline="0" dirty="0">
                <a:solidFill>
                  <a:schemeClr val="tx1"/>
                </a:solidFill>
                <a:latin typeface="Times New Roman" pitchFamily="18" charset="0"/>
                <a:ea typeface="+mn-ea"/>
                <a:cs typeface="+mn-cs"/>
              </a:rPr>
              <a:t>On Feb. 14, 2008</a:t>
            </a:r>
          </a:p>
          <a:p>
            <a:r>
              <a:rPr lang="en-US" altLang="en-US" sz="1200" dirty="0" err="1">
                <a:latin typeface="Arial" charset="0"/>
              </a:rPr>
              <a:t>cheatgrass</a:t>
            </a:r>
            <a:r>
              <a:rPr lang="en-US" altLang="en-US" sz="1200" dirty="0">
                <a:latin typeface="Arial" charset="0"/>
              </a:rPr>
              <a:t> (</a:t>
            </a:r>
            <a:r>
              <a:rPr lang="en-US" altLang="en-US" sz="1200" dirty="0" err="1">
                <a:latin typeface="Arial" charset="0"/>
              </a:rPr>
              <a:t>Bromus</a:t>
            </a:r>
            <a:r>
              <a:rPr lang="en-US" altLang="en-US" sz="1200" dirty="0">
                <a:latin typeface="Arial" charset="0"/>
              </a:rPr>
              <a:t> tectorum)</a:t>
            </a:r>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55</a:t>
            </a:fld>
            <a:endParaRPr lang="en-US"/>
          </a:p>
        </p:txBody>
      </p:sp>
    </p:spTree>
    <p:extLst>
      <p:ext uri="{BB962C8B-B14F-4D97-AF65-F5344CB8AC3E}">
        <p14:creationId xmlns:p14="http://schemas.microsoft.com/office/powerpoint/2010/main" val="24602839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p:txBody>
          <a:bodyPr/>
          <a:lstStyle>
            <a:lvl1pPr defTabSz="926084">
              <a:defRPr>
                <a:solidFill>
                  <a:schemeClr val="tx1"/>
                </a:solidFill>
                <a:latin typeface="Tahoma" pitchFamily="34" charset="0"/>
              </a:defRPr>
            </a:lvl1pPr>
            <a:lvl2pPr marL="1231271" indent="-473566" defTabSz="926084">
              <a:defRPr>
                <a:solidFill>
                  <a:schemeClr val="tx1"/>
                </a:solidFill>
                <a:latin typeface="Tahoma" pitchFamily="34" charset="0"/>
              </a:defRPr>
            </a:lvl2pPr>
            <a:lvl3pPr marL="1894263" indent="-378853" defTabSz="926084">
              <a:defRPr>
                <a:solidFill>
                  <a:schemeClr val="tx1"/>
                </a:solidFill>
                <a:latin typeface="Tahoma" pitchFamily="34" charset="0"/>
              </a:defRPr>
            </a:lvl3pPr>
            <a:lvl4pPr marL="2651968" indent="-378853" defTabSz="926084">
              <a:defRPr>
                <a:solidFill>
                  <a:schemeClr val="tx1"/>
                </a:solidFill>
                <a:latin typeface="Tahoma" pitchFamily="34" charset="0"/>
              </a:defRPr>
            </a:lvl4pPr>
            <a:lvl5pPr marL="3409674" indent="-378853" defTabSz="926084">
              <a:defRPr>
                <a:solidFill>
                  <a:schemeClr val="tx1"/>
                </a:solidFill>
                <a:latin typeface="Tahoma" pitchFamily="34" charset="0"/>
              </a:defRPr>
            </a:lvl5pPr>
            <a:lvl6pPr marL="4167380" indent="-378853" defTabSz="926084" eaLnBrk="0" fontAlgn="base" hangingPunct="0">
              <a:spcBef>
                <a:spcPct val="0"/>
              </a:spcBef>
              <a:spcAft>
                <a:spcPct val="0"/>
              </a:spcAft>
              <a:defRPr>
                <a:solidFill>
                  <a:schemeClr val="tx1"/>
                </a:solidFill>
                <a:latin typeface="Tahoma" pitchFamily="34" charset="0"/>
              </a:defRPr>
            </a:lvl6pPr>
            <a:lvl7pPr marL="4925085" indent="-378853" defTabSz="926084" eaLnBrk="0" fontAlgn="base" hangingPunct="0">
              <a:spcBef>
                <a:spcPct val="0"/>
              </a:spcBef>
              <a:spcAft>
                <a:spcPct val="0"/>
              </a:spcAft>
              <a:defRPr>
                <a:solidFill>
                  <a:schemeClr val="tx1"/>
                </a:solidFill>
                <a:latin typeface="Tahoma" pitchFamily="34" charset="0"/>
              </a:defRPr>
            </a:lvl7pPr>
            <a:lvl8pPr marL="5682790" indent="-378853" defTabSz="926084" eaLnBrk="0" fontAlgn="base" hangingPunct="0">
              <a:spcBef>
                <a:spcPct val="0"/>
              </a:spcBef>
              <a:spcAft>
                <a:spcPct val="0"/>
              </a:spcAft>
              <a:defRPr>
                <a:solidFill>
                  <a:schemeClr val="tx1"/>
                </a:solidFill>
                <a:latin typeface="Tahoma" pitchFamily="34" charset="0"/>
              </a:defRPr>
            </a:lvl8pPr>
            <a:lvl9pPr marL="6440495" indent="-378853" defTabSz="926084" eaLnBrk="0" fontAlgn="base" hangingPunct="0">
              <a:spcBef>
                <a:spcPct val="0"/>
              </a:spcBef>
              <a:spcAft>
                <a:spcPct val="0"/>
              </a:spcAft>
              <a:defRPr>
                <a:solidFill>
                  <a:schemeClr val="tx1"/>
                </a:solidFill>
                <a:latin typeface="Tahoma" pitchFamily="34" charset="0"/>
              </a:defRPr>
            </a:lvl9pPr>
          </a:lstStyle>
          <a:p>
            <a:pPr>
              <a:defRPr/>
            </a:pPr>
            <a:fld id="{B6920A11-D259-41D9-B6E7-2B92E4FA6F3C}" type="slidenum">
              <a:rPr lang="en-US" altLang="en-US" smtClean="0">
                <a:latin typeface="Times New Roman" pitchFamily="18" charset="0"/>
              </a:rPr>
              <a:pPr>
                <a:defRPr/>
              </a:pPr>
              <a:t>56</a:t>
            </a:fld>
            <a:endParaRPr lang="en-US" altLang="en-US">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a:t>Pictures from Hansen e-mail notes, Jan. 2010 (100127hansen_temp_essay.pdf)</a:t>
            </a:r>
          </a:p>
          <a:p>
            <a:pPr eaLnBrk="1" hangingPunct="1"/>
            <a:r>
              <a:rPr lang="en-US" altLang="en-US"/>
              <a:t>American side of Niagara Falls froze over twice: 1936, 1938</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74B3454E-B13C-4B75-8808-0635FCA26EF5}" type="slidenum">
              <a:rPr lang="en-US" altLang="en-US" sz="1200">
                <a:latin typeface="Times New Roman" pitchFamily="18" charset="0"/>
              </a:rPr>
              <a:pPr eaLnBrk="1" hangingPunct="1">
                <a:defRPr/>
              </a:pPr>
              <a:t>58</a:t>
            </a:fld>
            <a:endParaRPr lang="en-US" altLang="en-US" sz="12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dirty="0"/>
              <a:t>This slide derived from  </a:t>
            </a:r>
            <a:r>
              <a:rPr lang="en-US" altLang="en-US" dirty="0" err="1"/>
              <a:t>Pierrehumbert</a:t>
            </a:r>
            <a:r>
              <a:rPr lang="en-US" altLang="en-US" dirty="0"/>
              <a:t>, </a:t>
            </a:r>
            <a:r>
              <a:rPr lang="en-US" altLang="en-US" dirty="0" err="1"/>
              <a:t>R.T</a:t>
            </a:r>
            <a:r>
              <a:rPr lang="en-US" altLang="en-US" dirty="0"/>
              <a:t>. 2011.  Infrared radiation and planetary temperature. Physics Today </a:t>
            </a:r>
            <a:r>
              <a:rPr lang="en-US" altLang="en-US" dirty="0" err="1"/>
              <a:t>v.1</a:t>
            </a:r>
            <a:r>
              <a:rPr lang="en-US" altLang="en-US" dirty="0"/>
              <a:t> </a:t>
            </a:r>
            <a:r>
              <a:rPr lang="en-US" altLang="en-US" dirty="0" err="1"/>
              <a:t>p.33</a:t>
            </a:r>
            <a:r>
              <a:rPr lang="en-US" altLang="en-US" dirty="0"/>
              <a:t>-38. </a:t>
            </a:r>
          </a:p>
          <a:p>
            <a:pPr eaLnBrk="1" hangingPunct="1"/>
            <a:endParaRPr lang="en-US" altLang="en-US" dirty="0"/>
          </a:p>
          <a:p>
            <a:pPr eaLnBrk="1" hangingPunct="1"/>
            <a:r>
              <a:rPr lang="en-US" altLang="en-US" dirty="0"/>
              <a:t>Pictures of </a:t>
            </a:r>
          </a:p>
          <a:p>
            <a:pPr eaLnBrk="1" hangingPunct="1"/>
            <a:r>
              <a:rPr lang="en-US" altLang="en-US" dirty="0"/>
              <a:t>Joseph Fourier (1768-1830)</a:t>
            </a:r>
          </a:p>
          <a:p>
            <a:pPr eaLnBrk="1" hangingPunct="1"/>
            <a:r>
              <a:rPr lang="en-US" altLang="en-US" dirty="0"/>
              <a:t>Ludwig </a:t>
            </a:r>
            <a:r>
              <a:rPr lang="en-US" altLang="en-US" dirty="0" err="1"/>
              <a:t>Boltmann</a:t>
            </a:r>
            <a:r>
              <a:rPr lang="en-US" altLang="en-US" dirty="0"/>
              <a:t> (1844-1906)</a:t>
            </a:r>
          </a:p>
          <a:p>
            <a:pPr eaLnBrk="1" hangingPunct="1"/>
            <a:r>
              <a:rPr lang="en-US" altLang="en-US" dirty="0"/>
              <a:t>Svante </a:t>
            </a:r>
            <a:r>
              <a:rPr lang="en-US" altLang="en-US" dirty="0" err="1"/>
              <a:t>Arrenhius</a:t>
            </a:r>
            <a:r>
              <a:rPr lang="en-US" altLang="en-US" dirty="0"/>
              <a:t> (1859-1927)</a:t>
            </a:r>
          </a:p>
          <a:p>
            <a:pPr eaLnBrk="1" hangingPunct="1"/>
            <a:r>
              <a:rPr lang="en-US" altLang="en-US" dirty="0"/>
              <a:t>Max Planck (1858-1947)</a:t>
            </a:r>
          </a:p>
          <a:p>
            <a:pPr eaLnBrk="1" hangingPunct="1"/>
            <a:r>
              <a:rPr lang="en-US" altLang="en-US" dirty="0"/>
              <a:t>Albert Einstein (1879-1955)</a:t>
            </a:r>
          </a:p>
          <a:p>
            <a:pPr eaLnBrk="1" hangingPunct="1"/>
            <a:r>
              <a:rPr lang="en-US" altLang="en-US" dirty="0" err="1"/>
              <a:t>Subrahmanyan</a:t>
            </a:r>
            <a:r>
              <a:rPr lang="en-US" altLang="en-US" dirty="0"/>
              <a:t> Chandrasekhar (1910-1995)</a:t>
            </a:r>
          </a:p>
        </p:txBody>
      </p:sp>
    </p:spTree>
    <p:extLst>
      <p:ext uri="{BB962C8B-B14F-4D97-AF65-F5344CB8AC3E}">
        <p14:creationId xmlns:p14="http://schemas.microsoft.com/office/powerpoint/2010/main" val="36775639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Figure from “Global Temperature in 2015”, 19 January 2016 Essay by</a:t>
            </a:r>
          </a:p>
          <a:p>
            <a:r>
              <a:rPr lang="en-US" sz="1200" b="0" i="0" u="none" strike="noStrike" kern="1200" baseline="0" dirty="0">
                <a:solidFill>
                  <a:schemeClr val="tx1"/>
                </a:solidFill>
                <a:latin typeface="Times New Roman" pitchFamily="18" charset="0"/>
                <a:ea typeface="+mn-ea"/>
                <a:cs typeface="+mn-cs"/>
              </a:rPr>
              <a:t>James Hansen, Makiko Sato, </a:t>
            </a:r>
            <a:r>
              <a:rPr lang="en-US" sz="1200" b="0" i="0" u="none" strike="noStrike" kern="1200" baseline="0" dirty="0" err="1">
                <a:solidFill>
                  <a:schemeClr val="tx1"/>
                </a:solidFill>
                <a:latin typeface="Times New Roman" pitchFamily="18" charset="0"/>
                <a:ea typeface="+mn-ea"/>
                <a:cs typeface="+mn-cs"/>
              </a:rPr>
              <a:t>Reto</a:t>
            </a:r>
            <a:r>
              <a:rPr lang="en-US" sz="1200" b="0" i="0" u="none" strike="noStrike" kern="1200" baseline="0" dirty="0">
                <a:solidFill>
                  <a:schemeClr val="tx1"/>
                </a:solidFill>
                <a:latin typeface="Times New Roman" pitchFamily="18" charset="0"/>
                <a:ea typeface="+mn-ea"/>
                <a:cs typeface="+mn-cs"/>
              </a:rPr>
              <a:t> </a:t>
            </a:r>
            <a:r>
              <a:rPr lang="en-US" sz="1200" b="0" i="0" u="none" strike="noStrike" kern="1200" baseline="0" dirty="0" err="1">
                <a:solidFill>
                  <a:schemeClr val="tx1"/>
                </a:solidFill>
                <a:latin typeface="Times New Roman" pitchFamily="18" charset="0"/>
                <a:ea typeface="+mn-ea"/>
                <a:cs typeface="+mn-cs"/>
              </a:rPr>
              <a:t>Ruedy</a:t>
            </a:r>
            <a:r>
              <a:rPr lang="en-US" sz="1200" b="0" i="0" u="none" strike="noStrike" kern="1200" baseline="0" dirty="0">
                <a:solidFill>
                  <a:schemeClr val="tx1"/>
                </a:solidFill>
                <a:latin typeface="Times New Roman" pitchFamily="18" charset="0"/>
                <a:ea typeface="+mn-ea"/>
                <a:cs typeface="+mn-cs"/>
              </a:rPr>
              <a:t>, Gavin A. Schmidt, Ken Lo</a:t>
            </a:r>
          </a:p>
          <a:p>
            <a:endParaRPr lang="en-US" sz="1200" b="0" i="0" u="none" strike="noStrike" kern="1200" baseline="0" dirty="0">
              <a:solidFill>
                <a:schemeClr val="tx1"/>
              </a:solidFill>
              <a:latin typeface="Times New Roman" pitchFamily="18" charset="0"/>
              <a:ea typeface="+mn-ea"/>
              <a:cs typeface="+mn-cs"/>
            </a:endParaRPr>
          </a:p>
          <a:p>
            <a:r>
              <a:rPr lang="en-US" sz="1200" b="0" dirty="0"/>
              <a:t>Karl, </a:t>
            </a:r>
            <a:r>
              <a:rPr lang="en-US" sz="1200" b="0" dirty="0" err="1"/>
              <a:t>T.R</a:t>
            </a:r>
            <a:r>
              <a:rPr lang="en-US" sz="1200" b="0" dirty="0"/>
              <a:t>., A. </a:t>
            </a:r>
            <a:r>
              <a:rPr lang="en-US" sz="1200" b="0" dirty="0" err="1"/>
              <a:t>Arguez</a:t>
            </a:r>
            <a:r>
              <a:rPr lang="en-US" sz="1200" b="0" dirty="0"/>
              <a:t>, B. Huang, </a:t>
            </a:r>
            <a:r>
              <a:rPr lang="en-US" sz="1200" b="0" dirty="0" err="1"/>
              <a:t>J.H</a:t>
            </a:r>
            <a:r>
              <a:rPr lang="en-US" sz="1200" b="0" dirty="0"/>
              <a:t>. </a:t>
            </a:r>
            <a:r>
              <a:rPr lang="en-US" sz="1200" b="0" dirty="0" err="1"/>
              <a:t>Lawrimore</a:t>
            </a:r>
            <a:r>
              <a:rPr lang="en-US" sz="1200" b="0" dirty="0"/>
              <a:t>, </a:t>
            </a:r>
            <a:r>
              <a:rPr lang="en-US" sz="1200" b="0" dirty="0" err="1"/>
              <a:t>J.R</a:t>
            </a:r>
            <a:r>
              <a:rPr lang="en-US" sz="1200" b="0" dirty="0"/>
              <a:t>. McMahon, </a:t>
            </a:r>
            <a:r>
              <a:rPr lang="en-US" sz="1200" b="0" dirty="0" err="1"/>
              <a:t>M.J</a:t>
            </a:r>
            <a:r>
              <a:rPr lang="en-US" sz="1200" b="0" dirty="0"/>
              <a:t>. </a:t>
            </a:r>
            <a:r>
              <a:rPr lang="en-US" sz="1200" b="0" dirty="0" err="1"/>
              <a:t>Menne</a:t>
            </a:r>
            <a:r>
              <a:rPr lang="en-US" sz="1200" b="0" dirty="0"/>
              <a:t>, </a:t>
            </a:r>
            <a:r>
              <a:rPr lang="en-US" sz="1200" b="0" dirty="0" err="1"/>
              <a:t>T.C</a:t>
            </a:r>
            <a:r>
              <a:rPr lang="en-US" sz="1200" b="0" dirty="0"/>
              <a:t>. Peterson, </a:t>
            </a:r>
            <a:r>
              <a:rPr lang="en-US" sz="1200" b="0" dirty="0" err="1"/>
              <a:t>R.S</a:t>
            </a:r>
            <a:r>
              <a:rPr lang="en-US" sz="1200" b="0" dirty="0"/>
              <a:t>. </a:t>
            </a:r>
            <a:r>
              <a:rPr lang="en-US" sz="1200" b="0" dirty="0" err="1"/>
              <a:t>Vose</a:t>
            </a:r>
            <a:r>
              <a:rPr lang="en-US" sz="1200" b="0" dirty="0"/>
              <a:t> and H.M. Zhang 2015.  Possible artifacts of data biases in the recent global surface warming hiatus.</a:t>
            </a:r>
            <a:r>
              <a:rPr lang="en-US" sz="1200" b="0" baseline="0" dirty="0"/>
              <a:t>  </a:t>
            </a:r>
            <a:r>
              <a:rPr lang="en-US" sz="1200" b="0" dirty="0"/>
              <a:t>Science </a:t>
            </a:r>
            <a:r>
              <a:rPr lang="en-US" sz="1200" b="0" dirty="0" err="1"/>
              <a:t>v.348</a:t>
            </a:r>
            <a:r>
              <a:rPr lang="en-US" sz="1200" b="0" dirty="0"/>
              <a:t> </a:t>
            </a:r>
            <a:r>
              <a:rPr lang="en-US" sz="1200" b="0" dirty="0" err="1"/>
              <a:t>p.1269</a:t>
            </a:r>
            <a:r>
              <a:rPr lang="en-US" sz="1200" b="0" dirty="0"/>
              <a:t>-1272.</a:t>
            </a:r>
          </a:p>
          <a:p>
            <a:pPr marL="171450" indent="-171450">
              <a:buFont typeface="Arial" panose="020B0604020202020204" pitchFamily="34" charset="0"/>
              <a:buChar char="•"/>
            </a:pPr>
            <a:r>
              <a:rPr lang="en-US" sz="1200" b="0" u="none" dirty="0"/>
              <a:t>Recent</a:t>
            </a:r>
            <a:r>
              <a:rPr lang="en-US" sz="1200" b="0" u="none" baseline="0" dirty="0"/>
              <a:t> article accuses Karl of rushing article to press</a:t>
            </a:r>
            <a:r>
              <a:rPr lang="en-US" sz="1200" b="0" baseline="0" dirty="0"/>
              <a:t>: </a:t>
            </a:r>
            <a:r>
              <a:rPr lang="en-US" sz="1200" b="0" dirty="0"/>
              <a:t>http://www.dailymail.co.uk/sciencetech/article-4192182/World-leaders-duped-manipulated-global-warming-data.html</a:t>
            </a:r>
          </a:p>
          <a:p>
            <a:pPr marL="171450" indent="-171450">
              <a:buFont typeface="Arial" panose="020B0604020202020204" pitchFamily="34" charset="0"/>
              <a:buChar char="•"/>
            </a:pPr>
            <a:r>
              <a:rPr lang="en-US" sz="1200" b="0" dirty="0"/>
              <a:t>Detailed discussion of accusation by John Bates: https://judithcurry.com/2017/02/04/climate-scientists-versus-climate-data/</a:t>
            </a:r>
          </a:p>
          <a:p>
            <a:pPr marL="171450" indent="-171450">
              <a:buFont typeface="Arial" panose="020B0604020202020204" pitchFamily="34" charset="0"/>
              <a:buChar char="•"/>
            </a:pPr>
            <a:r>
              <a:rPr lang="en-US" sz="1200" b="0" dirty="0"/>
              <a:t>Debunked</a:t>
            </a:r>
            <a:r>
              <a:rPr lang="en-US" sz="1200" b="0" baseline="0" dirty="0"/>
              <a:t> by Zeke </a:t>
            </a:r>
            <a:r>
              <a:rPr lang="en-US" sz="1200" b="0" baseline="0" dirty="0" err="1"/>
              <a:t>Hausfather</a:t>
            </a:r>
            <a:r>
              <a:rPr lang="en-US" sz="1200" b="0" baseline="0" dirty="0"/>
              <a:t>: https://www.carbonbrief.org/factcheck-mail-sundays-astonishing-evidence-global-temperature-rise</a:t>
            </a:r>
          </a:p>
          <a:p>
            <a:pPr marL="628650" lvl="1" indent="-171450">
              <a:buFont typeface="Arial" panose="020B0604020202020204" pitchFamily="34" charset="0"/>
              <a:buChar char="•"/>
            </a:pPr>
            <a:r>
              <a:rPr lang="en-US" sz="1200" b="0" baseline="0" dirty="0"/>
              <a:t>Has a nice You-tube discussion: https://www.youtube.com/watch?v=hnyX32nkYBs&amp;feature=youtu.be</a:t>
            </a:r>
            <a:endParaRPr lang="en-US" sz="1200" b="0" dirty="0"/>
          </a:p>
          <a:p>
            <a:endParaRPr lang="en-US" sz="1200" b="0" dirty="0"/>
          </a:p>
          <a:p>
            <a:endParaRPr lang="en-US" sz="1200" b="0"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59</a:t>
            </a:fld>
            <a:endParaRPr lang="en-US"/>
          </a:p>
        </p:txBody>
      </p:sp>
    </p:spTree>
    <p:extLst>
      <p:ext uri="{BB962C8B-B14F-4D97-AF65-F5344CB8AC3E}">
        <p14:creationId xmlns:p14="http://schemas.microsoft.com/office/powerpoint/2010/main" val="772266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Figure from “Global Temperature in 2015”, 19 January 2016 Essay by</a:t>
            </a:r>
          </a:p>
          <a:p>
            <a:r>
              <a:rPr lang="en-US" sz="1200" b="0" i="0" u="none" strike="noStrike" kern="1200" baseline="0" dirty="0">
                <a:solidFill>
                  <a:schemeClr val="tx1"/>
                </a:solidFill>
                <a:latin typeface="Times New Roman" pitchFamily="18" charset="0"/>
                <a:ea typeface="+mn-ea"/>
                <a:cs typeface="+mn-cs"/>
              </a:rPr>
              <a:t>James Hansen, Makiko Sato, </a:t>
            </a:r>
            <a:r>
              <a:rPr lang="en-US" sz="1200" b="0" i="0" u="none" strike="noStrike" kern="1200" baseline="0" dirty="0" err="1">
                <a:solidFill>
                  <a:schemeClr val="tx1"/>
                </a:solidFill>
                <a:latin typeface="Times New Roman" pitchFamily="18" charset="0"/>
                <a:ea typeface="+mn-ea"/>
                <a:cs typeface="+mn-cs"/>
              </a:rPr>
              <a:t>Reto</a:t>
            </a:r>
            <a:r>
              <a:rPr lang="en-US" sz="1200" b="0" i="0" u="none" strike="noStrike" kern="1200" baseline="0" dirty="0">
                <a:solidFill>
                  <a:schemeClr val="tx1"/>
                </a:solidFill>
                <a:latin typeface="Times New Roman" pitchFamily="18" charset="0"/>
                <a:ea typeface="+mn-ea"/>
                <a:cs typeface="+mn-cs"/>
              </a:rPr>
              <a:t> </a:t>
            </a:r>
            <a:r>
              <a:rPr lang="en-US" sz="1200" b="0" i="0" u="none" strike="noStrike" kern="1200" baseline="0" dirty="0" err="1">
                <a:solidFill>
                  <a:schemeClr val="tx1"/>
                </a:solidFill>
                <a:latin typeface="Times New Roman" pitchFamily="18" charset="0"/>
                <a:ea typeface="+mn-ea"/>
                <a:cs typeface="+mn-cs"/>
              </a:rPr>
              <a:t>Ruedy</a:t>
            </a:r>
            <a:r>
              <a:rPr lang="en-US" sz="1200" b="0" i="0" u="none" strike="noStrike" kern="1200" baseline="0" dirty="0">
                <a:solidFill>
                  <a:schemeClr val="tx1"/>
                </a:solidFill>
                <a:latin typeface="Times New Roman" pitchFamily="18" charset="0"/>
                <a:ea typeface="+mn-ea"/>
                <a:cs typeface="+mn-cs"/>
              </a:rPr>
              <a:t>, Gavin A. Schmidt, Ken Lo</a:t>
            </a:r>
            <a:endParaRPr lang="en-US" sz="1200" b="0" dirty="0"/>
          </a:p>
          <a:p>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60</a:t>
            </a:fld>
            <a:endParaRPr lang="en-US"/>
          </a:p>
        </p:txBody>
      </p:sp>
    </p:spTree>
    <p:extLst>
      <p:ext uri="{BB962C8B-B14F-4D97-AF65-F5344CB8AC3E}">
        <p14:creationId xmlns:p14="http://schemas.microsoft.com/office/powerpoint/2010/main" val="1700007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p:txBody>
          <a:bodyPr/>
          <a:lstStyle>
            <a:lvl1pPr defTabSz="926084">
              <a:defRPr>
                <a:solidFill>
                  <a:schemeClr val="tx1"/>
                </a:solidFill>
                <a:latin typeface="Tahoma" pitchFamily="34" charset="0"/>
              </a:defRPr>
            </a:lvl1pPr>
            <a:lvl2pPr marL="1231271" indent="-473566" defTabSz="926084">
              <a:defRPr>
                <a:solidFill>
                  <a:schemeClr val="tx1"/>
                </a:solidFill>
                <a:latin typeface="Tahoma" pitchFamily="34" charset="0"/>
              </a:defRPr>
            </a:lvl2pPr>
            <a:lvl3pPr marL="1894263" indent="-378853" defTabSz="926084">
              <a:defRPr>
                <a:solidFill>
                  <a:schemeClr val="tx1"/>
                </a:solidFill>
                <a:latin typeface="Tahoma" pitchFamily="34" charset="0"/>
              </a:defRPr>
            </a:lvl3pPr>
            <a:lvl4pPr marL="2651968" indent="-378853" defTabSz="926084">
              <a:defRPr>
                <a:solidFill>
                  <a:schemeClr val="tx1"/>
                </a:solidFill>
                <a:latin typeface="Tahoma" pitchFamily="34" charset="0"/>
              </a:defRPr>
            </a:lvl4pPr>
            <a:lvl5pPr marL="3409674" indent="-378853" defTabSz="926084">
              <a:defRPr>
                <a:solidFill>
                  <a:schemeClr val="tx1"/>
                </a:solidFill>
                <a:latin typeface="Tahoma" pitchFamily="34" charset="0"/>
              </a:defRPr>
            </a:lvl5pPr>
            <a:lvl6pPr marL="4167380" indent="-378853" defTabSz="926084" eaLnBrk="0" fontAlgn="base" hangingPunct="0">
              <a:spcBef>
                <a:spcPct val="0"/>
              </a:spcBef>
              <a:spcAft>
                <a:spcPct val="0"/>
              </a:spcAft>
              <a:defRPr>
                <a:solidFill>
                  <a:schemeClr val="tx1"/>
                </a:solidFill>
                <a:latin typeface="Tahoma" pitchFamily="34" charset="0"/>
              </a:defRPr>
            </a:lvl6pPr>
            <a:lvl7pPr marL="4925085" indent="-378853" defTabSz="926084" eaLnBrk="0" fontAlgn="base" hangingPunct="0">
              <a:spcBef>
                <a:spcPct val="0"/>
              </a:spcBef>
              <a:spcAft>
                <a:spcPct val="0"/>
              </a:spcAft>
              <a:defRPr>
                <a:solidFill>
                  <a:schemeClr val="tx1"/>
                </a:solidFill>
                <a:latin typeface="Tahoma" pitchFamily="34" charset="0"/>
              </a:defRPr>
            </a:lvl7pPr>
            <a:lvl8pPr marL="5682790" indent="-378853" defTabSz="926084" eaLnBrk="0" fontAlgn="base" hangingPunct="0">
              <a:spcBef>
                <a:spcPct val="0"/>
              </a:spcBef>
              <a:spcAft>
                <a:spcPct val="0"/>
              </a:spcAft>
              <a:defRPr>
                <a:solidFill>
                  <a:schemeClr val="tx1"/>
                </a:solidFill>
                <a:latin typeface="Tahoma" pitchFamily="34" charset="0"/>
              </a:defRPr>
            </a:lvl8pPr>
            <a:lvl9pPr marL="6440495" indent="-378853" defTabSz="926084" eaLnBrk="0" fontAlgn="base" hangingPunct="0">
              <a:spcBef>
                <a:spcPct val="0"/>
              </a:spcBef>
              <a:spcAft>
                <a:spcPct val="0"/>
              </a:spcAft>
              <a:defRPr>
                <a:solidFill>
                  <a:schemeClr val="tx1"/>
                </a:solidFill>
                <a:latin typeface="Tahoma" pitchFamily="34" charset="0"/>
              </a:defRPr>
            </a:lvl9pPr>
          </a:lstStyle>
          <a:p>
            <a:pPr>
              <a:defRPr/>
            </a:pPr>
            <a:fld id="{C426A29D-4F43-4F80-A3CE-A06BD38C2D9B}" type="slidenum">
              <a:rPr lang="en-US" altLang="en-US" smtClean="0">
                <a:latin typeface="Times New Roman" pitchFamily="18" charset="0"/>
              </a:rPr>
              <a:pPr>
                <a:defRPr/>
              </a:pPr>
              <a:t>61</a:t>
            </a:fld>
            <a:endParaRPr lang="en-US" altLang="en-US">
              <a:latin typeface="Times New Roman" pitchFamily="18" charset="0"/>
            </a:endParaRPr>
          </a:p>
        </p:txBody>
      </p:sp>
      <p:sp>
        <p:nvSpPr>
          <p:cNvPr id="57347" name="Rectangle 2"/>
          <p:cNvSpPr>
            <a:spLocks noGrp="1" noRot="1" noChangeAspect="1" noChangeArrowheads="1" noTextEdit="1"/>
          </p:cNvSpPr>
          <p:nvPr>
            <p:ph type="sldImg"/>
          </p:nvPr>
        </p:nvSpPr>
        <p:spPr>
          <a:xfrm>
            <a:off x="803275" y="584200"/>
            <a:ext cx="4983163" cy="3738563"/>
          </a:xfrm>
          <a:ln/>
        </p:spPr>
      </p:sp>
      <p:sp>
        <p:nvSpPr>
          <p:cNvPr id="57348" name="Rectangle 3"/>
          <p:cNvSpPr>
            <a:spLocks noGrp="1" noChangeArrowheads="1"/>
          </p:cNvSpPr>
          <p:nvPr>
            <p:ph type="body" idx="1"/>
          </p:nvPr>
        </p:nvSpPr>
        <p:spPr>
          <a:noFill/>
        </p:spPr>
        <p:txBody>
          <a:bodyPr/>
          <a:lstStyle/>
          <a:p>
            <a:pPr eaLnBrk="1" hangingPunct="1"/>
            <a:r>
              <a:rPr lang="en-US" altLang="en-US" dirty="0"/>
              <a:t>Lean, </a:t>
            </a:r>
            <a:r>
              <a:rPr lang="en-US" altLang="en-US" dirty="0" err="1"/>
              <a:t>J.L</a:t>
            </a:r>
            <a:r>
              <a:rPr lang="en-US" altLang="en-US" dirty="0"/>
              <a:t>. and </a:t>
            </a:r>
            <a:r>
              <a:rPr lang="en-US" altLang="en-US" dirty="0" err="1"/>
              <a:t>D.H</a:t>
            </a:r>
            <a:r>
              <a:rPr lang="en-US" altLang="en-US" dirty="0"/>
              <a:t>. Rind 2008.  How natural and anthropogenic influences alter global and regional surface temperatures: 1880 to 2006.  </a:t>
            </a:r>
            <a:r>
              <a:rPr lang="en-US" altLang="en-US" dirty="0" err="1"/>
              <a:t>Geophys</a:t>
            </a:r>
            <a:r>
              <a:rPr lang="en-US" altLang="en-US" dirty="0"/>
              <a:t>.  Res. Lett. </a:t>
            </a:r>
            <a:r>
              <a:rPr lang="en-US" altLang="en-US" dirty="0" err="1"/>
              <a:t>v.35</a:t>
            </a:r>
            <a:r>
              <a:rPr lang="en-US" altLang="en-US" dirty="0"/>
              <a:t> </a:t>
            </a:r>
            <a:r>
              <a:rPr lang="en-US" altLang="en-US" dirty="0" err="1"/>
              <a:t>L18701</a:t>
            </a:r>
            <a:r>
              <a:rPr lang="en-US" altLang="en-US" dirty="0"/>
              <a:t> </a:t>
            </a:r>
            <a:r>
              <a:rPr lang="en-US" altLang="en-US" dirty="0" err="1"/>
              <a:t>doi:10.1029</a:t>
            </a:r>
            <a:r>
              <a:rPr lang="en-US" altLang="en-US" dirty="0"/>
              <a:t>/</a:t>
            </a:r>
            <a:r>
              <a:rPr lang="en-US" altLang="en-US" dirty="0" err="1"/>
              <a:t>2008GL034864</a:t>
            </a:r>
            <a:r>
              <a:rPr lang="en-US" altLang="en-US" dirty="0"/>
              <a:t>, 6 pgs.</a:t>
            </a:r>
          </a:p>
          <a:p>
            <a:pPr eaLnBrk="1" hangingPunct="1"/>
            <a:r>
              <a:rPr lang="en-US" altLang="en-US" dirty="0"/>
              <a:t>   solar trend over</a:t>
            </a:r>
            <a:r>
              <a:rPr lang="en-US" altLang="en-US" baseline="0" dirty="0"/>
              <a:t> last century and decade</a:t>
            </a:r>
            <a:endParaRPr lang="en-US" altLang="en-US" dirty="0"/>
          </a:p>
          <a:p>
            <a:pPr eaLnBrk="1" hangingPunct="1"/>
            <a:endParaRPr lang="en-US" altLang="en-US" dirty="0"/>
          </a:p>
          <a:p>
            <a:pPr eaLnBrk="1" hangingPunct="1"/>
            <a:r>
              <a:rPr lang="en-US" altLang="en-US" dirty="0" err="1"/>
              <a:t>Feulner</a:t>
            </a:r>
            <a:r>
              <a:rPr lang="en-US" altLang="en-US" dirty="0"/>
              <a:t>, G. and S. </a:t>
            </a:r>
            <a:r>
              <a:rPr lang="en-US" altLang="en-US" dirty="0" err="1"/>
              <a:t>Rahmstorf</a:t>
            </a:r>
            <a:r>
              <a:rPr lang="en-US" altLang="en-US" dirty="0"/>
              <a:t> 2010.  On the effect of a new grand minimum of solar activity on the future climate on Earth.  </a:t>
            </a:r>
            <a:r>
              <a:rPr lang="en-US" altLang="en-US" dirty="0" err="1"/>
              <a:t>Geophys</a:t>
            </a:r>
            <a:r>
              <a:rPr lang="en-US" altLang="en-US" dirty="0"/>
              <a:t>. Res. Lett. </a:t>
            </a:r>
            <a:r>
              <a:rPr lang="en-US" altLang="en-US" dirty="0" err="1"/>
              <a:t>doi:2010GL042710</a:t>
            </a:r>
            <a:r>
              <a:rPr lang="en-US" altLang="en-US" dirty="0"/>
              <a:t> (in press), 10 pgs.</a:t>
            </a:r>
          </a:p>
          <a:p>
            <a:pPr eaLnBrk="1" hangingPunct="1"/>
            <a:endParaRPr lang="en-US" altLang="en-US" dirty="0"/>
          </a:p>
          <a:p>
            <a:pPr eaLnBrk="1" hangingPunct="1"/>
            <a:r>
              <a:rPr lang="en-US" altLang="en-US" dirty="0"/>
              <a:t>Song, X., D. </a:t>
            </a:r>
            <a:r>
              <a:rPr lang="en-US" altLang="en-US" dirty="0" err="1"/>
              <a:t>Lubin</a:t>
            </a:r>
            <a:r>
              <a:rPr lang="en-US" altLang="en-US" dirty="0"/>
              <a:t> and </a:t>
            </a:r>
            <a:r>
              <a:rPr lang="en-US" altLang="en-US" dirty="0" err="1"/>
              <a:t>G.J</a:t>
            </a:r>
            <a:r>
              <a:rPr lang="en-US" altLang="en-US" dirty="0"/>
              <a:t>. Zhang 2010.  Increased greenhouse gases enhance regional climate response to a Maunder Minimum.  </a:t>
            </a:r>
            <a:r>
              <a:rPr lang="en-US" altLang="en-US" dirty="0" err="1"/>
              <a:t>Geophys</a:t>
            </a:r>
            <a:r>
              <a:rPr lang="en-US" altLang="en-US" dirty="0"/>
              <a:t>. Res. Lett. </a:t>
            </a:r>
            <a:r>
              <a:rPr lang="en-US" altLang="en-US" dirty="0" err="1"/>
              <a:t>v.37</a:t>
            </a:r>
            <a:r>
              <a:rPr lang="en-US" altLang="en-US" dirty="0"/>
              <a:t> </a:t>
            </a:r>
            <a:r>
              <a:rPr lang="en-US" altLang="en-US" dirty="0" err="1"/>
              <a:t>L01703</a:t>
            </a:r>
            <a:r>
              <a:rPr lang="en-US" altLang="en-US" dirty="0"/>
              <a:t> </a:t>
            </a:r>
            <a:r>
              <a:rPr lang="en-US" altLang="en-US" dirty="0" err="1"/>
              <a:t>doi:10.1029</a:t>
            </a:r>
            <a:r>
              <a:rPr lang="en-US" altLang="en-US" dirty="0"/>
              <a:t>/</a:t>
            </a:r>
            <a:r>
              <a:rPr lang="en-US" altLang="en-US" dirty="0" err="1"/>
              <a:t>2009GL041290</a:t>
            </a:r>
            <a:r>
              <a:rPr lang="en-US" altLang="en-US" dirty="0"/>
              <a:t>, 6 pgs.</a:t>
            </a:r>
          </a:p>
          <a:p>
            <a:pPr eaLnBrk="1" hangingPunct="1"/>
            <a:endParaRPr lang="en-US" altLang="en-US" dirty="0"/>
          </a:p>
          <a:p>
            <a:pPr eaLnBrk="1" hangingPunct="1"/>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C3 and C4 are the two dominant photosynthetic mechanisms of plants. Terrestrial models treat C3 plants as sensitive to CO2 fertilization, C4 plants not. This has been observed many times in experiments. They typically ran for a few years. Shown is the experiment that has run the longest. Half of the experimental plots are surrounded by tubes that emit CO2, enhancing the natural “ambCO2” levels  by 180 ppm “eCO2”. After about 10 years, the response of C3 and C4 reverses! The models are wrong when run for predictions over decades. </a:t>
            </a:r>
          </a:p>
          <a:p>
            <a:r>
              <a:rPr lang="en-US" dirty="0"/>
              <a:t> </a:t>
            </a:r>
          </a:p>
          <a:p>
            <a:r>
              <a:rPr lang="en-US" dirty="0"/>
              <a:t>For physiological reasons C3 is supposed to respond to higher CO2 by increasing its rate of photosynthesis (Rubisco also catalyzes oxidation). [Note: The initial decrease of biomass is due to tillage (freeing nutrients), before planting the experimental plots.] </a:t>
            </a:r>
          </a:p>
          <a:p>
            <a:endParaRPr lang="en-US" dirty="0"/>
          </a:p>
          <a:p>
            <a:r>
              <a:rPr lang="en-US" dirty="0"/>
              <a:t>============================================================</a:t>
            </a:r>
          </a:p>
          <a:p>
            <a:r>
              <a:rPr lang="en-US" dirty="0"/>
              <a:t>[</a:t>
            </a:r>
            <a:r>
              <a:rPr lang="en-US" dirty="0" err="1"/>
              <a:t>Baldocchi</a:t>
            </a:r>
            <a:r>
              <a:rPr lang="en-US" dirty="0"/>
              <a:t> 2011 Nature] The grass response</a:t>
            </a:r>
          </a:p>
          <a:p>
            <a:r>
              <a:rPr lang="en-US" dirty="0"/>
              <a:t>-------------------------------------------------</a:t>
            </a:r>
          </a:p>
          <a:p>
            <a:r>
              <a:rPr lang="en-US" dirty="0"/>
              <a:t> - C4 grasses are more efficient photo-synthesizers as a result of</a:t>
            </a:r>
          </a:p>
          <a:p>
            <a:r>
              <a:rPr lang="en-US" dirty="0"/>
              <a:t>   their distinct morphology and their use of another enzyme, </a:t>
            </a:r>
            <a:r>
              <a:rPr lang="en-US" dirty="0" err="1"/>
              <a:t>PeP</a:t>
            </a:r>
            <a:r>
              <a:rPr lang="en-US" dirty="0"/>
              <a:t>-carboxylase</a:t>
            </a:r>
          </a:p>
          <a:p>
            <a:r>
              <a:rPr lang="en-US" dirty="0"/>
              <a:t>   - photosynthesis is stimulated when leaves are exposed to above-ambient levels of CO2</a:t>
            </a:r>
          </a:p>
          <a:p>
            <a:r>
              <a:rPr lang="en-US" dirty="0"/>
              <a:t>   - eventually diminish and approach an asymptote as CO2 levels reach double that of the present day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62</a:t>
            </a:fld>
            <a:endParaRPr lang="en-US"/>
          </a:p>
        </p:txBody>
      </p:sp>
    </p:spTree>
    <p:extLst>
      <p:ext uri="{BB962C8B-B14F-4D97-AF65-F5344CB8AC3E}">
        <p14:creationId xmlns:p14="http://schemas.microsoft.com/office/powerpoint/2010/main" val="2416900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80B4201-B665-444C-8446-592FE5C72731}" type="slidenum">
              <a:rPr lang="en-US" smtClean="0"/>
              <a:pPr>
                <a:defRPr/>
              </a:pPr>
              <a:t>63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McMichael, </a:t>
            </a:r>
            <a:r>
              <a:rPr lang="en-US" dirty="0" err="1"/>
              <a:t>A.J</a:t>
            </a:r>
            <a:r>
              <a:rPr lang="en-US" dirty="0"/>
              <a:t>. 2012.  Insights from past millennia into climatic impacts on human health and survival.  Proc. Nat'l Acad. Sci. </a:t>
            </a:r>
            <a:r>
              <a:rPr lang="en-US" dirty="0" err="1"/>
              <a:t>v.109</a:t>
            </a:r>
            <a:r>
              <a:rPr lang="en-US" dirty="0"/>
              <a:t> </a:t>
            </a:r>
            <a:r>
              <a:rPr lang="en-US" dirty="0" err="1"/>
              <a:t>p.4730</a:t>
            </a:r>
            <a:r>
              <a:rPr lang="en-US" dirty="0"/>
              <a:t>-4737. </a:t>
            </a:r>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64</a:t>
            </a:fld>
            <a:endParaRPr lang="en-US"/>
          </a:p>
        </p:txBody>
      </p:sp>
    </p:spTree>
    <p:extLst>
      <p:ext uri="{BB962C8B-B14F-4D97-AF65-F5344CB8AC3E}">
        <p14:creationId xmlns:p14="http://schemas.microsoft.com/office/powerpoint/2010/main" val="3808760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4D5A8F37-D3A9-4A91-8A0C-5CC2B130021E}" type="slidenum">
              <a:rPr lang="en-US" smtClean="0"/>
              <a:pPr>
                <a:defRPr/>
              </a:pPr>
              <a:t>65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9BE52F20-04AF-4A3D-9600-D0976C0B9069}" type="slidenum">
              <a:rPr lang="en-US" altLang="en-US" sz="1200">
                <a:latin typeface="Times New Roman" pitchFamily="18" charset="0"/>
              </a:rPr>
              <a:pPr eaLnBrk="1" hangingPunct="1">
                <a:defRPr/>
              </a:pPr>
              <a:t>6</a:t>
            </a:fld>
            <a:endParaRPr lang="en-US" altLang="en-US" sz="1200">
              <a:latin typeface="Times New Roman" pitchFamily="18" charset="0"/>
            </a:endParaRPr>
          </a:p>
        </p:txBody>
      </p:sp>
      <p:sp>
        <p:nvSpPr>
          <p:cNvPr id="75779" name="Rectangle 2"/>
          <p:cNvSpPr>
            <a:spLocks noGrp="1" noRot="1" noChangeAspect="1" noChangeArrowheads="1" noTextEdit="1"/>
          </p:cNvSpPr>
          <p:nvPr>
            <p:ph type="sldImg"/>
          </p:nvPr>
        </p:nvSpPr>
        <p:spPr>
          <a:xfrm>
            <a:off x="801688" y="584200"/>
            <a:ext cx="4986337" cy="3740150"/>
          </a:xfrm>
          <a:ln/>
        </p:spPr>
      </p:sp>
      <p:sp>
        <p:nvSpPr>
          <p:cNvPr id="75780" name="Rectangle 3"/>
          <p:cNvSpPr>
            <a:spLocks noGrp="1" noChangeArrowheads="1"/>
          </p:cNvSpPr>
          <p:nvPr>
            <p:ph type="body" idx="1"/>
          </p:nvPr>
        </p:nvSpPr>
        <p:spPr>
          <a:xfrm>
            <a:off x="695325" y="4543426"/>
            <a:ext cx="5386388" cy="3997325"/>
          </a:xfrm>
          <a:noFill/>
        </p:spPr>
        <p:txBody>
          <a:bodyPr/>
          <a:lstStyle/>
          <a:p>
            <a:pPr eaLnBrk="1" hangingPunct="1"/>
            <a:r>
              <a:rPr lang="en-US" altLang="en-US"/>
              <a:t>137.7E6 passenger cars in 2003, 89.2E6 in 1970</a:t>
            </a:r>
          </a:p>
          <a:p>
            <a:pPr eaLnBrk="1" hangingPunct="1"/>
            <a:r>
              <a:rPr lang="en-US" altLang="en-US"/>
              <a:t>2.6E6 miles of paved roads in 2003, 1.7E6 in 1970  </a:t>
            </a:r>
            <a:r>
              <a:rPr lang="en-US" altLang="en-US">
                <a:sym typeface="Wingdings" pitchFamily="2" charset="2"/>
              </a:rPr>
              <a:t> 27,272 miles/yr</a:t>
            </a:r>
          </a:p>
          <a:p>
            <a:pPr eaLnBrk="1" hangingPunct="1"/>
            <a:r>
              <a:rPr lang="en-US" altLang="en-US">
                <a:sym typeface="Wingdings" pitchFamily="2" charset="2"/>
              </a:rPr>
              <a:t>   alters sensible and latent heat fluxes,     reduces sequestration of CO2   2.6E6/285E6 = 0.0091 mile/person = 48 feet/person</a:t>
            </a:r>
            <a:endParaRPr lang="en-US" altLang="en-US"/>
          </a:p>
          <a:p>
            <a:pPr eaLnBrk="1" hangingPunct="1"/>
            <a:r>
              <a:rPr lang="en-US" altLang="en-US"/>
              <a:t>48 states has 112,610 +/- 12,725 km^2 of impervious surface area in 2000 [EOS 6/15/2004]  112,610,000,000/279583437 = 402.8 m^2 = 20x20 meters = 60’ x 60’ per person</a:t>
            </a:r>
          </a:p>
          <a:p>
            <a:pPr eaLnBrk="1" hangingPunct="1"/>
            <a:r>
              <a:rPr lang="en-US" altLang="en-US"/>
              <a:t>Approx. size of Ohio (116,534 km^2) is paved – prevents C sequestration, urban heat island effect    0.010 mile of road/person = 48’ per person,       1 acre = 4046 meter^2 = (208.78 ft)^2</a:t>
            </a:r>
          </a:p>
          <a:p>
            <a:pPr eaLnBrk="1" hangingPunct="1"/>
            <a:r>
              <a:rPr lang="en-US" altLang="en-US"/>
              <a:t>300 million people in USA in Oct. 2006</a:t>
            </a:r>
          </a:p>
          <a:p>
            <a:pPr eaLnBrk="1" hangingPunct="1"/>
            <a:r>
              <a:rPr lang="en-US" altLang="en-US"/>
              <a:t>2000: 50 states: 281,421,906   48 conterminous: 279,583,437</a:t>
            </a:r>
          </a:p>
          <a:p>
            <a:pPr eaLnBrk="1" hangingPunct="1"/>
            <a:r>
              <a:rPr lang="en-US" altLang="en-US"/>
              <a:t>1990: 50 states: 248,709,873   48 conterminous: 247,051,601</a:t>
            </a:r>
          </a:p>
          <a:p>
            <a:pPr eaLnBrk="1" hangingPunct="1"/>
            <a:r>
              <a:rPr lang="en-US" altLang="en-US"/>
              <a:t>1980: 50 states: 226,545,805   48 conterminous: 225,179,263</a:t>
            </a:r>
          </a:p>
          <a:p>
            <a:pPr eaLnBrk="1" hangingPunct="1"/>
            <a:r>
              <a:rPr lang="en-US" altLang="en-US"/>
              <a:t>Carbon is 8x12/(8x12+18)=84.2% of octane and 7x12/(7x12+16)=84% of heptane</a:t>
            </a:r>
          </a:p>
          <a:p>
            <a:pPr eaLnBrk="1" hangingPunct="1"/>
            <a:r>
              <a:rPr lang="en-US" altLang="en-US"/>
              <a:t>Carbon is 0.87*84.2+0.13*84=84% of a gallon of gasoline</a:t>
            </a:r>
          </a:p>
          <a:p>
            <a:pPr eaLnBrk="1" hangingPunct="1"/>
            <a:endParaRPr lang="en-US" altLang="en-US"/>
          </a:p>
          <a:p>
            <a:pPr eaLnBrk="1" hangingPunct="1"/>
            <a:r>
              <a:rPr lang="en-US" altLang="en-US"/>
              <a:t>EPA: Trucks at 600 rpm idling  0.48 gal/hr  @ 1200 rpm   1.21 gal/hr</a:t>
            </a:r>
          </a:p>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Billups, K. 2015.  Timing is everything during deglaciations.  Nature </a:t>
            </a:r>
            <a:r>
              <a:rPr lang="en-US" dirty="0" err="1"/>
              <a:t>v.522</a:t>
            </a:r>
            <a:r>
              <a:rPr lang="en-US" dirty="0"/>
              <a:t> </a:t>
            </a:r>
            <a:r>
              <a:rPr lang="en-US" dirty="0" err="1"/>
              <a:t>p.163</a:t>
            </a:r>
            <a:r>
              <a:rPr lang="en-US" dirty="0"/>
              <a:t>-164.</a:t>
            </a:r>
          </a:p>
          <a:p>
            <a:endParaRPr lang="en-US" dirty="0"/>
          </a:p>
          <a:p>
            <a:r>
              <a:rPr lang="en-US" dirty="0"/>
              <a:t>Bohm, E., J. </a:t>
            </a:r>
            <a:r>
              <a:rPr lang="en-US" dirty="0" err="1"/>
              <a:t>Lippold</a:t>
            </a:r>
            <a:r>
              <a:rPr lang="en-US" dirty="0"/>
              <a:t>, M. </a:t>
            </a:r>
            <a:r>
              <a:rPr lang="en-US" dirty="0" err="1"/>
              <a:t>Gutjahr</a:t>
            </a:r>
            <a:r>
              <a:rPr lang="en-US" dirty="0"/>
              <a:t>, M. Frank, P. </a:t>
            </a:r>
            <a:r>
              <a:rPr lang="en-US" dirty="0" err="1"/>
              <a:t>Blaser</a:t>
            </a:r>
            <a:r>
              <a:rPr lang="en-US" dirty="0"/>
              <a:t>, B. </a:t>
            </a:r>
            <a:r>
              <a:rPr lang="en-US" dirty="0" err="1"/>
              <a:t>Antz</a:t>
            </a:r>
            <a:r>
              <a:rPr lang="en-US" dirty="0"/>
              <a:t> and J. </a:t>
            </a:r>
            <a:r>
              <a:rPr lang="en-US" dirty="0" err="1"/>
              <a:t>Fohlmeister</a:t>
            </a:r>
            <a:r>
              <a:rPr lang="en-US" dirty="0"/>
              <a:t> 2014.  Strong and deep Atlantic meridional overturning circulation during the last glacial cycle.  Nature </a:t>
            </a:r>
            <a:r>
              <a:rPr lang="en-US" dirty="0" err="1"/>
              <a:t>v.517</a:t>
            </a:r>
            <a:r>
              <a:rPr lang="en-US" dirty="0"/>
              <a:t> </a:t>
            </a:r>
            <a:r>
              <a:rPr lang="en-US" dirty="0" err="1"/>
              <a:t>p.73</a:t>
            </a:r>
            <a:r>
              <a:rPr lang="en-US" dirty="0"/>
              <a:t>-76. </a:t>
            </a:r>
          </a:p>
          <a:p>
            <a:endParaRPr lang="en-US" dirty="0"/>
          </a:p>
          <a:p>
            <a:r>
              <a:rPr lang="en-US" dirty="0"/>
              <a:t>Dutton, A., </a:t>
            </a:r>
            <a:r>
              <a:rPr lang="en-US" dirty="0" err="1"/>
              <a:t>A.E</a:t>
            </a:r>
            <a:r>
              <a:rPr lang="en-US" dirty="0"/>
              <a:t>. Carlson, </a:t>
            </a:r>
            <a:r>
              <a:rPr lang="en-US" dirty="0" err="1"/>
              <a:t>A.J</a:t>
            </a:r>
            <a:r>
              <a:rPr lang="en-US" dirty="0"/>
              <a:t>. Long, </a:t>
            </a:r>
            <a:r>
              <a:rPr lang="en-US" dirty="0" err="1"/>
              <a:t>G.A</a:t>
            </a:r>
            <a:r>
              <a:rPr lang="en-US" dirty="0"/>
              <a:t>. Milne, </a:t>
            </a:r>
            <a:r>
              <a:rPr lang="en-US" dirty="0" err="1"/>
              <a:t>P.U</a:t>
            </a:r>
            <a:r>
              <a:rPr lang="en-US" dirty="0"/>
              <a:t>. Clark, R. </a:t>
            </a:r>
            <a:r>
              <a:rPr lang="en-US" dirty="0" err="1"/>
              <a:t>DeConto</a:t>
            </a:r>
            <a:r>
              <a:rPr lang="en-US" dirty="0"/>
              <a:t>, </a:t>
            </a:r>
            <a:r>
              <a:rPr lang="en-US" dirty="0" err="1"/>
              <a:t>B.P</a:t>
            </a:r>
            <a:r>
              <a:rPr lang="en-US" dirty="0"/>
              <a:t>. Horton, S. </a:t>
            </a:r>
            <a:r>
              <a:rPr lang="en-US" dirty="0" err="1"/>
              <a:t>Rahmstorf</a:t>
            </a:r>
            <a:r>
              <a:rPr lang="en-US" dirty="0"/>
              <a:t> and M.E. </a:t>
            </a:r>
            <a:r>
              <a:rPr lang="en-US" dirty="0" err="1"/>
              <a:t>Raymo</a:t>
            </a:r>
            <a:r>
              <a:rPr lang="en-US" dirty="0"/>
              <a:t> 2015.  Sea-level rise due to polar ice-sheet mass loss during past warm periods.  Science </a:t>
            </a:r>
            <a:r>
              <a:rPr lang="en-US" dirty="0" err="1"/>
              <a:t>v.349</a:t>
            </a:r>
            <a:r>
              <a:rPr lang="en-US" dirty="0"/>
              <a:t> 10.1126/</a:t>
            </a:r>
            <a:r>
              <a:rPr lang="en-US" dirty="0" err="1"/>
              <a:t>science.aaa4019</a:t>
            </a:r>
            <a:r>
              <a:rPr lang="en-US" dirty="0"/>
              <a:t>, 10 pgs.</a:t>
            </a:r>
          </a:p>
          <a:p>
            <a:endParaRPr lang="en-US" dirty="0"/>
          </a:p>
          <a:p>
            <a:r>
              <a:rPr lang="en-US" dirty="0"/>
              <a:t>Hansen, J., M. Sato, P. Hearty, R. </a:t>
            </a:r>
            <a:r>
              <a:rPr lang="en-US" dirty="0" err="1"/>
              <a:t>Ruedy</a:t>
            </a:r>
            <a:r>
              <a:rPr lang="en-US" dirty="0"/>
              <a:t>, M. Kelley, V. Masson-</a:t>
            </a:r>
            <a:r>
              <a:rPr lang="en-US" dirty="0" err="1"/>
              <a:t>Delmotte</a:t>
            </a:r>
            <a:r>
              <a:rPr lang="en-US" dirty="0"/>
              <a:t>, G. Russell, G. </a:t>
            </a:r>
            <a:r>
              <a:rPr lang="en-US" dirty="0" err="1"/>
              <a:t>Tselioudis</a:t>
            </a:r>
            <a:r>
              <a:rPr lang="en-US" dirty="0"/>
              <a:t>, J. Cao, E. </a:t>
            </a:r>
            <a:r>
              <a:rPr lang="en-US" dirty="0" err="1"/>
              <a:t>Rignot</a:t>
            </a:r>
            <a:r>
              <a:rPr lang="en-US" dirty="0"/>
              <a:t>, I. </a:t>
            </a:r>
            <a:r>
              <a:rPr lang="en-US" dirty="0" err="1"/>
              <a:t>Velicogna</a:t>
            </a:r>
            <a:r>
              <a:rPr lang="en-US" dirty="0"/>
              <a:t>, E. </a:t>
            </a:r>
            <a:r>
              <a:rPr lang="en-US" dirty="0" err="1"/>
              <a:t>Kandian</a:t>
            </a:r>
            <a:r>
              <a:rPr lang="en-US" dirty="0"/>
              <a:t>, K. von </a:t>
            </a:r>
            <a:r>
              <a:rPr lang="en-US" dirty="0" err="1"/>
              <a:t>Schuckmann</a:t>
            </a:r>
            <a:r>
              <a:rPr lang="en-US" dirty="0"/>
              <a:t>, P. </a:t>
            </a:r>
            <a:r>
              <a:rPr lang="en-US" dirty="0" err="1"/>
              <a:t>Kharecha</a:t>
            </a:r>
            <a:r>
              <a:rPr lang="en-US" dirty="0"/>
              <a:t>, </a:t>
            </a:r>
            <a:r>
              <a:rPr lang="en-US" dirty="0" err="1"/>
              <a:t>A.N</a:t>
            </a:r>
            <a:r>
              <a:rPr lang="en-US" dirty="0"/>
              <a:t>. </a:t>
            </a:r>
            <a:r>
              <a:rPr lang="en-US" dirty="0" err="1"/>
              <a:t>Legrande</a:t>
            </a:r>
            <a:r>
              <a:rPr lang="en-US" dirty="0"/>
              <a:t>, M. Bauer and </a:t>
            </a:r>
            <a:r>
              <a:rPr lang="en-US" dirty="0" err="1"/>
              <a:t>K.W</a:t>
            </a:r>
            <a:r>
              <a:rPr lang="en-US" dirty="0"/>
              <a:t>. Lo 2015.  Ice melt, sea level rise and superstorms: evidence from paleoclimate data, climate modeling, and modern observations that 2 </a:t>
            </a:r>
            <a:r>
              <a:rPr lang="en-US" dirty="0" err="1"/>
              <a:t>degC</a:t>
            </a:r>
            <a:r>
              <a:rPr lang="en-US" dirty="0"/>
              <a:t> global warming is highly dangerous.  Atmos. Chem. Phys. (Discuss.)</a:t>
            </a:r>
            <a:r>
              <a:rPr lang="en-US" baseline="0" dirty="0"/>
              <a:t> </a:t>
            </a:r>
            <a:r>
              <a:rPr lang="en-US" dirty="0" err="1"/>
              <a:t>v.15</a:t>
            </a:r>
            <a:r>
              <a:rPr lang="en-US" dirty="0"/>
              <a:t> </a:t>
            </a:r>
            <a:r>
              <a:rPr lang="en-US" dirty="0" err="1"/>
              <a:t>p.20059</a:t>
            </a:r>
            <a:r>
              <a:rPr lang="en-US" dirty="0"/>
              <a:t>-20179.</a:t>
            </a:r>
          </a:p>
          <a:p>
            <a:endParaRPr lang="en-US" dirty="0"/>
          </a:p>
          <a:p>
            <a:r>
              <a:rPr lang="en-US" dirty="0"/>
              <a:t>Hayes, </a:t>
            </a:r>
            <a:r>
              <a:rPr lang="en-US" dirty="0" err="1"/>
              <a:t>C.T</a:t>
            </a:r>
            <a:r>
              <a:rPr lang="en-US" dirty="0"/>
              <a:t>. and et al. 2014.  A stagnation event in the deep South</a:t>
            </a:r>
            <a:r>
              <a:rPr lang="en-US" baseline="0" dirty="0"/>
              <a:t> </a:t>
            </a:r>
            <a:r>
              <a:rPr lang="en-US" dirty="0"/>
              <a:t>Atlantic during the last interglacial period.  Science </a:t>
            </a:r>
            <a:r>
              <a:rPr lang="en-US" dirty="0" err="1"/>
              <a:t>v.346</a:t>
            </a:r>
            <a:r>
              <a:rPr lang="en-US" dirty="0"/>
              <a:t> </a:t>
            </a:r>
            <a:r>
              <a:rPr lang="en-US" dirty="0" err="1"/>
              <a:t>p.1514</a:t>
            </a:r>
            <a:r>
              <a:rPr lang="en-US" dirty="0"/>
              <a:t>-1517.</a:t>
            </a:r>
          </a:p>
          <a:p>
            <a:endParaRPr lang="en-US" dirty="0"/>
          </a:p>
          <a:p>
            <a:r>
              <a:rPr lang="en-US" dirty="0" err="1"/>
              <a:t>Lamy</a:t>
            </a:r>
            <a:r>
              <a:rPr lang="en-US" dirty="0"/>
              <a:t>, F. and et al. 2014.  Increased dust deposition in the Pacific southern ocean during glacial periods.  Science </a:t>
            </a:r>
            <a:r>
              <a:rPr lang="en-US" dirty="0" err="1"/>
              <a:t>v.343</a:t>
            </a:r>
            <a:r>
              <a:rPr lang="en-US" dirty="0"/>
              <a:t> </a:t>
            </a:r>
            <a:r>
              <a:rPr lang="en-US" dirty="0" err="1"/>
              <a:t>p.403</a:t>
            </a:r>
            <a:r>
              <a:rPr lang="en-US" dirty="0"/>
              <a:t>-407.</a:t>
            </a:r>
          </a:p>
          <a:p>
            <a:endParaRPr lang="en-US" dirty="0"/>
          </a:p>
          <a:p>
            <a:r>
              <a:rPr lang="en-US" dirty="0"/>
              <a:t>Marino, G., </a:t>
            </a:r>
            <a:r>
              <a:rPr lang="en-US" dirty="0" err="1"/>
              <a:t>E.J</a:t>
            </a:r>
            <a:r>
              <a:rPr lang="en-US" dirty="0"/>
              <a:t>. </a:t>
            </a:r>
            <a:r>
              <a:rPr lang="en-US" dirty="0" err="1"/>
              <a:t>Rohling</a:t>
            </a:r>
            <a:r>
              <a:rPr lang="en-US" dirty="0"/>
              <a:t>, L. Rodriguez-</a:t>
            </a:r>
            <a:r>
              <a:rPr lang="en-US" dirty="0" err="1"/>
              <a:t>Sanz</a:t>
            </a:r>
            <a:r>
              <a:rPr lang="en-US" dirty="0"/>
              <a:t>, </a:t>
            </a:r>
            <a:r>
              <a:rPr lang="en-US" dirty="0" err="1"/>
              <a:t>K.M</a:t>
            </a:r>
            <a:r>
              <a:rPr lang="en-US" dirty="0"/>
              <a:t>. Grant, D. </a:t>
            </a:r>
            <a:r>
              <a:rPr lang="en-US" dirty="0" err="1"/>
              <a:t>Heslop</a:t>
            </a:r>
            <a:r>
              <a:rPr lang="en-US" dirty="0"/>
              <a:t>, </a:t>
            </a:r>
            <a:r>
              <a:rPr lang="en-US" dirty="0" err="1"/>
              <a:t>A.P</a:t>
            </a:r>
            <a:r>
              <a:rPr lang="en-US" dirty="0"/>
              <a:t>. Roberts, J.D. Stanford and J. Yu 2015.  Bipolar seesaw control on last interglacial sea level.  Nature </a:t>
            </a:r>
            <a:r>
              <a:rPr lang="en-US" dirty="0" err="1"/>
              <a:t>v.522</a:t>
            </a:r>
            <a:r>
              <a:rPr lang="en-US" dirty="0"/>
              <a:t> </a:t>
            </a:r>
            <a:r>
              <a:rPr lang="en-US" dirty="0" err="1"/>
              <a:t>p.197</a:t>
            </a:r>
            <a:r>
              <a:rPr lang="en-US" dirty="0"/>
              <a:t>-201.</a:t>
            </a:r>
          </a:p>
          <a:p>
            <a:endParaRPr lang="en-US" dirty="0"/>
          </a:p>
          <a:p>
            <a:r>
              <a:rPr lang="en-US" dirty="0"/>
              <a:t>Martin, </a:t>
            </a:r>
            <a:r>
              <a:rPr lang="en-US" dirty="0" err="1"/>
              <a:t>E.E</a:t>
            </a:r>
            <a:r>
              <a:rPr lang="en-US" dirty="0"/>
              <a:t>. 2014.  Ocean circulation and rapid climate change.  Nature </a:t>
            </a:r>
            <a:r>
              <a:rPr lang="en-US" dirty="0" err="1"/>
              <a:t>v.517</a:t>
            </a:r>
            <a:r>
              <a:rPr lang="en-US" dirty="0"/>
              <a:t> </a:t>
            </a:r>
            <a:r>
              <a:rPr lang="en-US" dirty="0" err="1"/>
              <a:t>p.30</a:t>
            </a:r>
            <a:r>
              <a:rPr lang="en-US" dirty="0"/>
              <a:t>-31.</a:t>
            </a:r>
          </a:p>
          <a:p>
            <a:endParaRPr lang="en-US" dirty="0"/>
          </a:p>
          <a:p>
            <a:r>
              <a:rPr lang="en-US" dirty="0"/>
              <a:t>Zhang, X., </a:t>
            </a:r>
            <a:r>
              <a:rPr lang="en-US" dirty="0" err="1"/>
              <a:t>Lohmann</a:t>
            </a:r>
            <a:r>
              <a:rPr lang="en-US" dirty="0"/>
              <a:t>, G, G. Knorr and C. Purcell 2014.  Abrupt glacial</a:t>
            </a:r>
            <a:r>
              <a:rPr lang="en-US" baseline="0" dirty="0"/>
              <a:t> c</a:t>
            </a:r>
            <a:r>
              <a:rPr lang="en-US" dirty="0"/>
              <a:t>limate shifts controlled by ice sheet changes.  Nature </a:t>
            </a:r>
            <a:r>
              <a:rPr lang="en-US" dirty="0" err="1"/>
              <a:t>v.512</a:t>
            </a:r>
            <a:r>
              <a:rPr lang="en-US" dirty="0"/>
              <a:t> </a:t>
            </a:r>
            <a:r>
              <a:rPr lang="en-US" dirty="0" err="1"/>
              <a:t>p.290</a:t>
            </a:r>
            <a:r>
              <a:rPr lang="en-US" dirty="0"/>
              <a:t>-294.</a:t>
            </a:r>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66</a:t>
            </a:fld>
            <a:endParaRPr lang="en-US"/>
          </a:p>
        </p:txBody>
      </p:sp>
    </p:spTree>
    <p:extLst>
      <p:ext uri="{BB962C8B-B14F-4D97-AF65-F5344CB8AC3E}">
        <p14:creationId xmlns:p14="http://schemas.microsoft.com/office/powerpoint/2010/main" val="9974693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1230325" indent="-472385" defTabSz="925023" eaLnBrk="0" hangingPunct="0">
              <a:defRPr sz="1900">
                <a:solidFill>
                  <a:schemeClr val="tx1"/>
                </a:solidFill>
                <a:latin typeface="Tahoma" pitchFamily="34" charset="0"/>
              </a:defRPr>
            </a:lvl2pPr>
            <a:lvl3pPr marL="1894094" indent="-378212" defTabSz="925023" eaLnBrk="0" hangingPunct="0">
              <a:defRPr sz="1900">
                <a:solidFill>
                  <a:schemeClr val="tx1"/>
                </a:solidFill>
                <a:latin typeface="Tahoma" pitchFamily="34" charset="0"/>
              </a:defRPr>
            </a:lvl3pPr>
            <a:lvl4pPr marL="2650516" indent="-378212" defTabSz="925023" eaLnBrk="0" hangingPunct="0">
              <a:defRPr sz="1900">
                <a:solidFill>
                  <a:schemeClr val="tx1"/>
                </a:solidFill>
                <a:latin typeface="Tahoma" pitchFamily="34" charset="0"/>
              </a:defRPr>
            </a:lvl4pPr>
            <a:lvl5pPr marL="3408456" indent="-378212" defTabSz="925023" eaLnBrk="0" hangingPunct="0">
              <a:defRPr sz="1900">
                <a:solidFill>
                  <a:schemeClr val="tx1"/>
                </a:solidFill>
                <a:latin typeface="Tahoma" pitchFamily="34" charset="0"/>
              </a:defRPr>
            </a:lvl5pPr>
            <a:lvl6pPr marL="3845905" indent="-378212" defTabSz="925023" eaLnBrk="0" fontAlgn="base" hangingPunct="0">
              <a:spcBef>
                <a:spcPct val="0"/>
              </a:spcBef>
              <a:spcAft>
                <a:spcPct val="0"/>
              </a:spcAft>
              <a:defRPr sz="1900">
                <a:solidFill>
                  <a:schemeClr val="tx1"/>
                </a:solidFill>
                <a:latin typeface="Tahoma" pitchFamily="34" charset="0"/>
              </a:defRPr>
            </a:lvl6pPr>
            <a:lvl7pPr marL="4283354" indent="-378212" defTabSz="925023" eaLnBrk="0" fontAlgn="base" hangingPunct="0">
              <a:spcBef>
                <a:spcPct val="0"/>
              </a:spcBef>
              <a:spcAft>
                <a:spcPct val="0"/>
              </a:spcAft>
              <a:defRPr sz="1900">
                <a:solidFill>
                  <a:schemeClr val="tx1"/>
                </a:solidFill>
                <a:latin typeface="Tahoma" pitchFamily="34" charset="0"/>
              </a:defRPr>
            </a:lvl7pPr>
            <a:lvl8pPr marL="4720803" indent="-378212" defTabSz="925023" eaLnBrk="0" fontAlgn="base" hangingPunct="0">
              <a:spcBef>
                <a:spcPct val="0"/>
              </a:spcBef>
              <a:spcAft>
                <a:spcPct val="0"/>
              </a:spcAft>
              <a:defRPr sz="1900">
                <a:solidFill>
                  <a:schemeClr val="tx1"/>
                </a:solidFill>
                <a:latin typeface="Tahoma" pitchFamily="34" charset="0"/>
              </a:defRPr>
            </a:lvl8pPr>
            <a:lvl9pPr marL="5158252" indent="-378212"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8F29EAAA-2003-4CAC-BE82-67180D3F5DC5}" type="slidenum">
              <a:rPr lang="en-US" altLang="en-US" sz="1200">
                <a:latin typeface="Times New Roman" pitchFamily="18" charset="0"/>
              </a:rPr>
              <a:pPr eaLnBrk="1" hangingPunct="1">
                <a:defRPr/>
              </a:pPr>
              <a:t>67</a:t>
            </a:fld>
            <a:endParaRPr lang="en-US" altLang="en-US" sz="12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a:t>de Vernal, A. and C. Hillaire-Marcel 2008.  Natural variability of  greenland climate, vegetation, and ice volume during the past million  years.  Science v.320 p.1622-1625</a:t>
            </a:r>
          </a:p>
          <a:p>
            <a:pPr eaLnBrk="1" hangingPunct="1"/>
            <a:r>
              <a:rPr lang="en-US" altLang="en-US"/>
              <a:t>21 meters: Olson, S.L. and P.J. Hearty 2010.  A sustained +21 m highstand during MIS 11 (400 ka): direct fossil and sedimentary evidence from Bermuda. Quaternary Science Reviews v.28 p.271-285</a:t>
            </a:r>
          </a:p>
          <a:p>
            <a:pPr eaLnBrk="1" hangingPunct="1"/>
            <a:r>
              <a:rPr lang="en-US" altLang="en-US"/>
              <a:t>Raymo, M.E. and J.X. Mitrovica 2012.  Collapse of polar ice sheets  during the stage 11 interglacial.  Nature v.483 p.453-456. </a:t>
            </a:r>
          </a:p>
          <a:p>
            <a:pPr eaLnBrk="1" hangingPunct="1"/>
            <a:r>
              <a:rPr lang="en-US" altLang="en-US"/>
              <a:t>Melles, M., R.M. DeConto and et al. 2012.  2.8 million years of Arctic climate change from Lake El'gygytgyn, NE Russia.  Science v.337 p.315- 320.  (obs at Lake El'gygytgyn, located ~100 km to the north of the Arctic Circle in northeastern Russia, 67.5d N, 172d 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1230325" indent="-472385" defTabSz="925023" eaLnBrk="0" hangingPunct="0">
              <a:defRPr sz="1900">
                <a:solidFill>
                  <a:schemeClr val="tx1"/>
                </a:solidFill>
                <a:latin typeface="Tahoma" pitchFamily="34" charset="0"/>
              </a:defRPr>
            </a:lvl2pPr>
            <a:lvl3pPr marL="1894094" indent="-378212" defTabSz="925023" eaLnBrk="0" hangingPunct="0">
              <a:defRPr sz="1900">
                <a:solidFill>
                  <a:schemeClr val="tx1"/>
                </a:solidFill>
                <a:latin typeface="Tahoma" pitchFamily="34" charset="0"/>
              </a:defRPr>
            </a:lvl3pPr>
            <a:lvl4pPr marL="2650516" indent="-378212" defTabSz="925023" eaLnBrk="0" hangingPunct="0">
              <a:defRPr sz="1900">
                <a:solidFill>
                  <a:schemeClr val="tx1"/>
                </a:solidFill>
                <a:latin typeface="Tahoma" pitchFamily="34" charset="0"/>
              </a:defRPr>
            </a:lvl4pPr>
            <a:lvl5pPr marL="3408456" indent="-378212" defTabSz="925023" eaLnBrk="0" hangingPunct="0">
              <a:defRPr sz="1900">
                <a:solidFill>
                  <a:schemeClr val="tx1"/>
                </a:solidFill>
                <a:latin typeface="Tahoma" pitchFamily="34" charset="0"/>
              </a:defRPr>
            </a:lvl5pPr>
            <a:lvl6pPr marL="3845905" indent="-378212" defTabSz="925023" eaLnBrk="0" fontAlgn="base" hangingPunct="0">
              <a:spcBef>
                <a:spcPct val="0"/>
              </a:spcBef>
              <a:spcAft>
                <a:spcPct val="0"/>
              </a:spcAft>
              <a:defRPr sz="1900">
                <a:solidFill>
                  <a:schemeClr val="tx1"/>
                </a:solidFill>
                <a:latin typeface="Tahoma" pitchFamily="34" charset="0"/>
              </a:defRPr>
            </a:lvl6pPr>
            <a:lvl7pPr marL="4283354" indent="-378212" defTabSz="925023" eaLnBrk="0" fontAlgn="base" hangingPunct="0">
              <a:spcBef>
                <a:spcPct val="0"/>
              </a:spcBef>
              <a:spcAft>
                <a:spcPct val="0"/>
              </a:spcAft>
              <a:defRPr sz="1900">
                <a:solidFill>
                  <a:schemeClr val="tx1"/>
                </a:solidFill>
                <a:latin typeface="Tahoma" pitchFamily="34" charset="0"/>
              </a:defRPr>
            </a:lvl7pPr>
            <a:lvl8pPr marL="4720803" indent="-378212" defTabSz="925023" eaLnBrk="0" fontAlgn="base" hangingPunct="0">
              <a:spcBef>
                <a:spcPct val="0"/>
              </a:spcBef>
              <a:spcAft>
                <a:spcPct val="0"/>
              </a:spcAft>
              <a:defRPr sz="1900">
                <a:solidFill>
                  <a:schemeClr val="tx1"/>
                </a:solidFill>
                <a:latin typeface="Tahoma" pitchFamily="34" charset="0"/>
              </a:defRPr>
            </a:lvl8pPr>
            <a:lvl9pPr marL="5158252" indent="-378212"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6F6F1C4A-79C3-4B86-B42B-B8811F62D9D6}" type="slidenum">
              <a:rPr lang="en-US" altLang="en-US" sz="1200">
                <a:latin typeface="Times New Roman" pitchFamily="18" charset="0"/>
              </a:rPr>
              <a:pPr eaLnBrk="1" hangingPunct="1">
                <a:defRPr/>
              </a:pPr>
              <a:t>68</a:t>
            </a:fld>
            <a:endParaRPr lang="en-US" altLang="en-US" sz="1200">
              <a:latin typeface="Times New Roman" pitchFamily="18" charset="0"/>
            </a:endParaRPr>
          </a:p>
        </p:txBody>
      </p:sp>
      <p:sp>
        <p:nvSpPr>
          <p:cNvPr id="72707" name="Rectangle 2"/>
          <p:cNvSpPr>
            <a:spLocks noGrp="1" noRot="1" noChangeAspect="1" noChangeArrowheads="1" noTextEdit="1"/>
          </p:cNvSpPr>
          <p:nvPr>
            <p:ph type="sldImg"/>
          </p:nvPr>
        </p:nvSpPr>
        <p:spPr>
          <a:xfrm>
            <a:off x="803275" y="584200"/>
            <a:ext cx="4983163" cy="3738563"/>
          </a:xfrm>
          <a:ln/>
        </p:spPr>
      </p:sp>
      <p:sp>
        <p:nvSpPr>
          <p:cNvPr id="72708" name="Rectangle 3"/>
          <p:cNvSpPr>
            <a:spLocks noGrp="1" noChangeArrowheads="1"/>
          </p:cNvSpPr>
          <p:nvPr>
            <p:ph type="body" idx="1"/>
          </p:nvPr>
        </p:nvSpPr>
        <p:spPr>
          <a:noFill/>
        </p:spPr>
        <p:txBody>
          <a:bodyPr/>
          <a:lstStyle/>
          <a:p>
            <a:pPr eaLnBrk="1" hangingPunct="1"/>
            <a:endParaRPr lang="en-US" altLang="en-US" dirty="0"/>
          </a:p>
          <a:p>
            <a:pPr eaLnBrk="1" hangingPunct="1"/>
            <a:r>
              <a:rPr lang="en-US" altLang="en-US" dirty="0"/>
              <a:t>Pliocene </a:t>
            </a:r>
            <a:r>
              <a:rPr lang="en-US" altLang="en-US" dirty="0" err="1"/>
              <a:t>SLR</a:t>
            </a:r>
            <a:r>
              <a:rPr lang="en-US" altLang="en-US" dirty="0"/>
              <a:t> was globally ~12 to </a:t>
            </a:r>
            <a:r>
              <a:rPr lang="en-US" altLang="en-US" baseline="0" dirty="0"/>
              <a:t>32 meters 2.9-3.3 Mya is from </a:t>
            </a:r>
            <a:r>
              <a:rPr lang="en-US" altLang="en-US" dirty="0" err="1"/>
              <a:t>Rohling</a:t>
            </a:r>
            <a:r>
              <a:rPr lang="en-US" altLang="en-US" dirty="0"/>
              <a:t>, </a:t>
            </a:r>
            <a:r>
              <a:rPr lang="en-US" altLang="en-US" dirty="0" err="1"/>
              <a:t>E.J</a:t>
            </a:r>
            <a:r>
              <a:rPr lang="en-US" altLang="en-US" dirty="0"/>
              <a:t>., </a:t>
            </a:r>
            <a:r>
              <a:rPr lang="en-US" altLang="en-US" dirty="0" err="1"/>
              <a:t>G.L</a:t>
            </a:r>
            <a:r>
              <a:rPr lang="en-US" altLang="en-US" dirty="0"/>
              <a:t>. Foster, </a:t>
            </a:r>
            <a:r>
              <a:rPr lang="en-US" altLang="en-US" dirty="0" err="1"/>
              <a:t>K.M</a:t>
            </a:r>
            <a:r>
              <a:rPr lang="en-US" altLang="en-US" dirty="0"/>
              <a:t>. Grant, G. Marino, </a:t>
            </a:r>
            <a:r>
              <a:rPr lang="en-US" altLang="en-US" dirty="0" err="1"/>
              <a:t>A.P</a:t>
            </a:r>
            <a:r>
              <a:rPr lang="en-US" altLang="en-US" dirty="0"/>
              <a:t>. Roberts, M.E. </a:t>
            </a:r>
            <a:r>
              <a:rPr lang="en-US" altLang="en-US" dirty="0" err="1"/>
              <a:t>Tamisiea</a:t>
            </a:r>
            <a:r>
              <a:rPr lang="en-US" altLang="en-US" dirty="0"/>
              <a:t> and F. Williams 2014.  Sea-level and deep-sea-temperature variability over the past 5.3 million years.  Nature </a:t>
            </a:r>
            <a:r>
              <a:rPr lang="en-US" altLang="en-US" dirty="0" err="1"/>
              <a:t>v.508</a:t>
            </a:r>
            <a:r>
              <a:rPr lang="en-US" altLang="en-US" dirty="0"/>
              <a:t> </a:t>
            </a:r>
            <a:r>
              <a:rPr lang="en-US" altLang="en-US" dirty="0" err="1"/>
              <a:t>p.477</a:t>
            </a:r>
            <a:r>
              <a:rPr lang="en-US" altLang="en-US" dirty="0"/>
              <a:t>-482.</a:t>
            </a:r>
          </a:p>
          <a:p>
            <a:pPr eaLnBrk="1" hangingPunct="1"/>
            <a:endParaRPr lang="en-US" altLang="en-US" dirty="0"/>
          </a:p>
          <a:p>
            <a:pPr eaLnBrk="1" hangingPunct="1"/>
            <a:endParaRPr lang="en-US" altLang="en-US" dirty="0"/>
          </a:p>
          <a:p>
            <a:pPr eaLnBrk="1" hangingPunct="1"/>
            <a:r>
              <a:rPr lang="en-US" altLang="en-US" dirty="0"/>
              <a:t>Closest analog might be 2.7 Mya (</a:t>
            </a:r>
            <a:r>
              <a:rPr lang="en-US" altLang="en-US" dirty="0" err="1"/>
              <a:t>Honisch</a:t>
            </a:r>
            <a:r>
              <a:rPr lang="en-US" altLang="en-US" dirty="0"/>
              <a:t> 2009 Science </a:t>
            </a:r>
            <a:r>
              <a:rPr lang="en-US" altLang="en-US" dirty="0" err="1"/>
              <a:t>v.324</a:t>
            </a:r>
            <a:r>
              <a:rPr lang="en-US" altLang="en-US" dirty="0"/>
              <a:t> </a:t>
            </a:r>
            <a:r>
              <a:rPr lang="en-US" altLang="en-US" dirty="0" err="1"/>
              <a:t>p.1551</a:t>
            </a:r>
            <a:r>
              <a:rPr lang="en-US" altLang="en-US" dirty="0"/>
              <a:t>)</a:t>
            </a:r>
          </a:p>
          <a:p>
            <a:pPr eaLnBrk="1" hangingPunct="1"/>
            <a:endParaRPr lang="en-US" altLang="en-US" dirty="0"/>
          </a:p>
          <a:p>
            <a:pPr eaLnBrk="1" hangingPunct="1"/>
            <a:r>
              <a:rPr lang="en-US" altLang="en-US" dirty="0"/>
              <a:t>0 to 25 Mya from </a:t>
            </a:r>
            <a:r>
              <a:rPr lang="en-US" altLang="en-US" dirty="0" err="1"/>
              <a:t>Fig.3b</a:t>
            </a:r>
            <a:r>
              <a:rPr lang="en-US" altLang="en-US" dirty="0"/>
              <a:t> of Pearson 2000 Nature </a:t>
            </a:r>
            <a:r>
              <a:rPr lang="en-US" altLang="en-US" dirty="0" err="1"/>
              <a:t>v.406</a:t>
            </a:r>
            <a:r>
              <a:rPr lang="en-US" altLang="en-US" dirty="0"/>
              <a:t>, </a:t>
            </a:r>
            <a:r>
              <a:rPr lang="en-US" altLang="en-US" dirty="0" err="1"/>
              <a:t>p.695</a:t>
            </a:r>
            <a:r>
              <a:rPr lang="en-US" altLang="en-US" dirty="0"/>
              <a:t>  CO2 vs time for 25 My (measured  pH from Boron-isotopes, inferred CO2)</a:t>
            </a:r>
          </a:p>
          <a:p>
            <a:pPr eaLnBrk="1" hangingPunct="1"/>
            <a:r>
              <a:rPr lang="en-US" altLang="en-US" dirty="0"/>
              <a:t>2.4-3.4 Mya CO2 from </a:t>
            </a:r>
            <a:r>
              <a:rPr lang="en-US" altLang="en-US" dirty="0" err="1"/>
              <a:t>Tripati</a:t>
            </a:r>
            <a:r>
              <a:rPr lang="en-US" altLang="en-US" dirty="0"/>
              <a:t>, </a:t>
            </a:r>
            <a:r>
              <a:rPr lang="en-US" altLang="en-US" dirty="0" err="1"/>
              <a:t>A.K</a:t>
            </a:r>
            <a:r>
              <a:rPr lang="en-US" altLang="en-US" dirty="0"/>
              <a:t>., C.D. Roberts and R.A. Eagle 2009.  Coupling of CO2 and ice sheet stability over major climate transitions of the last 20  million years.  Science on-line 10/8/2009, 6 pgs.</a:t>
            </a:r>
          </a:p>
          <a:p>
            <a:pPr eaLnBrk="1" hangingPunct="1"/>
            <a:endParaRPr lang="en-US" altLang="en-US" dirty="0"/>
          </a:p>
          <a:p>
            <a:pPr eaLnBrk="1" hangingPunct="1"/>
            <a:r>
              <a:rPr lang="en-US" altLang="en-US" dirty="0"/>
              <a:t>Permanent El-Nino-like state: </a:t>
            </a:r>
            <a:r>
              <a:rPr lang="en-US" altLang="en-US" dirty="0" err="1"/>
              <a:t>Wara</a:t>
            </a:r>
            <a:r>
              <a:rPr lang="en-US" altLang="en-US" dirty="0"/>
              <a:t>, </a:t>
            </a:r>
            <a:r>
              <a:rPr lang="en-US" altLang="en-US" dirty="0" err="1"/>
              <a:t>M.W</a:t>
            </a:r>
            <a:r>
              <a:rPr lang="en-US" altLang="en-US" dirty="0"/>
              <a:t>., </a:t>
            </a:r>
            <a:r>
              <a:rPr lang="en-US" altLang="en-US" dirty="0" err="1"/>
              <a:t>A.C</a:t>
            </a:r>
            <a:r>
              <a:rPr lang="en-US" altLang="en-US" dirty="0"/>
              <a:t>. </a:t>
            </a:r>
            <a:r>
              <a:rPr lang="en-US" altLang="en-US" dirty="0" err="1"/>
              <a:t>Ravelo</a:t>
            </a:r>
            <a:r>
              <a:rPr lang="en-US" altLang="en-US" dirty="0"/>
              <a:t> and </a:t>
            </a:r>
            <a:r>
              <a:rPr lang="en-US" altLang="en-US" dirty="0" err="1"/>
              <a:t>M.L</a:t>
            </a:r>
            <a:r>
              <a:rPr lang="en-US" altLang="en-US" dirty="0"/>
              <a:t>. Delaney 2005.  Permanent El Nino-like conditions during the Pliocene warm period.  Science </a:t>
            </a:r>
            <a:r>
              <a:rPr lang="en-US" altLang="en-US" dirty="0" err="1"/>
              <a:t>v.309</a:t>
            </a:r>
            <a:r>
              <a:rPr lang="en-US" altLang="en-US" dirty="0"/>
              <a:t> </a:t>
            </a:r>
            <a:r>
              <a:rPr lang="en-US" altLang="en-US" dirty="0" err="1"/>
              <a:t>p.758</a:t>
            </a:r>
            <a:r>
              <a:rPr lang="en-US" altLang="en-US" dirty="0"/>
              <a:t>-761.</a:t>
            </a:r>
          </a:p>
          <a:p>
            <a:pPr eaLnBrk="1" hangingPunct="1"/>
            <a:endParaRPr lang="en-US" altLang="en-US" dirty="0"/>
          </a:p>
          <a:p>
            <a:pPr eaLnBrk="1" hangingPunct="1"/>
            <a:r>
              <a:rPr lang="en-US" altLang="en-US" dirty="0" err="1"/>
              <a:t>Fedorov</a:t>
            </a:r>
            <a:r>
              <a:rPr lang="en-US" altLang="en-US" dirty="0"/>
              <a:t>, </a:t>
            </a:r>
            <a:r>
              <a:rPr lang="en-US" altLang="en-US" dirty="0" err="1"/>
              <a:t>A.V</a:t>
            </a:r>
            <a:r>
              <a:rPr lang="en-US" altLang="en-US" dirty="0"/>
              <a:t>., </a:t>
            </a:r>
            <a:r>
              <a:rPr lang="en-US" altLang="en-US" dirty="0" err="1"/>
              <a:t>C.M</a:t>
            </a:r>
            <a:r>
              <a:rPr lang="en-US" altLang="en-US" dirty="0"/>
              <a:t>. Brierley and K. Emanuel 2010.  Tropical cyclones and  permanent El Nino in the early Pliocene epoch.  Nature </a:t>
            </a:r>
            <a:r>
              <a:rPr lang="en-US" altLang="en-US" dirty="0" err="1"/>
              <a:t>v.463</a:t>
            </a:r>
            <a:r>
              <a:rPr lang="en-US" altLang="en-US" dirty="0"/>
              <a:t> </a:t>
            </a:r>
            <a:r>
              <a:rPr lang="en-US" altLang="en-US" dirty="0" err="1"/>
              <a:t>p.1066</a:t>
            </a:r>
            <a:r>
              <a:rPr lang="en-US" altLang="en-US" dirty="0"/>
              <a:t>- 1070. (his </a:t>
            </a:r>
            <a:r>
              <a:rPr lang="en-US" altLang="en-US" dirty="0" err="1"/>
              <a:t>fig.1</a:t>
            </a:r>
            <a:r>
              <a:rPr lang="en-US" altLang="en-US" dirty="0"/>
              <a:t> on right)</a:t>
            </a:r>
          </a:p>
          <a:p>
            <a:pPr eaLnBrk="1" hangingPunct="1"/>
            <a:endParaRPr lang="en-US" altLang="en-US" dirty="0"/>
          </a:p>
          <a:p>
            <a:pPr eaLnBrk="1" hangingPunct="1"/>
            <a:r>
              <a:rPr lang="en-US" altLang="en-US" dirty="0"/>
              <a:t>High climate sensitivity:</a:t>
            </a:r>
          </a:p>
          <a:p>
            <a:pPr eaLnBrk="1" hangingPunct="1">
              <a:buFontTx/>
              <a:buChar char="•"/>
            </a:pPr>
            <a:r>
              <a:rPr lang="en-US" altLang="en-US" dirty="0"/>
              <a:t>Lunt, </a:t>
            </a:r>
            <a:r>
              <a:rPr lang="en-US" altLang="en-US" dirty="0" err="1"/>
              <a:t>D.J</a:t>
            </a:r>
            <a:r>
              <a:rPr lang="en-US" altLang="en-US" dirty="0"/>
              <a:t>., A.M. Haywood, </a:t>
            </a:r>
            <a:r>
              <a:rPr lang="en-US" altLang="en-US" dirty="0" err="1"/>
              <a:t>G.A</a:t>
            </a:r>
            <a:r>
              <a:rPr lang="en-US" altLang="en-US" dirty="0"/>
              <a:t>. Schmidt, U. Salzmann, </a:t>
            </a:r>
            <a:r>
              <a:rPr lang="en-US" altLang="en-US" dirty="0" err="1"/>
              <a:t>P.J</a:t>
            </a:r>
            <a:r>
              <a:rPr lang="en-US" altLang="en-US" dirty="0"/>
              <a:t>. Valdes and H.J. </a:t>
            </a:r>
            <a:r>
              <a:rPr lang="en-US" altLang="en-US" dirty="0" err="1"/>
              <a:t>Dowsett</a:t>
            </a:r>
            <a:r>
              <a:rPr lang="en-US" altLang="en-US" dirty="0"/>
              <a:t> 2010.  Earth system sensitivity inferred from Pliocene modelling and data.  Nature Geoscience </a:t>
            </a:r>
            <a:r>
              <a:rPr lang="en-US" altLang="en-US" dirty="0" err="1"/>
              <a:t>v.3</a:t>
            </a:r>
            <a:r>
              <a:rPr lang="en-US" altLang="en-US" dirty="0"/>
              <a:t> </a:t>
            </a:r>
            <a:r>
              <a:rPr lang="en-US" altLang="en-US" dirty="0" err="1"/>
              <a:t>p.60</a:t>
            </a:r>
            <a:r>
              <a:rPr lang="en-US" altLang="en-US" dirty="0"/>
              <a:t>-64.</a:t>
            </a:r>
          </a:p>
          <a:p>
            <a:pPr eaLnBrk="1" hangingPunct="1">
              <a:buFontTx/>
              <a:buChar char="•"/>
            </a:pPr>
            <a:r>
              <a:rPr lang="en-US" altLang="en-US" dirty="0" err="1"/>
              <a:t>Pagani</a:t>
            </a:r>
            <a:r>
              <a:rPr lang="en-US" altLang="en-US" dirty="0"/>
              <a:t>, M., Z. Liu, J. </a:t>
            </a:r>
            <a:r>
              <a:rPr lang="en-US" altLang="en-US" dirty="0" err="1"/>
              <a:t>LaRiviere</a:t>
            </a:r>
            <a:r>
              <a:rPr lang="en-US" altLang="en-US" dirty="0"/>
              <a:t> and </a:t>
            </a:r>
            <a:r>
              <a:rPr lang="en-US" altLang="en-US" dirty="0" err="1"/>
              <a:t>A.C</a:t>
            </a:r>
            <a:r>
              <a:rPr lang="en-US" altLang="en-US" dirty="0"/>
              <a:t>. </a:t>
            </a:r>
            <a:r>
              <a:rPr lang="en-US" altLang="en-US" dirty="0" err="1"/>
              <a:t>Ravelo</a:t>
            </a:r>
            <a:r>
              <a:rPr lang="en-US" altLang="en-US" dirty="0"/>
              <a:t> 2009.  High Earth-system climate sensitivity determined from Pliocene carbon dioxide concentrations.  Nature Geoscience </a:t>
            </a:r>
            <a:r>
              <a:rPr lang="en-US" altLang="en-US" dirty="0" err="1"/>
              <a:t>v.3</a:t>
            </a:r>
            <a:r>
              <a:rPr lang="en-US" altLang="en-US" dirty="0"/>
              <a:t> </a:t>
            </a:r>
            <a:r>
              <a:rPr lang="en-US" altLang="en-US" dirty="0" err="1"/>
              <a:t>p.27</a:t>
            </a:r>
            <a:r>
              <a:rPr lang="en-US" altLang="en-US" dirty="0"/>
              <a:t>-30 (9.6 +/- 1.4 from 4 to 4.2 Mya and 7.1 to 8.7 +/- 1.3 from 3 to 3.3 Mya)</a:t>
            </a:r>
          </a:p>
          <a:p>
            <a:pPr eaLnBrk="1" hangingPunct="1">
              <a:buFontTx/>
              <a:buChar char="•"/>
            </a:pPr>
            <a:r>
              <a:rPr lang="en-US" altLang="en-US" dirty="0"/>
              <a:t>+</a:t>
            </a:r>
            <a:r>
              <a:rPr lang="en-US" altLang="en-US" dirty="0" err="1"/>
              <a:t>25m</a:t>
            </a:r>
            <a:r>
              <a:rPr lang="en-US" altLang="en-US" dirty="0"/>
              <a:t> and sea level figure: Rowley, </a:t>
            </a:r>
            <a:r>
              <a:rPr lang="en-US" altLang="en-US" dirty="0" err="1"/>
              <a:t>D.B</a:t>
            </a:r>
            <a:r>
              <a:rPr lang="en-US" altLang="en-US" dirty="0"/>
              <a:t>., A.M. Forte, R. </a:t>
            </a:r>
            <a:r>
              <a:rPr lang="en-US" altLang="en-US" dirty="0" err="1"/>
              <a:t>Moucha</a:t>
            </a:r>
            <a:r>
              <a:rPr lang="en-US" altLang="en-US" dirty="0"/>
              <a:t>, </a:t>
            </a:r>
            <a:r>
              <a:rPr lang="en-US" altLang="en-US" dirty="0" err="1"/>
              <a:t>J.X</a:t>
            </a:r>
            <a:r>
              <a:rPr lang="en-US" altLang="en-US" dirty="0"/>
              <a:t>. </a:t>
            </a:r>
            <a:r>
              <a:rPr lang="en-US" altLang="en-US" dirty="0" err="1"/>
              <a:t>Mitrovica</a:t>
            </a:r>
            <a:r>
              <a:rPr lang="en-US" altLang="en-US" dirty="0"/>
              <a:t>, </a:t>
            </a:r>
            <a:r>
              <a:rPr lang="en-US" altLang="en-US" dirty="0" err="1"/>
              <a:t>N.A</a:t>
            </a:r>
            <a:r>
              <a:rPr lang="en-US" altLang="en-US" dirty="0"/>
              <a:t>. Simmons and  </a:t>
            </a:r>
            <a:r>
              <a:rPr lang="en-US" altLang="en-US" dirty="0" err="1"/>
              <a:t>S.P</a:t>
            </a:r>
            <a:r>
              <a:rPr lang="en-US" altLang="en-US" dirty="0"/>
              <a:t>. Grand 2013.  Dynamic topography change of the eastern United  States since 3 million years ago.  Science </a:t>
            </a:r>
            <a:r>
              <a:rPr lang="en-US" altLang="en-US" dirty="0" err="1"/>
              <a:t>v.340</a:t>
            </a:r>
            <a:r>
              <a:rPr lang="en-US" altLang="en-US" dirty="0"/>
              <a:t> </a:t>
            </a:r>
            <a:r>
              <a:rPr lang="en-US" altLang="en-US" dirty="0" err="1"/>
              <a:t>p.1560</a:t>
            </a:r>
            <a:r>
              <a:rPr lang="en-US" altLang="en-US" dirty="0"/>
              <a:t>-1563.</a:t>
            </a:r>
          </a:p>
          <a:p>
            <a:pPr eaLnBrk="1" hangingPunct="1">
              <a:buFontTx/>
              <a:buChar char="•"/>
            </a:pPr>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1230325" indent="-472385" defTabSz="925023" eaLnBrk="0" hangingPunct="0">
              <a:defRPr sz="1900">
                <a:solidFill>
                  <a:schemeClr val="tx1"/>
                </a:solidFill>
                <a:latin typeface="Tahoma" pitchFamily="34" charset="0"/>
              </a:defRPr>
            </a:lvl2pPr>
            <a:lvl3pPr marL="1894094" indent="-378212" defTabSz="925023" eaLnBrk="0" hangingPunct="0">
              <a:defRPr sz="1900">
                <a:solidFill>
                  <a:schemeClr val="tx1"/>
                </a:solidFill>
                <a:latin typeface="Tahoma" pitchFamily="34" charset="0"/>
              </a:defRPr>
            </a:lvl3pPr>
            <a:lvl4pPr marL="2650516" indent="-378212" defTabSz="925023" eaLnBrk="0" hangingPunct="0">
              <a:defRPr sz="1900">
                <a:solidFill>
                  <a:schemeClr val="tx1"/>
                </a:solidFill>
                <a:latin typeface="Tahoma" pitchFamily="34" charset="0"/>
              </a:defRPr>
            </a:lvl4pPr>
            <a:lvl5pPr marL="3408456" indent="-378212" defTabSz="925023" eaLnBrk="0" hangingPunct="0">
              <a:defRPr sz="1900">
                <a:solidFill>
                  <a:schemeClr val="tx1"/>
                </a:solidFill>
                <a:latin typeface="Tahoma" pitchFamily="34" charset="0"/>
              </a:defRPr>
            </a:lvl5pPr>
            <a:lvl6pPr marL="3845905" indent="-378212" defTabSz="925023" eaLnBrk="0" fontAlgn="base" hangingPunct="0">
              <a:spcBef>
                <a:spcPct val="0"/>
              </a:spcBef>
              <a:spcAft>
                <a:spcPct val="0"/>
              </a:spcAft>
              <a:defRPr sz="1900">
                <a:solidFill>
                  <a:schemeClr val="tx1"/>
                </a:solidFill>
                <a:latin typeface="Tahoma" pitchFamily="34" charset="0"/>
              </a:defRPr>
            </a:lvl6pPr>
            <a:lvl7pPr marL="4283354" indent="-378212" defTabSz="925023" eaLnBrk="0" fontAlgn="base" hangingPunct="0">
              <a:spcBef>
                <a:spcPct val="0"/>
              </a:spcBef>
              <a:spcAft>
                <a:spcPct val="0"/>
              </a:spcAft>
              <a:defRPr sz="1900">
                <a:solidFill>
                  <a:schemeClr val="tx1"/>
                </a:solidFill>
                <a:latin typeface="Tahoma" pitchFamily="34" charset="0"/>
              </a:defRPr>
            </a:lvl7pPr>
            <a:lvl8pPr marL="4720803" indent="-378212" defTabSz="925023" eaLnBrk="0" fontAlgn="base" hangingPunct="0">
              <a:spcBef>
                <a:spcPct val="0"/>
              </a:spcBef>
              <a:spcAft>
                <a:spcPct val="0"/>
              </a:spcAft>
              <a:defRPr sz="1900">
                <a:solidFill>
                  <a:schemeClr val="tx1"/>
                </a:solidFill>
                <a:latin typeface="Tahoma" pitchFamily="34" charset="0"/>
              </a:defRPr>
            </a:lvl8pPr>
            <a:lvl9pPr marL="5158252" indent="-378212"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9392DA7E-D345-47F4-9F42-01C02A3B0FE8}" type="slidenum">
              <a:rPr lang="en-US" altLang="en-US" sz="1200">
                <a:latin typeface="Times New Roman" pitchFamily="18" charset="0"/>
              </a:rPr>
              <a:pPr eaLnBrk="1" hangingPunct="1">
                <a:defRPr/>
              </a:pPr>
              <a:t>69</a:t>
            </a:fld>
            <a:endParaRPr lang="en-US" altLang="en-US" sz="1200">
              <a:latin typeface="Times New Roman" pitchFamily="18" charset="0"/>
            </a:endParaRPr>
          </a:p>
        </p:txBody>
      </p:sp>
      <p:sp>
        <p:nvSpPr>
          <p:cNvPr id="73731" name="Rectangle 2"/>
          <p:cNvSpPr>
            <a:spLocks noGrp="1" noRot="1" noChangeAspect="1" noChangeArrowheads="1" noTextEdit="1"/>
          </p:cNvSpPr>
          <p:nvPr>
            <p:ph type="sldImg"/>
          </p:nvPr>
        </p:nvSpPr>
        <p:spPr>
          <a:xfrm>
            <a:off x="803275" y="584200"/>
            <a:ext cx="4983163" cy="3738563"/>
          </a:xfrm>
          <a:ln/>
        </p:spPr>
      </p:sp>
      <p:sp>
        <p:nvSpPr>
          <p:cNvPr id="73732" name="Rectangle 3"/>
          <p:cNvSpPr>
            <a:spLocks noGrp="1" noChangeArrowheads="1"/>
          </p:cNvSpPr>
          <p:nvPr>
            <p:ph type="body" idx="1"/>
          </p:nvPr>
        </p:nvSpPr>
        <p:spPr>
          <a:noFill/>
        </p:spPr>
        <p:txBody>
          <a:bodyPr/>
          <a:lstStyle/>
          <a:p>
            <a:pPr eaLnBrk="1" hangingPunct="1"/>
            <a:r>
              <a:rPr lang="en-US" altLang="en-US"/>
              <a:t>Crowley 1990 Science – uplift of Alps, Rocky’s and Himalayas</a:t>
            </a:r>
          </a:p>
          <a:p>
            <a:pPr eaLnBrk="1" hangingPunct="1"/>
            <a:r>
              <a:rPr lang="en-US" altLang="en-US"/>
              <a:t>Huber 2008 Science</a:t>
            </a:r>
          </a:p>
          <a:p>
            <a:pPr eaLnBrk="1" hangingPunct="1"/>
            <a:r>
              <a:rPr lang="en-US" altLang="en-US"/>
              <a:t>Pearson and Palmer 1999 +5C</a:t>
            </a:r>
          </a:p>
          <a:p>
            <a:pPr eaLnBrk="1" hangingPunct="1"/>
            <a:r>
              <a:rPr lang="en-US" altLang="en-US"/>
              <a:t>Head 2009 Nature – 42’ boid snake</a:t>
            </a:r>
          </a:p>
          <a:p>
            <a:pPr eaLnBrk="1" hangingPunct="1"/>
            <a:r>
              <a:rPr lang="en-US" altLang="en-US"/>
              <a:t>Pearson 2000 Nature</a:t>
            </a:r>
          </a:p>
          <a:p>
            <a:pPr eaLnBrk="1" hangingPunct="1"/>
            <a:r>
              <a:rPr lang="en-US" altLang="en-US"/>
              <a:t>Fletcher 2008 Nature = 600 ppmv ay 60 Mya</a:t>
            </a:r>
          </a:p>
          <a:p>
            <a:pPr eaLnBrk="1" hangingPunct="1"/>
            <a:endParaRPr lang="en-US" altLang="en-US"/>
          </a:p>
          <a:p>
            <a:pPr eaLnBrk="1" hangingPunct="1"/>
            <a:r>
              <a:rPr lang="en-US" altLang="en-US"/>
              <a:t>50 Mya to present solar irradiance has been increasing while T is dropping.   CO2 went from 1500 ppm (50 Mya) to present</a:t>
            </a:r>
          </a:p>
          <a:p>
            <a:pPr eaLnBrk="1" hangingPunct="1"/>
            <a:endParaRPr lang="en-US" altLang="en-US"/>
          </a:p>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701EEFB9-27AF-4471-9742-2A213DA2A4C2}" type="slidenum">
              <a:rPr lang="en-US" altLang="en-US" smtClean="0">
                <a:latin typeface="Times New Roman" pitchFamily="18" charset="0"/>
              </a:rPr>
              <a:pPr/>
              <a:t>70</a:t>
            </a:fld>
            <a:endParaRPr lang="en-US" altLang="en-US">
              <a:latin typeface="Times New Roman" pitchFamily="18" charset="0"/>
            </a:endParaRPr>
          </a:p>
        </p:txBody>
      </p:sp>
      <p:sp>
        <p:nvSpPr>
          <p:cNvPr id="506883" name="Rectangle 2"/>
          <p:cNvSpPr>
            <a:spLocks noGrp="1" noRot="1" noChangeAspect="1" noChangeArrowheads="1" noTextEdit="1"/>
          </p:cNvSpPr>
          <p:nvPr>
            <p:ph type="sldImg"/>
          </p:nvPr>
        </p:nvSpPr>
        <p:spPr>
          <a:xfrm>
            <a:off x="803275" y="584200"/>
            <a:ext cx="4986338" cy="3740150"/>
          </a:xfrm>
          <a:ln/>
        </p:spPr>
      </p:sp>
      <p:sp>
        <p:nvSpPr>
          <p:cNvPr id="506884" name="Rectangle 3"/>
          <p:cNvSpPr>
            <a:spLocks noGrp="1" noChangeArrowheads="1"/>
          </p:cNvSpPr>
          <p:nvPr>
            <p:ph type="body" idx="1"/>
          </p:nvPr>
        </p:nvSpPr>
        <p:spPr>
          <a:noFill/>
        </p:spPr>
        <p:txBody>
          <a:bodyPr/>
          <a:lstStyle/>
          <a:p>
            <a:pPr eaLnBrk="1" hangingPunct="1"/>
            <a:r>
              <a:rPr lang="en-US" altLang="en-US"/>
              <a:t>Ragweed and Poisen Ivy – Ziska, L. USDA  e.g. 2006 PNAS v.103 p.9086 – Poison Ivy</a:t>
            </a:r>
          </a:p>
          <a:p>
            <a:pPr eaLnBrk="1" hangingPunct="1"/>
            <a:endParaRPr lang="en-US" altLang="en-US"/>
          </a:p>
        </p:txBody>
      </p:sp>
    </p:spTree>
    <p:extLst>
      <p:ext uri="{BB962C8B-B14F-4D97-AF65-F5344CB8AC3E}">
        <p14:creationId xmlns:p14="http://schemas.microsoft.com/office/powerpoint/2010/main" val="34093489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marL="163513" indent="-163513">
              <a:buFontTx/>
              <a:buChar char="•"/>
            </a:pPr>
            <a:r>
              <a:rPr lang="en-US" altLang="en-US" dirty="0"/>
              <a:t>Burrows, </a:t>
            </a:r>
            <a:r>
              <a:rPr lang="en-US" altLang="en-US" dirty="0" err="1"/>
              <a:t>M.T</a:t>
            </a:r>
            <a:r>
              <a:rPr lang="en-US" altLang="en-US" dirty="0"/>
              <a:t>. and et al. 2014.  Geographical limits to species-range shifts are suggested by climate velocity.  Nature </a:t>
            </a:r>
            <a:r>
              <a:rPr lang="en-US" altLang="en-US" dirty="0" err="1"/>
              <a:t>v.507</a:t>
            </a:r>
            <a:r>
              <a:rPr lang="en-US" altLang="en-US" dirty="0"/>
              <a:t> </a:t>
            </a:r>
            <a:r>
              <a:rPr lang="en-US" altLang="en-US" dirty="0" err="1"/>
              <a:t>p.492</a:t>
            </a:r>
            <a:r>
              <a:rPr lang="en-US" altLang="en-US" dirty="0"/>
              <a:t>-495.</a:t>
            </a:r>
          </a:p>
          <a:p>
            <a:pPr marL="163513" indent="-163513">
              <a:buFontTx/>
              <a:buChar char="•"/>
            </a:pPr>
            <a:r>
              <a:rPr lang="en-US" altLang="en-US" dirty="0"/>
              <a:t>Burrows, </a:t>
            </a:r>
            <a:r>
              <a:rPr lang="en-US" altLang="en-US" dirty="0" err="1"/>
              <a:t>M.T</a:t>
            </a:r>
            <a:r>
              <a:rPr lang="en-US" altLang="en-US" dirty="0"/>
              <a:t>. and et al. 2011.  The pace of shifting climate in marine and terrestrial ecosystems.  Science </a:t>
            </a:r>
            <a:r>
              <a:rPr lang="en-US" altLang="en-US" dirty="0" err="1"/>
              <a:t>v.334</a:t>
            </a:r>
            <a:r>
              <a:rPr lang="en-US" altLang="en-US" dirty="0"/>
              <a:t> </a:t>
            </a:r>
            <a:r>
              <a:rPr lang="en-US" altLang="en-US" dirty="0" err="1"/>
              <a:t>p.652</a:t>
            </a:r>
            <a:r>
              <a:rPr lang="en-US" altLang="en-US" dirty="0"/>
              <a:t>-655 (figure </a:t>
            </a:r>
            <a:r>
              <a:rPr lang="en-US" altLang="en-US" dirty="0" err="1"/>
              <a:t>1c</a:t>
            </a:r>
            <a:r>
              <a:rPr lang="en-US" altLang="en-US" dirty="0"/>
              <a:t> shown above)</a:t>
            </a:r>
          </a:p>
          <a:p>
            <a:pPr marL="163513" indent="-163513">
              <a:buFontTx/>
              <a:buChar char="•"/>
            </a:pPr>
            <a:r>
              <a:rPr lang="en-US" altLang="en-US" dirty="0" err="1"/>
              <a:t>Dirzo</a:t>
            </a:r>
            <a:r>
              <a:rPr lang="en-US" altLang="en-US" dirty="0"/>
              <a:t>, R. and et al. 2014.  </a:t>
            </a:r>
            <a:r>
              <a:rPr lang="en-US" altLang="en-US" dirty="0" err="1"/>
              <a:t>Defaunation</a:t>
            </a:r>
            <a:r>
              <a:rPr lang="en-US" altLang="en-US" dirty="0"/>
              <a:t> in the Anthropocene.  Science </a:t>
            </a:r>
            <a:r>
              <a:rPr lang="en-US" altLang="en-US" dirty="0" err="1"/>
              <a:t>v.345</a:t>
            </a:r>
            <a:r>
              <a:rPr lang="en-US" altLang="en-US" dirty="0"/>
              <a:t> </a:t>
            </a:r>
            <a:r>
              <a:rPr lang="en-US" altLang="en-US" dirty="0" err="1"/>
              <a:t>p.401</a:t>
            </a:r>
            <a:r>
              <a:rPr lang="en-US" altLang="en-US" dirty="0"/>
              <a:t>-406.</a:t>
            </a:r>
          </a:p>
          <a:p>
            <a:pPr marL="163513" indent="-163513">
              <a:buFontTx/>
              <a:buChar char="•"/>
            </a:pPr>
            <a:r>
              <a:rPr lang="en-US" altLang="en-US" dirty="0" err="1"/>
              <a:t>Dornelas</a:t>
            </a:r>
            <a:r>
              <a:rPr lang="en-US" altLang="en-US" dirty="0"/>
              <a:t>, M. and et al. 2014.  Assemblage time series reveal biodiversity change but not systematic loss.  Science </a:t>
            </a:r>
            <a:r>
              <a:rPr lang="en-US" altLang="en-US" dirty="0" err="1"/>
              <a:t>v.344</a:t>
            </a:r>
            <a:r>
              <a:rPr lang="en-US" altLang="en-US" dirty="0"/>
              <a:t> </a:t>
            </a:r>
            <a:r>
              <a:rPr lang="en-US" altLang="en-US" dirty="0" err="1"/>
              <a:t>p.296</a:t>
            </a:r>
            <a:r>
              <a:rPr lang="en-US" altLang="en-US" dirty="0"/>
              <a:t>-299.</a:t>
            </a:r>
          </a:p>
          <a:p>
            <a:pPr marL="163513" indent="-163513">
              <a:buFontTx/>
              <a:buChar char="•"/>
            </a:pPr>
            <a:r>
              <a:rPr lang="en-US" altLang="en-US" dirty="0" err="1"/>
              <a:t>Fraedrich</a:t>
            </a:r>
            <a:r>
              <a:rPr lang="en-US" altLang="en-US" dirty="0"/>
              <a:t>, K., </a:t>
            </a:r>
            <a:r>
              <a:rPr lang="en-US" altLang="en-US" dirty="0" err="1"/>
              <a:t>F.W</a:t>
            </a:r>
            <a:r>
              <a:rPr lang="en-US" altLang="en-US" dirty="0"/>
              <a:t>. </a:t>
            </a:r>
            <a:r>
              <a:rPr lang="en-US" altLang="en-US" dirty="0" err="1"/>
              <a:t>Gerstengarbe</a:t>
            </a:r>
            <a:r>
              <a:rPr lang="en-US" altLang="en-US" dirty="0"/>
              <a:t> and P.C. Werner 2001.  Climate shifts during the last century.  Climatic Change </a:t>
            </a:r>
            <a:r>
              <a:rPr lang="en-US" altLang="en-US" dirty="0" err="1"/>
              <a:t>v.50</a:t>
            </a:r>
            <a:r>
              <a:rPr lang="en-US" altLang="en-US" dirty="0"/>
              <a:t> </a:t>
            </a:r>
            <a:r>
              <a:rPr lang="en-US" altLang="en-US" dirty="0" err="1"/>
              <a:t>p.405</a:t>
            </a:r>
            <a:r>
              <a:rPr lang="en-US" altLang="en-US" dirty="0"/>
              <a:t>-417.    </a:t>
            </a:r>
            <a:r>
              <a:rPr lang="en-US" altLang="en-US" dirty="0" err="1"/>
              <a:t>doi:10.1023</a:t>
            </a:r>
            <a:r>
              <a:rPr lang="en-US" altLang="en-US" dirty="0"/>
              <a:t>/</a:t>
            </a:r>
            <a:r>
              <a:rPr lang="en-US" altLang="en-US" dirty="0" err="1"/>
              <a:t>A:1010699428863</a:t>
            </a:r>
            <a:endParaRPr lang="en-US" altLang="en-US" dirty="0"/>
          </a:p>
          <a:p>
            <a:pPr marL="163513" indent="-163513">
              <a:buFontTx/>
              <a:buChar char="•"/>
            </a:pPr>
            <a:r>
              <a:rPr lang="en-US" altLang="en-US" dirty="0"/>
              <a:t>Garcia, R.A., M. </a:t>
            </a:r>
            <a:r>
              <a:rPr lang="en-US" altLang="en-US" dirty="0" err="1"/>
              <a:t>Cabeza</a:t>
            </a:r>
            <a:r>
              <a:rPr lang="en-US" altLang="en-US" dirty="0"/>
              <a:t>, C. </a:t>
            </a:r>
            <a:r>
              <a:rPr lang="en-US" altLang="en-US" dirty="0" err="1"/>
              <a:t>Rahbek</a:t>
            </a:r>
            <a:r>
              <a:rPr lang="en-US" altLang="en-US" dirty="0"/>
              <a:t> and </a:t>
            </a:r>
            <a:r>
              <a:rPr lang="en-US" altLang="en-US" dirty="0" err="1"/>
              <a:t>M.B</a:t>
            </a:r>
            <a:r>
              <a:rPr lang="en-US" altLang="en-US" dirty="0"/>
              <a:t>. Araujo 2014.  Multiple dimensions of climate change and their implications for biodiversity.  Science </a:t>
            </a:r>
            <a:r>
              <a:rPr lang="en-US" altLang="en-US" dirty="0" err="1"/>
              <a:t>v.344</a:t>
            </a:r>
            <a:r>
              <a:rPr lang="en-US" altLang="en-US" dirty="0"/>
              <a:t> </a:t>
            </a:r>
            <a:r>
              <a:rPr lang="en-US" altLang="en-US" dirty="0" err="1"/>
              <a:t>p.486</a:t>
            </a:r>
            <a:r>
              <a:rPr lang="en-US" altLang="en-US" dirty="0"/>
              <a:t>-486.</a:t>
            </a:r>
          </a:p>
          <a:p>
            <a:pPr marL="163513" indent="-163513">
              <a:buFontTx/>
              <a:buChar char="•"/>
            </a:pPr>
            <a:r>
              <a:rPr lang="en-US" altLang="en-US" dirty="0" err="1"/>
              <a:t>Loarie</a:t>
            </a:r>
            <a:r>
              <a:rPr lang="en-US" altLang="en-US" dirty="0"/>
              <a:t>, S.R., </a:t>
            </a:r>
            <a:r>
              <a:rPr lang="en-US" altLang="en-US" dirty="0" err="1"/>
              <a:t>P.B</a:t>
            </a:r>
            <a:r>
              <a:rPr lang="en-US" altLang="en-US" dirty="0"/>
              <a:t>. Duffy, H. Hamilton, </a:t>
            </a:r>
            <a:r>
              <a:rPr lang="en-US" altLang="en-US" dirty="0" err="1"/>
              <a:t>G.P</a:t>
            </a:r>
            <a:r>
              <a:rPr lang="en-US" altLang="en-US" dirty="0"/>
              <a:t>. Asner, </a:t>
            </a:r>
            <a:r>
              <a:rPr lang="en-US" altLang="en-US" dirty="0" err="1"/>
              <a:t>C.B</a:t>
            </a:r>
            <a:r>
              <a:rPr lang="en-US" altLang="en-US" dirty="0"/>
              <a:t>. Field and </a:t>
            </a:r>
            <a:r>
              <a:rPr lang="en-US" altLang="en-US" dirty="0" err="1"/>
              <a:t>D.D</a:t>
            </a:r>
            <a:r>
              <a:rPr lang="en-US" altLang="en-US" dirty="0"/>
              <a:t>. </a:t>
            </a:r>
            <a:r>
              <a:rPr lang="en-US" altLang="en-US" dirty="0" err="1"/>
              <a:t>Ackerly</a:t>
            </a:r>
            <a:r>
              <a:rPr lang="en-US" altLang="en-US" dirty="0"/>
              <a:t> 2009.  The velocity of climate change.  Nature </a:t>
            </a:r>
            <a:r>
              <a:rPr lang="en-US" altLang="en-US" dirty="0" err="1"/>
              <a:t>v.462</a:t>
            </a:r>
            <a:r>
              <a:rPr lang="en-US" altLang="en-US" dirty="0"/>
              <a:t> </a:t>
            </a:r>
            <a:r>
              <a:rPr lang="en-US" altLang="en-US" dirty="0" err="1"/>
              <a:t>p.1052</a:t>
            </a:r>
            <a:r>
              <a:rPr lang="en-US" altLang="en-US" dirty="0"/>
              <a:t>-1055.</a:t>
            </a:r>
          </a:p>
          <a:p>
            <a:pPr marL="163513" indent="-163513">
              <a:buFontTx/>
              <a:buChar char="•"/>
            </a:pPr>
            <a:r>
              <a:rPr lang="en-US" altLang="en-US" dirty="0"/>
              <a:t>Marris, E. 2011.  The end of the wild.  Nature </a:t>
            </a:r>
            <a:r>
              <a:rPr lang="en-US" altLang="en-US" dirty="0" err="1"/>
              <a:t>v.469</a:t>
            </a:r>
            <a:r>
              <a:rPr lang="en-US" altLang="en-US" dirty="0"/>
              <a:t> </a:t>
            </a:r>
            <a:r>
              <a:rPr lang="en-US" altLang="en-US" dirty="0" err="1"/>
              <a:t>p.150</a:t>
            </a:r>
            <a:r>
              <a:rPr lang="en-US" altLang="en-US" dirty="0"/>
              <a:t>-152.</a:t>
            </a:r>
          </a:p>
          <a:p>
            <a:pPr marL="163513" indent="-163513">
              <a:buFontTx/>
              <a:buChar char="•"/>
            </a:pPr>
            <a:r>
              <a:rPr lang="en-US" altLang="en-US" dirty="0"/>
              <a:t>Mora, C. and et al. 2014.  reply to Hawkins et al., "Uncertainties in the timing of unprecedented climates.".  Nature </a:t>
            </a:r>
            <a:r>
              <a:rPr lang="en-US" altLang="en-US" dirty="0" err="1"/>
              <a:t>v.511</a:t>
            </a:r>
            <a:r>
              <a:rPr lang="en-US" altLang="en-US" dirty="0"/>
              <a:t> Letters, </a:t>
            </a:r>
            <a:r>
              <a:rPr lang="en-US" altLang="en-US" dirty="0" err="1"/>
              <a:t>E5</a:t>
            </a:r>
            <a:r>
              <a:rPr lang="en-US" altLang="en-US" dirty="0"/>
              <a:t>-6, 2 pgs.</a:t>
            </a:r>
          </a:p>
          <a:p>
            <a:pPr marL="163513" indent="-163513">
              <a:buFontTx/>
              <a:buChar char="•"/>
            </a:pPr>
            <a:r>
              <a:rPr lang="en-US" altLang="en-US" dirty="0"/>
              <a:t>Mora, C. and et al. 2013.  The projected timing of climate departure from recent variability.  Nature </a:t>
            </a:r>
            <a:r>
              <a:rPr lang="en-US" altLang="en-US" dirty="0" err="1"/>
              <a:t>v.502</a:t>
            </a:r>
            <a:r>
              <a:rPr lang="en-US" altLang="en-US" dirty="0"/>
              <a:t> </a:t>
            </a:r>
            <a:r>
              <a:rPr lang="en-US" altLang="en-US" dirty="0" err="1"/>
              <a:t>p.183</a:t>
            </a:r>
            <a:r>
              <a:rPr lang="en-US" altLang="en-US" dirty="0"/>
              <a:t>-187.</a:t>
            </a:r>
          </a:p>
          <a:p>
            <a:pPr marL="163513" indent="-163513">
              <a:buFontTx/>
              <a:buChar char="•"/>
            </a:pPr>
            <a:r>
              <a:rPr lang="en-US" altLang="en-US" dirty="0" err="1"/>
              <a:t>Ohlemuller</a:t>
            </a:r>
            <a:r>
              <a:rPr lang="en-US" altLang="en-US" dirty="0"/>
              <a:t>, R., </a:t>
            </a:r>
            <a:r>
              <a:rPr lang="en-US" altLang="en-US" dirty="0" err="1"/>
              <a:t>E.S</a:t>
            </a:r>
            <a:r>
              <a:rPr lang="en-US" altLang="en-US" dirty="0"/>
              <a:t>. </a:t>
            </a:r>
            <a:r>
              <a:rPr lang="en-US" altLang="en-US" dirty="0" err="1"/>
              <a:t>Gritti</a:t>
            </a:r>
            <a:r>
              <a:rPr lang="en-US" altLang="en-US" dirty="0"/>
              <a:t>, </a:t>
            </a:r>
            <a:r>
              <a:rPr lang="en-US" altLang="en-US" dirty="0" err="1"/>
              <a:t>M.T</a:t>
            </a:r>
            <a:r>
              <a:rPr lang="en-US" altLang="en-US" dirty="0"/>
              <a:t>. Sykes and C.D. Thomas 2006.  Towards European climate risk surfaces: The extent and distribution of analogous and non-analogous climates 1931-2100.  Global Ecology </a:t>
            </a:r>
            <a:r>
              <a:rPr lang="en-US" altLang="en-US" dirty="0" err="1"/>
              <a:t>Biogeogr</a:t>
            </a:r>
            <a:r>
              <a:rPr lang="en-US" altLang="en-US" dirty="0"/>
              <a:t>. </a:t>
            </a:r>
            <a:r>
              <a:rPr lang="en-US" altLang="en-US" dirty="0" err="1"/>
              <a:t>v.15</a:t>
            </a:r>
            <a:r>
              <a:rPr lang="en-US" altLang="en-US" dirty="0"/>
              <a:t> </a:t>
            </a:r>
            <a:r>
              <a:rPr lang="en-US" altLang="en-US" dirty="0" err="1"/>
              <a:t>p.395</a:t>
            </a:r>
            <a:r>
              <a:rPr lang="en-US" altLang="en-US" dirty="0"/>
              <a:t>-405. </a:t>
            </a:r>
            <a:r>
              <a:rPr lang="en-US" altLang="en-US" dirty="0" err="1"/>
              <a:t>doi:10.1111</a:t>
            </a:r>
            <a:r>
              <a:rPr lang="en-US" altLang="en-US" dirty="0"/>
              <a:t>/</a:t>
            </a:r>
            <a:r>
              <a:rPr lang="en-US" altLang="en-US" dirty="0" err="1"/>
              <a:t>j.1466-822X.2006.00245.x</a:t>
            </a:r>
            <a:r>
              <a:rPr lang="en-US" altLang="en-US" dirty="0"/>
              <a:t> (motion of trees, butterflies and cricket)</a:t>
            </a:r>
          </a:p>
          <a:p>
            <a:pPr marL="163513" indent="-163513">
              <a:buFontTx/>
              <a:buChar char="•"/>
            </a:pPr>
            <a:r>
              <a:rPr lang="en-US" altLang="en-US" dirty="0"/>
              <a:t> </a:t>
            </a:r>
            <a:r>
              <a:rPr lang="en-US" altLang="en-US" dirty="0" err="1"/>
              <a:t>Pandolfi</a:t>
            </a:r>
            <a:r>
              <a:rPr lang="en-US" altLang="en-US" dirty="0"/>
              <a:t>, </a:t>
            </a:r>
            <a:r>
              <a:rPr lang="en-US" altLang="en-US" dirty="0" err="1"/>
              <a:t>J.M</a:t>
            </a:r>
            <a:r>
              <a:rPr lang="en-US" altLang="en-US" dirty="0"/>
              <a:t>. and </a:t>
            </a:r>
            <a:r>
              <a:rPr lang="en-US" altLang="en-US" dirty="0" err="1"/>
              <a:t>C.E</a:t>
            </a:r>
            <a:r>
              <a:rPr lang="en-US" altLang="en-US" dirty="0"/>
              <a:t>. Lovelock 2014.  Novelty trumps loss in global biodiversity.  Science </a:t>
            </a:r>
            <a:r>
              <a:rPr lang="en-US" altLang="en-US" dirty="0" err="1"/>
              <a:t>v.344</a:t>
            </a:r>
            <a:r>
              <a:rPr lang="en-US" altLang="en-US" dirty="0"/>
              <a:t> </a:t>
            </a:r>
            <a:r>
              <a:rPr lang="en-US" altLang="en-US" dirty="0" err="1"/>
              <a:t>p.266</a:t>
            </a:r>
            <a:r>
              <a:rPr lang="en-US" altLang="en-US" dirty="0"/>
              <a:t>-267.</a:t>
            </a:r>
          </a:p>
          <a:p>
            <a:pPr marL="163513" indent="-163513">
              <a:buFontTx/>
              <a:buChar char="•"/>
            </a:pPr>
            <a:r>
              <a:rPr lang="en-US" altLang="en-US" dirty="0"/>
              <a:t> </a:t>
            </a:r>
            <a:r>
              <a:rPr lang="en-US" altLang="en-US" dirty="0" err="1"/>
              <a:t>Pimm</a:t>
            </a:r>
            <a:r>
              <a:rPr lang="en-US" altLang="en-US" dirty="0"/>
              <a:t>, S.L., </a:t>
            </a:r>
            <a:r>
              <a:rPr lang="en-US" altLang="en-US" dirty="0" err="1"/>
              <a:t>C.N</a:t>
            </a:r>
            <a:r>
              <a:rPr lang="en-US" altLang="en-US" dirty="0"/>
              <a:t>. Jenkins, R. </a:t>
            </a:r>
            <a:r>
              <a:rPr lang="en-US" altLang="en-US" dirty="0" err="1"/>
              <a:t>Abell</a:t>
            </a:r>
            <a:r>
              <a:rPr lang="en-US" altLang="en-US" dirty="0"/>
              <a:t>, </a:t>
            </a:r>
            <a:r>
              <a:rPr lang="en-US" altLang="en-US" dirty="0" err="1"/>
              <a:t>T.M</a:t>
            </a:r>
            <a:r>
              <a:rPr lang="en-US" altLang="en-US" dirty="0"/>
              <a:t>. Brooks, </a:t>
            </a:r>
            <a:r>
              <a:rPr lang="en-US" altLang="en-US" dirty="0" err="1"/>
              <a:t>J.L</a:t>
            </a:r>
            <a:r>
              <a:rPr lang="en-US" altLang="en-US" dirty="0"/>
              <a:t>. </a:t>
            </a:r>
            <a:r>
              <a:rPr lang="en-US" altLang="en-US" dirty="0" err="1"/>
              <a:t>Gittleman</a:t>
            </a:r>
            <a:r>
              <a:rPr lang="en-US" altLang="en-US" dirty="0"/>
              <a:t>, </a:t>
            </a:r>
            <a:r>
              <a:rPr lang="en-US" altLang="en-US" dirty="0" err="1"/>
              <a:t>L.N</a:t>
            </a:r>
            <a:r>
              <a:rPr lang="en-US" altLang="en-US" dirty="0"/>
              <a:t>. Joppa, </a:t>
            </a:r>
            <a:r>
              <a:rPr lang="en-US" altLang="en-US" dirty="0" err="1"/>
              <a:t>P.H</a:t>
            </a:r>
            <a:r>
              <a:rPr lang="en-US" altLang="en-US" dirty="0"/>
              <a:t>. Raven, </a:t>
            </a:r>
            <a:r>
              <a:rPr lang="en-US" altLang="en-US" dirty="0" err="1"/>
              <a:t>C.M</a:t>
            </a:r>
            <a:r>
              <a:rPr lang="en-US" altLang="en-US" dirty="0"/>
              <a:t>. Roberts and </a:t>
            </a:r>
            <a:r>
              <a:rPr lang="en-US" altLang="en-US" dirty="0" err="1"/>
              <a:t>J.O</a:t>
            </a:r>
            <a:r>
              <a:rPr lang="en-US" altLang="en-US" dirty="0"/>
              <a:t>. Sexton 2014.  The biodiversity of species and their rates of extinction, distribution, and protection.  Science </a:t>
            </a:r>
            <a:r>
              <a:rPr lang="en-US" altLang="en-US" dirty="0" err="1"/>
              <a:t>v.344</a:t>
            </a:r>
            <a:r>
              <a:rPr lang="en-US" altLang="en-US" dirty="0"/>
              <a:t> </a:t>
            </a:r>
            <a:r>
              <a:rPr lang="en-US" altLang="en-US" dirty="0" err="1"/>
              <a:t>doi:10.1126</a:t>
            </a:r>
            <a:r>
              <a:rPr lang="en-US" altLang="en-US" dirty="0"/>
              <a:t>/science/1246752, 11 pgs.</a:t>
            </a:r>
          </a:p>
          <a:p>
            <a:pPr marL="163513" indent="-163513">
              <a:buFontTx/>
              <a:buChar char="•"/>
            </a:pPr>
            <a:r>
              <a:rPr lang="en-US" altLang="en-US" dirty="0"/>
              <a:t> </a:t>
            </a:r>
            <a:r>
              <a:rPr lang="en-US" altLang="en-US" dirty="0" err="1"/>
              <a:t>Sandel</a:t>
            </a:r>
            <a:r>
              <a:rPr lang="en-US" altLang="en-US" dirty="0"/>
              <a:t>, B. and et al. 2011.  The influence of late quaternary climate-change velocity on species endemism.  Science </a:t>
            </a:r>
            <a:r>
              <a:rPr lang="en-US" altLang="en-US" dirty="0" err="1"/>
              <a:t>v.334</a:t>
            </a:r>
            <a:r>
              <a:rPr lang="en-US" altLang="en-US" dirty="0"/>
              <a:t> </a:t>
            </a:r>
            <a:r>
              <a:rPr lang="en-US" altLang="en-US" dirty="0" err="1"/>
              <a:t>p.660</a:t>
            </a:r>
            <a:r>
              <a:rPr lang="en-US" altLang="en-US" dirty="0"/>
              <a:t>-664.</a:t>
            </a:r>
          </a:p>
          <a:p>
            <a:pPr marL="163513" indent="-163513">
              <a:buFontTx/>
              <a:buChar char="•"/>
            </a:pPr>
            <a:r>
              <a:rPr lang="en-US" altLang="en-US" dirty="0"/>
              <a:t> </a:t>
            </a:r>
            <a:r>
              <a:rPr lang="en-US" altLang="en-US" dirty="0" err="1"/>
              <a:t>Schloss</a:t>
            </a:r>
            <a:r>
              <a:rPr lang="en-US" altLang="en-US" dirty="0"/>
              <a:t>, C.A., </a:t>
            </a:r>
            <a:r>
              <a:rPr lang="en-US" altLang="en-US" dirty="0" err="1"/>
              <a:t>T.A</a:t>
            </a:r>
            <a:r>
              <a:rPr lang="en-US" altLang="en-US" dirty="0"/>
              <a:t>. Nunez and </a:t>
            </a:r>
            <a:r>
              <a:rPr lang="en-US" altLang="en-US" dirty="0" err="1"/>
              <a:t>J.J</a:t>
            </a:r>
            <a:r>
              <a:rPr lang="en-US" altLang="en-US" dirty="0"/>
              <a:t>. Lawler 2012.  Dispersal will limit ability of mammals to track climate change in the Western Hemisphere. Proc. Nat'l Acad. Sci. </a:t>
            </a:r>
            <a:r>
              <a:rPr lang="en-US" altLang="en-US" dirty="0" err="1"/>
              <a:t>v.109</a:t>
            </a:r>
            <a:r>
              <a:rPr lang="en-US" altLang="en-US" dirty="0"/>
              <a:t> </a:t>
            </a:r>
            <a:r>
              <a:rPr lang="en-US" altLang="en-US" dirty="0" err="1"/>
              <a:t>p.8606</a:t>
            </a:r>
            <a:r>
              <a:rPr lang="en-US" altLang="en-US" dirty="0"/>
              <a:t>-8611.</a:t>
            </a:r>
          </a:p>
          <a:p>
            <a:pPr marL="163513" indent="-163513">
              <a:buFontTx/>
              <a:buChar char="•"/>
            </a:pPr>
            <a:r>
              <a:rPr lang="en-US" altLang="en-US" dirty="0"/>
              <a:t> Seddon, </a:t>
            </a:r>
            <a:r>
              <a:rPr lang="en-US" altLang="en-US" dirty="0" err="1"/>
              <a:t>P.J</a:t>
            </a:r>
            <a:r>
              <a:rPr lang="en-US" altLang="en-US" dirty="0"/>
              <a:t>. and et al. 2014.  Reversing </a:t>
            </a:r>
            <a:r>
              <a:rPr lang="en-US" altLang="en-US" dirty="0" err="1"/>
              <a:t>defaunation</a:t>
            </a:r>
            <a:r>
              <a:rPr lang="en-US" altLang="en-US" dirty="0"/>
              <a:t>: Restoring species in a changing world.  Science </a:t>
            </a:r>
            <a:r>
              <a:rPr lang="en-US" altLang="en-US" dirty="0" err="1"/>
              <a:t>v.345</a:t>
            </a:r>
            <a:r>
              <a:rPr lang="en-US" altLang="en-US" dirty="0"/>
              <a:t> </a:t>
            </a:r>
            <a:r>
              <a:rPr lang="en-US" altLang="en-US" dirty="0" err="1"/>
              <a:t>p.406</a:t>
            </a:r>
            <a:r>
              <a:rPr lang="en-US" altLang="en-US" dirty="0"/>
              <a:t>-412.</a:t>
            </a:r>
          </a:p>
        </p:txBody>
      </p:sp>
      <p:sp>
        <p:nvSpPr>
          <p:cNvPr id="4" name="Slide Number Placeholder 3"/>
          <p:cNvSpPr>
            <a:spLocks noGrp="1"/>
          </p:cNvSpPr>
          <p:nvPr>
            <p:ph type="sldNum" sz="quarter" idx="5"/>
          </p:nvPr>
        </p:nvSpPr>
        <p:spPr/>
        <p:txBody>
          <a:bodyPr/>
          <a:lstStyle/>
          <a:p>
            <a:pPr>
              <a:defRPr/>
            </a:pPr>
            <a:fld id="{7A0057C9-39E7-4715-B346-EA91ED8A9D2F}" type="slidenum">
              <a:rPr lang="en-US" smtClean="0"/>
              <a:pPr>
                <a:defRPr/>
              </a:pPr>
              <a:t>71</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D9CC6C0E-20DB-48EA-81FE-E99B8988C88A}" type="slidenum">
              <a:rPr lang="en-US" altLang="en-US" smtClean="0">
                <a:latin typeface="Times New Roman" pitchFamily="18" charset="0"/>
              </a:rPr>
              <a:pPr/>
              <a:t>72</a:t>
            </a:fld>
            <a:endParaRPr lang="en-US" altLang="en-US">
              <a:latin typeface="Times New Roman" pitchFamily="18" charset="0"/>
            </a:endParaRPr>
          </a:p>
        </p:txBody>
      </p:sp>
      <p:sp>
        <p:nvSpPr>
          <p:cNvPr id="622595" name="Rectangle 2"/>
          <p:cNvSpPr>
            <a:spLocks noGrp="1" noRot="1" noChangeAspect="1" noChangeArrowheads="1" noTextEdit="1"/>
          </p:cNvSpPr>
          <p:nvPr>
            <p:ph type="sldImg"/>
          </p:nvPr>
        </p:nvSpPr>
        <p:spPr>
          <a:xfrm>
            <a:off x="1168400" y="696913"/>
            <a:ext cx="4613275" cy="3460750"/>
          </a:xfrm>
          <a:ln/>
        </p:spPr>
      </p:sp>
      <p:sp>
        <p:nvSpPr>
          <p:cNvPr id="622596" name="Rectangle 3"/>
          <p:cNvSpPr>
            <a:spLocks noGrp="1" noChangeArrowheads="1"/>
          </p:cNvSpPr>
          <p:nvPr>
            <p:ph type="body" idx="1"/>
          </p:nvPr>
        </p:nvSpPr>
        <p:spPr>
          <a:xfrm>
            <a:off x="696039" y="4388207"/>
            <a:ext cx="5557998" cy="4153027"/>
          </a:xfrm>
          <a:noFill/>
        </p:spPr>
        <p:txBody>
          <a:bodyPr/>
          <a:lstStyle/>
          <a:p>
            <a:pPr eaLnBrk="1" hangingPunct="1"/>
            <a:r>
              <a:rPr lang="en-US" altLang="en-US"/>
              <a:t>Barnett 2008 Water Resources</a:t>
            </a:r>
          </a:p>
          <a:p>
            <a:pPr eaLnBrk="1" hangingPunct="1"/>
            <a:r>
              <a:rPr lang="en-US" altLang="en-US"/>
              <a:t>IPCC 2008.  Climate change and water.  Cambridge University Press  http://www.ipcc.ch, 214 pgs.</a:t>
            </a:r>
          </a:p>
          <a:p>
            <a:pPr eaLnBrk="1" hangingPunct="1"/>
            <a:r>
              <a:rPr lang="en-US" altLang="en-US"/>
              <a:t>Kehrwald, N.M., L.G. Thompson, Y. Tandong, E. Mosley-Thompson, U.  Schotterer, V. Alfimov, J. Beer, J. Eikenberg and M.E. Davis 2008. Mass loss on Himalayan glacier endangers water resources.  Geophys. Res. Lett. v.35 L22503 doi:10.1029/2008GL035556, 6 pgs. </a:t>
            </a:r>
          </a:p>
          <a:p>
            <a:pPr eaLnBrk="1" hangingPunct="1"/>
            <a:r>
              <a:rPr lang="en-US" altLang="en-US"/>
              <a:t>  - 80% of glaciers in China have receded – will affect 500 million people</a:t>
            </a:r>
          </a:p>
          <a:p>
            <a:pPr eaLnBrk="1" hangingPunct="1"/>
            <a:r>
              <a:rPr lang="en-US" altLang="en-US"/>
              <a:t>  - tropical glaciers, 500,000 km^2 in 1995, 100,000 km^2 in 2030</a:t>
            </a:r>
          </a:p>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a:t>2005 Fung  19</a:t>
            </a:r>
            <a:r>
              <a:rPr lang="en-US" altLang="en-US" baseline="30000"/>
              <a:t>th</a:t>
            </a:r>
            <a:r>
              <a:rPr lang="en-US" altLang="en-US"/>
              <a:t>+20</a:t>
            </a:r>
            <a:r>
              <a:rPr lang="en-US" altLang="en-US" baseline="30000"/>
              <a:t>th</a:t>
            </a:r>
            <a:r>
              <a:rPr lang="en-US" altLang="en-US"/>
              <a:t> century cumulative is 276 Pg-C</a:t>
            </a:r>
          </a:p>
          <a:p>
            <a:r>
              <a:rPr lang="en-US" altLang="en-US"/>
              <a:t>   A1B  1380 Pg-C   825 ppmv</a:t>
            </a:r>
          </a:p>
          <a:p>
            <a:r>
              <a:rPr lang="en-US" altLang="en-US"/>
              <a:t>   A2    1732 Pg-C   993 ppmv</a:t>
            </a:r>
          </a:p>
          <a:p>
            <a:endParaRPr lang="en-US" altLang="en-US"/>
          </a:p>
          <a:p>
            <a:r>
              <a:rPr lang="en-US" altLang="en-US"/>
              <a:t>2013 IPSS WG1 Summary for Policy Makers figure SPM.10 on page 28</a:t>
            </a:r>
          </a:p>
          <a:p>
            <a:endParaRPr lang="en-US" altLang="en-US"/>
          </a:p>
          <a:p>
            <a:r>
              <a:rPr lang="en-US" altLang="en-US"/>
              <a:t>CO2 concentrations reaching 421 ppm (RCP2.6), 538 ppm (RCP4.5), 670 ppm (RCP6.0), and 936 ppm (RCP 8.5) by the year 2100.</a:t>
            </a:r>
          </a:p>
          <a:p>
            <a:endParaRPr lang="en-US" altLang="en-US"/>
          </a:p>
          <a:p>
            <a:r>
              <a:rPr lang="en-US" altLang="en-US"/>
              <a:t>Including also the prescribed concentrations of CH4 and N2O, the combined CO2-equivalent concentrations are 475 ppm (RCP2.6), 630 ppm (RCP4.5), 800 ppm (RCP6.0), and 1313 ppm (RCP8.5). For RCP8.5</a:t>
            </a:r>
          </a:p>
          <a:p>
            <a:endParaRPr lang="en-US" altLang="en-US"/>
          </a:p>
        </p:txBody>
      </p:sp>
      <p:sp>
        <p:nvSpPr>
          <p:cNvPr id="4" name="Slide Number Placeholder 3"/>
          <p:cNvSpPr>
            <a:spLocks noGrp="1"/>
          </p:cNvSpPr>
          <p:nvPr>
            <p:ph type="sldNum" sz="quarter" idx="5"/>
          </p:nvPr>
        </p:nvSpPr>
        <p:spPr/>
        <p:txBody>
          <a:bodyPr/>
          <a:lstStyle/>
          <a:p>
            <a:pPr>
              <a:defRPr/>
            </a:pPr>
            <a:fld id="{47AD7E4E-89DE-4E7B-9F63-6FC9C7849F7D}" type="slidenum">
              <a:rPr lang="en-US" smtClean="0"/>
              <a:pPr>
                <a:defRPr/>
              </a:pPr>
              <a:t>73</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AA1C9F0B-275B-40C7-AE03-1D6597B6BBB3}" type="slidenum">
              <a:rPr lang="en-US" altLang="en-US" smtClean="0">
                <a:latin typeface="Times New Roman" pitchFamily="18" charset="0"/>
              </a:rPr>
              <a:pPr/>
              <a:t>74</a:t>
            </a:fld>
            <a:endParaRPr lang="en-US" altLang="en-US">
              <a:latin typeface="Times New Roman" pitchFamily="18" charset="0"/>
            </a:endParaRPr>
          </a:p>
        </p:txBody>
      </p:sp>
      <p:sp>
        <p:nvSpPr>
          <p:cNvPr id="542723" name="Rectangle 2"/>
          <p:cNvSpPr>
            <a:spLocks noGrp="1" noRot="1" noChangeAspect="1" noChangeArrowheads="1" noTextEdit="1"/>
          </p:cNvSpPr>
          <p:nvPr>
            <p:ph type="sldImg"/>
          </p:nvPr>
        </p:nvSpPr>
        <p:spPr>
          <a:xfrm>
            <a:off x="803275" y="585788"/>
            <a:ext cx="4984750" cy="3738562"/>
          </a:xfrm>
          <a:ln/>
        </p:spPr>
      </p:sp>
      <p:sp>
        <p:nvSpPr>
          <p:cNvPr id="542724" name="Rectangle 3"/>
          <p:cNvSpPr>
            <a:spLocks noGrp="1" noChangeArrowheads="1"/>
          </p:cNvSpPr>
          <p:nvPr>
            <p:ph type="body" idx="1"/>
          </p:nvPr>
        </p:nvSpPr>
        <p:spPr>
          <a:noFill/>
        </p:spPr>
        <p:txBody>
          <a:bodyPr/>
          <a:lstStyle/>
          <a:p>
            <a:pPr eaLnBrk="1" hangingPunct="1"/>
            <a:r>
              <a:rPr lang="en-US" altLang="en-US"/>
              <a:t>Adapted from Six Degrees (Mark Lynas) and pg. 826 of IPCC wg1 &amp; wg2 (impacts table)report, 2007</a:t>
            </a:r>
          </a:p>
          <a:p>
            <a:pPr eaLnBrk="1" hangingPunct="1"/>
            <a:r>
              <a:rPr lang="en-US" altLang="en-US"/>
              <a:t>IPCC 2007 Physical Basis Table TS.5, pg. 66 (T vs Co2-eq)</a:t>
            </a:r>
          </a:p>
          <a:p>
            <a:pPr eaLnBrk="1" hangingPunct="1"/>
            <a:r>
              <a:rPr lang="en-US" altLang="en-US"/>
              <a:t>            best very-likely    likely</a:t>
            </a:r>
          </a:p>
          <a:p>
            <a:pPr eaLnBrk="1" hangingPunct="1"/>
            <a:r>
              <a:rPr lang="en-US" altLang="en-US"/>
              <a:t>CO2-eq   est   above      in range</a:t>
            </a:r>
          </a:p>
          <a:p>
            <a:pPr eaLnBrk="1" hangingPunct="1"/>
            <a:r>
              <a:rPr lang="en-US" altLang="en-US"/>
              <a:t>     350   1.0     0.5        0.6–1.4  all T’s in C w.r.t. pre-industrial</a:t>
            </a:r>
          </a:p>
          <a:p>
            <a:pPr eaLnBrk="1" hangingPunct="1"/>
            <a:r>
              <a:rPr lang="en-US" altLang="en-US"/>
              <a:t>     450   2.1     1.0        1.4–3.1</a:t>
            </a:r>
          </a:p>
          <a:p>
            <a:pPr eaLnBrk="1" hangingPunct="1"/>
            <a:r>
              <a:rPr lang="en-US" altLang="en-US"/>
              <a:t>     550   2.9     1.5        1.9–4.4</a:t>
            </a:r>
          </a:p>
          <a:p>
            <a:pPr eaLnBrk="1" hangingPunct="1"/>
            <a:r>
              <a:rPr lang="en-US" altLang="en-US"/>
              <a:t>     650   3.6     1.8        2.4–5.5</a:t>
            </a:r>
          </a:p>
          <a:p>
            <a:pPr eaLnBrk="1" hangingPunct="1"/>
            <a:r>
              <a:rPr lang="en-US" altLang="en-US"/>
              <a:t>     750   4.3     2.1        2.8–6.4</a:t>
            </a:r>
          </a:p>
          <a:p>
            <a:pPr eaLnBrk="1" hangingPunct="1"/>
            <a:r>
              <a:rPr lang="en-US" altLang="en-US"/>
              <a:t>    1000   5.5    2.8        3.7–8.3</a:t>
            </a:r>
          </a:p>
          <a:p>
            <a:pPr eaLnBrk="1" hangingPunct="1"/>
            <a:r>
              <a:rPr lang="en-US" altLang="en-US"/>
              <a:t>    1200   6.3    3.1        4.2–9.4</a:t>
            </a:r>
          </a:p>
          <a:p>
            <a:pPr eaLnBrk="1" hangingPunct="1"/>
            <a:r>
              <a:rPr lang="en-US" altLang="en-US"/>
              <a:t>+3C [Tedford 2003 Nature] Pliocene 4-5 Mya, treeline +2000 km, +10C summers</a:t>
            </a:r>
          </a:p>
          <a:p>
            <a:pPr eaLnBrk="1" hangingPunct="1"/>
            <a:r>
              <a:rPr lang="en-US" altLang="en-US"/>
              <a:t>+2C [Matthews 2007 GRL] risk increases by 1.7 to 3.0 </a:t>
            </a:r>
          </a:p>
          <a:p>
            <a:pPr eaLnBrk="1" hangingPunct="1"/>
            <a:endParaRPr lang="en-US" altLang="en-US"/>
          </a:p>
          <a:p>
            <a:pPr eaLnBrk="1" hangingPunct="1"/>
            <a:r>
              <a:rPr lang="en-US" altLang="en-US"/>
              <a:t>See special issue Jan. 2011 Proceedings of the Royal Society - A</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4B5C28EF-F8BF-49BE-A0F5-B0E6ACEBD0AE}" type="slidenum">
              <a:rPr lang="en-US" altLang="en-US" smtClean="0">
                <a:latin typeface="Times New Roman" pitchFamily="18" charset="0"/>
              </a:rPr>
              <a:pPr/>
              <a:t>75</a:t>
            </a:fld>
            <a:endParaRPr lang="en-US" altLang="en-US">
              <a:latin typeface="Times New Roman" pitchFamily="18" charset="0"/>
            </a:endParaRPr>
          </a:p>
        </p:txBody>
      </p:sp>
      <p:sp>
        <p:nvSpPr>
          <p:cNvPr id="543747" name="Rectangle 2"/>
          <p:cNvSpPr>
            <a:spLocks noGrp="1" noRot="1" noChangeAspect="1" noChangeArrowheads="1" noTextEdit="1"/>
          </p:cNvSpPr>
          <p:nvPr>
            <p:ph type="sldImg"/>
          </p:nvPr>
        </p:nvSpPr>
        <p:spPr>
          <a:xfrm>
            <a:off x="803275" y="585788"/>
            <a:ext cx="4984750" cy="3738562"/>
          </a:xfrm>
          <a:ln/>
        </p:spPr>
      </p:sp>
      <p:sp>
        <p:nvSpPr>
          <p:cNvPr id="543748" name="Rectangle 3"/>
          <p:cNvSpPr>
            <a:spLocks noGrp="1" noChangeArrowheads="1"/>
          </p:cNvSpPr>
          <p:nvPr>
            <p:ph type="body" idx="1"/>
          </p:nvPr>
        </p:nvSpPr>
        <p:spPr>
          <a:noFill/>
        </p:spPr>
        <p:txBody>
          <a:bodyPr/>
          <a:lstStyle/>
          <a:p>
            <a:pPr eaLnBrk="1" hangingPunct="1"/>
            <a:r>
              <a:rPr lang="en-US" altLang="en-US"/>
              <a:t>Adapted from Six Degrees (Mark Lynas) and pg. 826 of IPCC wg1 &amp; wg2 (impacts table)report, 2007</a:t>
            </a:r>
          </a:p>
          <a:p>
            <a:pPr eaLnBrk="1" hangingPunct="1"/>
            <a:r>
              <a:rPr lang="en-US" altLang="en-US"/>
              <a:t>2007 Schulze  +3C terrestrial biomass becomes net source</a:t>
            </a:r>
          </a:p>
          <a:p>
            <a:pPr eaLnBrk="1" hangingPunct="1"/>
            <a:r>
              <a:rPr lang="en-US" altLang="en-US"/>
              <a:t>2006 Holland  2040 no ice in polar summer</a:t>
            </a:r>
          </a:p>
          <a:p>
            <a:pPr eaLnBrk="1" hangingPunct="1"/>
            <a:r>
              <a:rPr lang="en-US" altLang="en-US"/>
              <a:t>2006 Federov +25 meter SLR, permanent El Nino</a:t>
            </a:r>
          </a:p>
          <a:p>
            <a:pPr eaLnBrk="1" hangingPunct="1"/>
            <a:endParaRPr lang="en-US" altLang="en-US"/>
          </a:p>
          <a:p>
            <a:pPr eaLnBrk="1" hangingPunct="1"/>
            <a:r>
              <a:rPr lang="en-US" altLang="en-US"/>
              <a:t>See impacts/tipping_point/envdef_meinshausen_summary.pdf for list of impacts at each temperature domain</a:t>
            </a:r>
          </a:p>
          <a:p>
            <a:pPr eaLnBrk="1" hangingPunct="1"/>
            <a:r>
              <a:rPr lang="en-US" altLang="en-US"/>
              <a:t>Used Betts 2011 PTRSA for Temperature(time)</a:t>
            </a:r>
          </a:p>
          <a:p>
            <a:pPr eaLnBrk="1" hangingPunct="1"/>
            <a:endParaRPr lang="en-US" altLang="en-US"/>
          </a:p>
          <a:p>
            <a:pPr eaLnBrk="1" hangingPunct="1"/>
            <a:r>
              <a:rPr lang="en-US" altLang="en-US">
                <a:sym typeface="Wingdings" pitchFamily="2" charset="2"/>
              </a:rPr>
              <a:t>Archer 2005: 300 yr + 25% forever – hydrates release is most probable in distant future</a:t>
            </a:r>
          </a:p>
          <a:p>
            <a:pPr eaLnBrk="1" hangingPunct="1"/>
            <a:r>
              <a:rPr lang="en-US" altLang="en-US">
                <a:sym typeface="Wingdings" pitchFamily="2" charset="2"/>
              </a:rPr>
              <a:t>30 cm/yr retreat of permafrost active layer.   1000’s Gt-C in ocean clathrates  [Archer JGR 2006]</a:t>
            </a:r>
          </a:p>
          <a:p>
            <a:pPr eaLnBrk="1" hangingPunct="1"/>
            <a:r>
              <a:rPr lang="en-US" altLang="en-US">
                <a:sym typeface="Wingdings" pitchFamily="2" charset="2"/>
              </a:rPr>
              <a:t>Net Global Vegetation is 650 Gt-C    950-970 Gt-C in Permafrost [Zimov 2006]</a:t>
            </a:r>
          </a:p>
          <a:p>
            <a:pPr eaLnBrk="1" hangingPunct="1"/>
            <a:endParaRPr lang="en-US" altLang="en-US">
              <a:sym typeface="Wingdings" pitchFamily="2" charset="2"/>
            </a:endParaRPr>
          </a:p>
          <a:p>
            <a:pPr eaLnBrk="1" hangingPunct="1"/>
            <a:r>
              <a:rPr lang="en-US" altLang="en-US">
                <a:sym typeface="Wingdings" pitchFamily="2" charset="2"/>
              </a:rPr>
              <a:t>+5 meters (West Antarctic) + 10 meters (East Antarctic) is from 2002 NAS Abrupt climate change: Inevitable Surprises</a:t>
            </a:r>
          </a:p>
          <a:p>
            <a:pPr eaLnBrk="1" hangingPunct="1"/>
            <a:r>
              <a:rPr lang="en-US" altLang="en-US">
                <a:sym typeface="Wingdings" pitchFamily="2" charset="2"/>
              </a:rPr>
              <a:t>+7 meters (Greenland) is from Schiermeier, Nature v.428, p.114</a:t>
            </a:r>
          </a:p>
          <a:p>
            <a:pPr eaLnBrk="1" hangingPunct="1"/>
            <a:r>
              <a:rPr lang="en-US" altLang="en-US"/>
              <a:t>The movie “too hot to handle: all Alaska glaciers (+ 1 foot), all Greenland (+7 meters), all Antarctica (+145 feet)</a:t>
            </a:r>
          </a:p>
          <a:p>
            <a:pPr eaLnBrk="1" hangingPunct="1"/>
            <a:r>
              <a:rPr lang="en-US" altLang="en-US"/>
              <a:t>+70 meters is Antarctica and Greenland completely melted (Alley, 2005 Science)</a:t>
            </a:r>
          </a:p>
          <a:p>
            <a:pPr eaLnBrk="1" hangingPunct="1"/>
            <a:r>
              <a:rPr lang="en-US" altLang="en-US"/>
              <a:t>2007 GRL Matthews and Keith: Carbon cycle (terrestrial feedbacks) – increases probability of exceeding 2 C by factor of 1.7-3</a:t>
            </a:r>
          </a:p>
          <a:p>
            <a:pPr eaLnBrk="1" hangingPunct="1"/>
            <a:endParaRPr lang="en-US" altLang="en-US"/>
          </a:p>
          <a:p>
            <a:pPr eaLnBrk="1" hangingPunct="1"/>
            <a:r>
              <a:rPr lang="en-US" altLang="en-US"/>
              <a:t>Special issue on “6-degrees”</a:t>
            </a:r>
          </a:p>
          <a:p>
            <a:pPr eaLnBrk="1" hangingPunct="1">
              <a:buFontTx/>
              <a:buChar char="•"/>
            </a:pPr>
            <a:r>
              <a:rPr lang="en-US" altLang="en-US"/>
              <a:t>Anderson, K. and A. Bows 2011.  Beyond 'dangerous' climate change: emission scenarios for a new world.  Phil. Trans. R. Soc. Lond. A v.369 p.20-44.</a:t>
            </a:r>
          </a:p>
          <a:p>
            <a:pPr eaLnBrk="1" hangingPunct="1">
              <a:buFontTx/>
              <a:buChar char="•"/>
            </a:pPr>
            <a:r>
              <a:rPr lang="en-US" altLang="en-US"/>
              <a:t>Betts, R.A., M. Collins, D.L. Hemming, C.D. Jones, J.A. Lowe and M.G. Sanderson 2011.  When could global warming reach 4 degC?  Phil. Trans. R. Soc. Lond. A v.369 p.67-84.</a:t>
            </a:r>
          </a:p>
          <a:p>
            <a:pPr eaLnBrk="1" hangingPunct="1">
              <a:buFontTx/>
              <a:buChar char="•"/>
            </a:pPr>
            <a:r>
              <a:rPr lang="en-US" altLang="en-US"/>
              <a:t>Bowerman, N.H.A., D.J. Frame, C. Huntingford, J.A. Lowe and M.R. Allen 2011.  Cumulative carbon emissions, emissions floors and short-term  rates of warming: implications for policy.  Phil. Trans. R. Soc. Lond. A v.369 p.45-66.</a:t>
            </a:r>
          </a:p>
          <a:p>
            <a:pPr eaLnBrk="1" hangingPunct="1">
              <a:buFontTx/>
              <a:buChar char="•"/>
            </a:pPr>
            <a:r>
              <a:rPr lang="en-US" altLang="en-US"/>
              <a:t>Fung, F., A. Lopez and M. New 2011.  Water availability in +2 degC and +4 degC worlds.  Phil. Trans. R. Soc. Lond. A v.369 p.99-116. </a:t>
            </a:r>
          </a:p>
          <a:p>
            <a:pPr eaLnBrk="1" hangingPunct="1">
              <a:buFontTx/>
              <a:buChar char="•"/>
            </a:pPr>
            <a:r>
              <a:rPr lang="en-US" altLang="en-US"/>
              <a:t>Gemenne, F. 2011.  Climate-induced population displacements in a 4 degC+ world.  Phil. Trans. R. Soc. Lond. A v.369 p.182-195.</a:t>
            </a:r>
          </a:p>
          <a:p>
            <a:pPr eaLnBrk="1" hangingPunct="1">
              <a:buFontTx/>
              <a:buChar char="•"/>
            </a:pPr>
            <a:r>
              <a:rPr lang="en-US" altLang="en-US"/>
              <a:t>Huntingford, C., P.M. Cox, L.M. Mercado, S. Sitch, N. Bellouin, O. Boucher and N. Gedney 2011.  Highly contrasting effects of different climate forcing agents on terrestrial ecosystem services.  Phil. Trans. R. Soc. Lond. A v.369 p.2026-2037.</a:t>
            </a:r>
          </a:p>
          <a:p>
            <a:pPr eaLnBrk="1" hangingPunct="1">
              <a:buFontTx/>
              <a:buChar char="•"/>
            </a:pPr>
            <a:r>
              <a:rPr lang="en-US" altLang="en-US"/>
              <a:t>New, M., D. Liverman, H. Schroder and K. Anderson 2011.  Four degrees and beyond: the potential for a global temperature increase of four degrees and its implications.  Phil. Trans. R. Soc. Lond. A v.369 p.6-19.</a:t>
            </a:r>
          </a:p>
          <a:p>
            <a:pPr eaLnBrk="1" hangingPunct="1">
              <a:buFontTx/>
              <a:buChar char="•"/>
            </a:pPr>
            <a:r>
              <a:rPr lang="en-US" altLang="en-US"/>
              <a:t>Nicholls, R.J., N. Marinova, J.A. Lowe, S. Brown, P. Vellinga, D. De Gusmao, J. Hinkel and R.S.J. Tol 2011.  Sea-level rise and its possible impacts given a 'beyond 4degC world' in the twenty-first century.  Phil. Trans. R. Soc. Lond. A v.369 p.161-181.</a:t>
            </a:r>
          </a:p>
          <a:p>
            <a:pPr eaLnBrk="1" hangingPunct="1">
              <a:buFontTx/>
              <a:buChar char="•"/>
            </a:pPr>
            <a:r>
              <a:rPr lang="en-US" altLang="en-US"/>
              <a:t>Sanderson, M.G., D.L. Hemming and R.A. Betts 2011.  Regional temperature and precipitation changes under high-end (&gt;= 4 degC) global warming.  Phil. Trans. R. Soc. Lond. A v.369 p.85-98.</a:t>
            </a:r>
          </a:p>
          <a:p>
            <a:pPr eaLnBrk="1" hangingPunct="1">
              <a:buFontTx/>
              <a:buChar char="•"/>
            </a:pPr>
            <a:r>
              <a:rPr lang="en-US" altLang="en-US"/>
              <a:t>Smith, M.S., L. Horrocks, A. Harvey and C. Hamilton 2011.  Rethinking adaptation for a 4 degC world.  Phil. Trans. R. Soc. Lond. A v.369 p.196-216.</a:t>
            </a:r>
          </a:p>
          <a:p>
            <a:pPr eaLnBrk="1" hangingPunct="1">
              <a:buFontTx/>
              <a:buChar char="•"/>
            </a:pPr>
            <a:r>
              <a:rPr lang="en-US" altLang="en-US"/>
              <a:t>Thornton, P.K., P.G. Jones, P.J. Ericksen and A.J. Challinor 2011.  Agriculture and food systems in sub-Saharan Africa in a 4 degC+ world. Phil. Trans. R. Soc. Lond. A v.369 p.117-136.</a:t>
            </a:r>
          </a:p>
          <a:p>
            <a:pPr eaLnBrk="1" hangingPunct="1">
              <a:buFontTx/>
              <a:buChar char="•"/>
            </a:pPr>
            <a:r>
              <a:rPr lang="en-US" altLang="en-US"/>
              <a:t>Warren, R. 2011.  The role of interactions in a world implementing adaptation and mitigation solutions to climate change.  Phil. Trans. R. Soc. Lond. A v.369 p.217-241.</a:t>
            </a:r>
          </a:p>
          <a:p>
            <a:pPr eaLnBrk="1" hangingPunct="1">
              <a:buFontTx/>
              <a:buChar char="•"/>
            </a:pPr>
            <a:r>
              <a:rPr lang="en-US" altLang="en-US"/>
              <a:t>Zelazowski, P., Y. Malhi, C. Huntingford, S. Sitch and J.B. Fisher 2011.  Changes in the potential distribution of humid tropical forests on a warmer planet.  Phil. Trans. R. Soc. Lond. A v.369 p.137-160.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13C95C5E-ABE9-4DF3-A411-582BC903C4A9}" type="slidenum">
              <a:rPr lang="en-US" altLang="en-US" smtClean="0">
                <a:latin typeface="Times New Roman" pitchFamily="18" charset="0"/>
              </a:rPr>
              <a:pPr/>
              <a:t>7</a:t>
            </a:fld>
            <a:endParaRPr lang="en-US" altLang="en-US">
              <a:latin typeface="Times New Roman" pitchFamily="18" charset="0"/>
            </a:endParaRPr>
          </a:p>
        </p:txBody>
      </p:sp>
      <p:sp>
        <p:nvSpPr>
          <p:cNvPr id="557059" name="Rectangle 2"/>
          <p:cNvSpPr>
            <a:spLocks noGrp="1" noRot="1" noChangeAspect="1" noChangeArrowheads="1" noTextEdit="1"/>
          </p:cNvSpPr>
          <p:nvPr>
            <p:ph type="sldImg"/>
          </p:nvPr>
        </p:nvSpPr>
        <p:spPr>
          <a:xfrm>
            <a:off x="803275" y="585788"/>
            <a:ext cx="4984750" cy="3738562"/>
          </a:xfrm>
          <a:ln/>
        </p:spPr>
      </p:sp>
      <p:sp>
        <p:nvSpPr>
          <p:cNvPr id="557060" name="Rectangle 3"/>
          <p:cNvSpPr>
            <a:spLocks noGrp="1" noChangeArrowheads="1"/>
          </p:cNvSpPr>
          <p:nvPr>
            <p:ph type="body" idx="1"/>
          </p:nvPr>
        </p:nvSpPr>
        <p:spPr>
          <a:xfrm>
            <a:off x="696039" y="4545884"/>
            <a:ext cx="5385278" cy="3998022"/>
          </a:xfrm>
          <a:noFill/>
        </p:spPr>
        <p:txBody>
          <a:bodyPr/>
          <a:lstStyle/>
          <a:p>
            <a:pPr eaLnBrk="1" hangingPunct="1"/>
            <a:r>
              <a:rPr lang="en-US" altLang="en-US"/>
              <a:t>Chalk Point: Net summer capacity: 2,415 MW, Steam units: Units 1 &amp; 2: coal-fired  Units 3 &amp; 4: oil-and-gas fired , Combustion turbines:  Units 1&amp; 2: oil-fired  Units 3, 4, 5, &amp; 6: gas-and-oil fired </a:t>
            </a:r>
          </a:p>
          <a:p>
            <a:pPr eaLnBrk="1" hangingPunct="1"/>
            <a:r>
              <a:rPr lang="en-US" altLang="en-US"/>
              <a:t>Coal </a:t>
            </a:r>
            <a:r>
              <a:rPr lang="en-US" altLang="en-US">
                <a:latin typeface="Book Antiqua" pitchFamily="18" charset="0"/>
              </a:rPr>
              <a:t>≈</a:t>
            </a:r>
            <a:r>
              <a:rPr lang="en-US" altLang="en-US"/>
              <a:t>30 MJ/kg = 3 times wood</a:t>
            </a:r>
          </a:p>
          <a:p>
            <a:pPr eaLnBrk="1" hangingPunct="1"/>
            <a:r>
              <a:rPr lang="en-US" altLang="en-US"/>
              <a:t>200,000 kg-coal/h * 30 MJ/kg / 3600 s/h = 1670 MJ/s</a:t>
            </a:r>
          </a:p>
          <a:p>
            <a:pPr eaLnBrk="1" hangingPunct="1"/>
            <a:r>
              <a:rPr lang="en-US" altLang="en-US"/>
              <a:t>Coal is 85%C by mass so that 200,000 kg-coal = 170 t-C/h = 623.3 t-CO2/h = 1,371,333 lb-CO2/hr = 2740 lb-CO2/MWh</a:t>
            </a:r>
          </a:p>
          <a:p>
            <a:pPr eaLnBrk="1" hangingPunct="1"/>
            <a:r>
              <a:rPr lang="en-US" altLang="en-US"/>
              <a:t>  In 1-hour a 500 MW plant will produce 500 MWh</a:t>
            </a:r>
          </a:p>
          <a:p>
            <a:pPr eaLnBrk="1" hangingPunct="1"/>
            <a:r>
              <a:rPr lang="en-US" altLang="en-US"/>
              <a:t>Assume 33% efficiency (Lackner 1998 Science, Pacala 2004)</a:t>
            </a:r>
          </a:p>
          <a:p>
            <a:pPr eaLnBrk="1" hangingPunct="1"/>
            <a:r>
              <a:rPr lang="en-US" altLang="en-US"/>
              <a:t>Pepco 1167 lb-CO2/MWh generated * 1/0.33 * 1/0.6-coal/gas/oil = 5893 lb-CO2/MWh</a:t>
            </a:r>
          </a:p>
          <a:p>
            <a:pPr eaLnBrk="1" hangingPunct="1"/>
            <a:endParaRPr lang="en-US" altLang="en-US"/>
          </a:p>
          <a:p>
            <a:pPr eaLnBrk="1" hangingPunct="1"/>
            <a:r>
              <a:rPr lang="en-US" altLang="en-US"/>
              <a:t>Ash is 13% of coal</a:t>
            </a:r>
          </a:p>
          <a:p>
            <a:pPr eaLnBrk="1" hangingPunct="1"/>
            <a:endParaRPr lang="en-US" altLang="en-US"/>
          </a:p>
          <a:p>
            <a:pPr eaLnBrk="1" hangingPunct="1"/>
            <a:r>
              <a:rPr lang="en-US" altLang="en-US"/>
              <a:t>C135H96O9NS = 12*135 + 96 + 16*9 + 14 + 32 = 1906 g/mole</a:t>
            </a:r>
          </a:p>
          <a:p>
            <a:pPr eaLnBrk="1" hangingPunct="1"/>
            <a:r>
              <a:rPr lang="en-US" altLang="en-US"/>
              <a:t>%C = 12*135/1906 = 85%</a:t>
            </a:r>
          </a:p>
          <a:p>
            <a:pPr eaLnBrk="1" hangingPunct="1"/>
            <a:r>
              <a:rPr lang="en-US" altLang="en-US"/>
              <a:t>%S = 32/1906 = 1.68%  (Li 2010 GRL 10-38 kg-SO2/t = 1.0-3.8%, 64/1906 = 3.4%)</a:t>
            </a:r>
          </a:p>
          <a:p>
            <a:pPr eaLnBrk="1" hangingPunct="1"/>
            <a:r>
              <a:rPr lang="en-US" altLang="en-US"/>
              <a:t>   200 t-coal/h * 32/1906 * 64-SO2/32-S = 6.7t-SO2/h</a:t>
            </a:r>
          </a:p>
          <a:p>
            <a:pPr eaLnBrk="1" hangingPunct="1"/>
            <a:r>
              <a:rPr lang="en-US" altLang="en-US"/>
              <a:t>Pepco = 5.7 lb-SO2/MWh = 5.7*500 MWh/0.33/2200 = 3.9 t-SO2/h</a:t>
            </a:r>
          </a:p>
          <a:p>
            <a:pPr eaLnBrk="1" hangingPunct="1"/>
            <a:r>
              <a:rPr lang="en-US" altLang="en-US"/>
              <a:t>Pepco = 1.4 lb-NOx/MWh = 1.4*500 MWh/0.33/2200 =  1.0 t-NOx/h</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C8380658-5E41-49C2-A384-E09372E73AC6}" type="slidenum">
              <a:rPr lang="en-US" altLang="en-US" smtClean="0">
                <a:latin typeface="Times New Roman" pitchFamily="18" charset="0"/>
              </a:rPr>
              <a:pPr/>
              <a:t>76</a:t>
            </a:fld>
            <a:endParaRPr lang="en-US" altLang="en-US">
              <a:latin typeface="Times New Roman" pitchFamily="18" charset="0"/>
            </a:endParaRPr>
          </a:p>
        </p:txBody>
      </p:sp>
      <p:sp>
        <p:nvSpPr>
          <p:cNvPr id="516099" name="Rectangle 2"/>
          <p:cNvSpPr>
            <a:spLocks noGrp="1" noRot="1" noChangeAspect="1" noChangeArrowheads="1" noTextEdit="1"/>
          </p:cNvSpPr>
          <p:nvPr>
            <p:ph type="sldImg"/>
          </p:nvPr>
        </p:nvSpPr>
        <p:spPr>
          <a:xfrm>
            <a:off x="803275" y="585788"/>
            <a:ext cx="4984750" cy="3738562"/>
          </a:xfrm>
          <a:ln/>
        </p:spPr>
      </p:sp>
      <p:sp>
        <p:nvSpPr>
          <p:cNvPr id="516100" name="Rectangle 3"/>
          <p:cNvSpPr>
            <a:spLocks noGrp="1" noChangeArrowheads="1"/>
          </p:cNvSpPr>
          <p:nvPr>
            <p:ph type="body" idx="1"/>
          </p:nvPr>
        </p:nvSpPr>
        <p:spPr>
          <a:noFill/>
        </p:spPr>
        <p:txBody>
          <a:bodyPr/>
          <a:lstStyle/>
          <a:p>
            <a:pPr eaLnBrk="1" hangingPunct="1"/>
            <a:r>
              <a:rPr lang="en-US" altLang="en-US" dirty="0"/>
              <a:t>pg. 10 of </a:t>
            </a:r>
            <a:r>
              <a:rPr lang="en-US" altLang="en-US" dirty="0" err="1"/>
              <a:t>IPCC07</a:t>
            </a:r>
            <a:r>
              <a:rPr lang="en-US" altLang="en-US" dirty="0"/>
              <a:t> Summary for policy makers "Most of the observed increase in global average temperatures since the mid-20th century is very likely (90%) due to the observed increase in anthropogenic greenhouse gas concentrations"</a:t>
            </a:r>
          </a:p>
          <a:p>
            <a:pPr eaLnBrk="1" hangingPunct="1"/>
            <a:endParaRPr lang="en-US" altLang="en-US" dirty="0"/>
          </a:p>
          <a:p>
            <a:pPr eaLnBrk="1" hangingPunct="1"/>
            <a:r>
              <a:rPr lang="en-US" altLang="en-US" dirty="0"/>
              <a:t>Risk assessment: Newsweek Sep. 3, 2007 – letters on pg. 18</a:t>
            </a:r>
          </a:p>
          <a:p>
            <a:pPr eaLnBrk="1" hangingPunct="1"/>
            <a:r>
              <a:rPr lang="en-US" altLang="en-US" dirty="0"/>
              <a:t>Hansen in “the Seed”, Dec. 2006</a:t>
            </a:r>
          </a:p>
          <a:p>
            <a:pPr eaLnBrk="1" hangingPunct="1"/>
            <a:r>
              <a:rPr lang="en-US" altLang="en-US" dirty="0"/>
              <a:t>Medium mitigation would save 5,470,000 </a:t>
            </a:r>
            <a:r>
              <a:rPr lang="en-US" altLang="en-US" dirty="0" err="1"/>
              <a:t>bbl’s</a:t>
            </a:r>
            <a:r>
              <a:rPr lang="en-US" altLang="en-US" dirty="0"/>
              <a:t>/day </a:t>
            </a:r>
            <a:r>
              <a:rPr lang="en-US" altLang="en-US" dirty="0">
                <a:sym typeface="Wingdings" pitchFamily="2" charset="2"/>
              </a:rPr>
              <a:t> $100 billion/year @ $50/</a:t>
            </a:r>
            <a:r>
              <a:rPr lang="en-US" altLang="en-US" dirty="0" err="1">
                <a:sym typeface="Wingdings" pitchFamily="2" charset="2"/>
              </a:rPr>
              <a:t>bbl</a:t>
            </a:r>
            <a:endParaRPr lang="en-US" altLang="en-US" dirty="0">
              <a:sym typeface="Wingdings" pitchFamily="2" charset="2"/>
            </a:endParaRPr>
          </a:p>
          <a:p>
            <a:pPr eaLnBrk="1" hangingPunct="1"/>
            <a:r>
              <a:rPr lang="en-US" altLang="en-US" dirty="0"/>
              <a:t>- We make many decisions with lack of 100% certainty:  </a:t>
            </a:r>
            <a:r>
              <a:rPr lang="en-US" altLang="en-US" sz="2200" dirty="0"/>
              <a:t>Fire insurance, Diagnosing and treatment of diseases, </a:t>
            </a:r>
            <a:r>
              <a:rPr lang="en-US" altLang="en-US" sz="2200" dirty="0" err="1"/>
              <a:t>etc</a:t>
            </a:r>
            <a:endParaRPr lang="en-US" altLang="en-US" dirty="0">
              <a:sym typeface="Wingdings" pitchFamily="2" charset="2"/>
            </a:endParaRPr>
          </a:p>
          <a:p>
            <a:pPr eaLnBrk="1" hangingPunct="1"/>
            <a:r>
              <a:rPr lang="en-US" altLang="en-US" dirty="0">
                <a:sym typeface="Wingdings" pitchFamily="2" charset="2"/>
              </a:rPr>
              <a:t>- </a:t>
            </a:r>
            <a:r>
              <a:rPr lang="en-US" altLang="en-US" dirty="0" err="1">
                <a:sym typeface="Wingdings" pitchFamily="2" charset="2"/>
              </a:rPr>
              <a:t>Toggwieler+Russell</a:t>
            </a:r>
            <a:r>
              <a:rPr lang="en-US" altLang="en-US" dirty="0">
                <a:sym typeface="Wingdings" pitchFamily="2" charset="2"/>
              </a:rPr>
              <a:t> 2008 – stronger overturning in ocean due to increased wind as it gets warmer.   Wind is not represented in most models and combined effects of ozone hole (increasing southern winds), rapidity of warming (only surface whereas glacial era the entire ocean warmed) today could be significantly different than the past.</a:t>
            </a:r>
            <a:endParaRPr lang="en-US" altLang="en-US" dirty="0"/>
          </a:p>
          <a:p>
            <a:pPr eaLnBrk="1" hangingPunct="1"/>
            <a:r>
              <a:rPr lang="en-US" altLang="en-US" dirty="0"/>
              <a:t>- Imagine if the Earth was your child: 1992: We measured the temperature and it was warm, 1999: We measured it again, and it was warmer. 2007: We proved that the increase in temperature was due to something we were doing.   If this were a child would we be arguing about the diagnosis or would we try treatments?</a:t>
            </a:r>
          </a:p>
          <a:p>
            <a:pPr eaLnBrk="1" hangingPunct="1"/>
            <a:r>
              <a:rPr lang="en-US" altLang="en-US" dirty="0"/>
              <a:t>- Climate discussion so far is like the following: Have you stopped beating your wife yet (yes/no)?</a:t>
            </a:r>
          </a:p>
          <a:p>
            <a:pPr marL="171450" indent="-171450" eaLnBrk="1" hangingPunct="1">
              <a:buFontTx/>
              <a:buChar char="-"/>
            </a:pPr>
            <a:r>
              <a:rPr lang="en-US" altLang="en-US" dirty="0"/>
              <a:t>It will be difficult to diagnose the disease, forecast the development, prescribe the right drugs, and determine the correct dosage for treatment. Robert </a:t>
            </a:r>
            <a:r>
              <a:rPr lang="en-US" altLang="en-US" dirty="0" err="1"/>
              <a:t>Harriss</a:t>
            </a:r>
            <a:r>
              <a:rPr lang="en-US" altLang="en-US" dirty="0"/>
              <a:t> (Houston Advanced Research Center) Creating a climate for change: communicating climate change and facilitating social change.    549 pages  Cambridge Univ. Press</a:t>
            </a:r>
          </a:p>
          <a:p>
            <a:pPr marL="0" indent="0" eaLnBrk="1" hangingPunct="1">
              <a:buFontTx/>
              <a:buNone/>
            </a:pPr>
            <a:endParaRPr lang="en-US" altLang="en-US" dirty="0"/>
          </a:p>
          <a:p>
            <a:pPr marL="0" indent="0" eaLnBrk="1" hangingPunct="1">
              <a:buFontTx/>
              <a:buNone/>
            </a:pPr>
            <a:r>
              <a:rPr lang="en-US" altLang="en-US" dirty="0"/>
              <a:t>high-impact low-probability catastrophes tend to be "fat tailed“</a:t>
            </a:r>
          </a:p>
          <a:p>
            <a:pPr marL="0" indent="0" eaLnBrk="1" hangingPunct="1">
              <a:buFontTx/>
              <a:buNone/>
            </a:pPr>
            <a:r>
              <a:rPr lang="en-US" altLang="en-US" dirty="0"/>
              <a:t>Weitzman, </a:t>
            </a:r>
            <a:r>
              <a:rPr lang="en-US" altLang="en-US" dirty="0" err="1"/>
              <a:t>M.L</a:t>
            </a:r>
            <a:r>
              <a:rPr lang="en-US" altLang="en-US" dirty="0"/>
              <a:t>. 2009.  On modeling and interpreting the economics of catastrophic climate change.  The Review of Economics and Statistics </a:t>
            </a:r>
            <a:r>
              <a:rPr lang="en-US" altLang="en-US" dirty="0" err="1"/>
              <a:t>v.91</a:t>
            </a:r>
            <a:r>
              <a:rPr lang="en-US" altLang="en-US" dirty="0"/>
              <a:t> </a:t>
            </a:r>
            <a:r>
              <a:rPr lang="en-US" altLang="en-US" dirty="0" err="1"/>
              <a:t>p.1</a:t>
            </a:r>
            <a:r>
              <a:rPr lang="en-US" altLang="en-US" dirty="0"/>
              <a:t>-19</a:t>
            </a:r>
          </a:p>
          <a:p>
            <a:pPr marL="0" indent="0" eaLnBrk="1" hangingPunct="1">
              <a:buFontTx/>
              <a:buNone/>
            </a:pPr>
            <a:r>
              <a:rPr lang="en-US" altLang="en-US" dirty="0"/>
              <a:t>Weitzman, </a:t>
            </a:r>
            <a:r>
              <a:rPr lang="en-US" altLang="en-US" dirty="0" err="1"/>
              <a:t>M.L</a:t>
            </a:r>
            <a:r>
              <a:rPr lang="en-US" altLang="en-US" dirty="0"/>
              <a:t>. 2008.  On modeling and interpreting the economics of catastrophic climate change.  Harvard University www.nber.org/~confer/2008/si2008, 37 pgs.</a:t>
            </a:r>
          </a:p>
          <a:p>
            <a:pPr marL="0" indent="0" eaLnBrk="1" hangingPunct="1">
              <a:buFontTx/>
              <a:buNone/>
            </a:pPr>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A92C8D34-707F-4E1C-AB3B-F9F872868365}" type="slidenum">
              <a:rPr lang="en-US" altLang="en-US" smtClean="0">
                <a:latin typeface="Times New Roman" pitchFamily="18" charset="0"/>
              </a:rPr>
              <a:pPr/>
              <a:t>77</a:t>
            </a:fld>
            <a:endParaRPr lang="en-US" altLang="en-US">
              <a:latin typeface="Times New Roman" pitchFamily="18" charset="0"/>
            </a:endParaRPr>
          </a:p>
        </p:txBody>
      </p:sp>
      <p:sp>
        <p:nvSpPr>
          <p:cNvPr id="459779" name="Rectangle 2"/>
          <p:cNvSpPr>
            <a:spLocks noGrp="1" noRot="1" noChangeAspect="1" noChangeArrowheads="1" noTextEdit="1"/>
          </p:cNvSpPr>
          <p:nvPr>
            <p:ph type="sldImg"/>
          </p:nvPr>
        </p:nvSpPr>
        <p:spPr>
          <a:xfrm>
            <a:off x="1168400" y="696913"/>
            <a:ext cx="4613275" cy="3460750"/>
          </a:xfrm>
          <a:ln/>
        </p:spPr>
      </p:sp>
      <p:sp>
        <p:nvSpPr>
          <p:cNvPr id="459780" name="Rectangle 3"/>
          <p:cNvSpPr>
            <a:spLocks noGrp="1" noChangeArrowheads="1"/>
          </p:cNvSpPr>
          <p:nvPr>
            <p:ph type="body" idx="1"/>
          </p:nvPr>
        </p:nvSpPr>
        <p:spPr>
          <a:xfrm>
            <a:off x="696039" y="4388207"/>
            <a:ext cx="5557998" cy="4153027"/>
          </a:xfrm>
          <a:noFill/>
        </p:spPr>
        <p:txBody>
          <a:bodyPr/>
          <a:lstStyle/>
          <a:p>
            <a:pPr eaLnBrk="1" hangingPunct="1"/>
            <a:r>
              <a:rPr lang="en-US" altLang="en-US" dirty="0" err="1"/>
              <a:t>Kurz</a:t>
            </a:r>
            <a:r>
              <a:rPr lang="en-US" altLang="en-US" dirty="0"/>
              <a:t>, </a:t>
            </a:r>
            <a:r>
              <a:rPr lang="en-US" altLang="en-US" dirty="0" err="1"/>
              <a:t>W.A</a:t>
            </a:r>
            <a:r>
              <a:rPr lang="en-US" altLang="en-US" dirty="0"/>
              <a:t>., G. </a:t>
            </a:r>
            <a:r>
              <a:rPr lang="en-US" altLang="en-US" dirty="0" err="1"/>
              <a:t>Stinsom</a:t>
            </a:r>
            <a:r>
              <a:rPr lang="en-US" altLang="en-US" dirty="0"/>
              <a:t>, </a:t>
            </a:r>
            <a:r>
              <a:rPr lang="en-US" altLang="en-US" dirty="0" err="1"/>
              <a:t>G.J</a:t>
            </a:r>
            <a:r>
              <a:rPr lang="en-US" altLang="en-US" dirty="0"/>
              <a:t>. </a:t>
            </a:r>
            <a:r>
              <a:rPr lang="en-US" altLang="en-US" dirty="0" err="1"/>
              <a:t>Rampley</a:t>
            </a:r>
            <a:r>
              <a:rPr lang="en-US" altLang="en-US" dirty="0"/>
              <a:t>, C.C. </a:t>
            </a:r>
            <a:r>
              <a:rPr lang="en-US" altLang="en-US" dirty="0" err="1"/>
              <a:t>Dymond</a:t>
            </a:r>
            <a:r>
              <a:rPr lang="en-US" altLang="en-US" dirty="0"/>
              <a:t> and </a:t>
            </a:r>
            <a:r>
              <a:rPr lang="en-US" altLang="en-US" dirty="0" err="1"/>
              <a:t>E.T</a:t>
            </a:r>
            <a:r>
              <a:rPr lang="en-US" altLang="en-US" dirty="0"/>
              <a:t>. Neilson 2008. Risk of natural disturbances makes future contribution of Canada's forests to the global carbon cycle highly uncertain.  Proc. Nat'l Acad. Sci. </a:t>
            </a:r>
            <a:r>
              <a:rPr lang="en-US" altLang="en-US" dirty="0" err="1"/>
              <a:t>v.105</a:t>
            </a:r>
            <a:r>
              <a:rPr lang="en-US" altLang="en-US" dirty="0"/>
              <a:t> </a:t>
            </a:r>
            <a:r>
              <a:rPr lang="en-US" altLang="en-US" dirty="0" err="1"/>
              <a:t>p.1551</a:t>
            </a:r>
            <a:r>
              <a:rPr lang="en-US" altLang="en-US" dirty="0"/>
              <a:t>-1555.</a:t>
            </a:r>
          </a:p>
          <a:p>
            <a:pPr eaLnBrk="1" hangingPunct="1"/>
            <a:r>
              <a:rPr lang="en-US" altLang="en-US" dirty="0"/>
              <a:t>2007 Pearce Speed and Violence </a:t>
            </a:r>
            <a:r>
              <a:rPr lang="en-US" altLang="en-US" dirty="0" err="1"/>
              <a:t>Ch.12</a:t>
            </a:r>
            <a:r>
              <a:rPr lang="en-US" altLang="en-US" dirty="0"/>
              <a:t> – Borneo Peat Fires   880 tons/acre</a:t>
            </a:r>
          </a:p>
          <a:p>
            <a:pPr eaLnBrk="1" hangingPunct="1"/>
            <a:r>
              <a:rPr lang="en-US" altLang="en-US" dirty="0"/>
              <a:t>van der </a:t>
            </a:r>
            <a:r>
              <a:rPr lang="en-US" altLang="en-US" dirty="0" err="1"/>
              <a:t>Werf</a:t>
            </a:r>
            <a:r>
              <a:rPr lang="en-US" altLang="en-US" dirty="0"/>
              <a:t>, </a:t>
            </a:r>
            <a:r>
              <a:rPr lang="en-US" altLang="en-US" dirty="0" err="1"/>
              <a:t>G.R</a:t>
            </a:r>
            <a:r>
              <a:rPr lang="en-US" altLang="en-US" dirty="0"/>
              <a:t>., J. </a:t>
            </a:r>
            <a:r>
              <a:rPr lang="en-US" altLang="en-US" dirty="0" err="1"/>
              <a:t>Dempewolf</a:t>
            </a:r>
            <a:r>
              <a:rPr lang="en-US" altLang="en-US" dirty="0"/>
              <a:t>, </a:t>
            </a:r>
            <a:r>
              <a:rPr lang="en-US" altLang="en-US" dirty="0" err="1"/>
              <a:t>S.N</a:t>
            </a:r>
            <a:r>
              <a:rPr lang="en-US" altLang="en-US" dirty="0"/>
              <a:t>. Trigg, </a:t>
            </a:r>
            <a:r>
              <a:rPr lang="en-US" altLang="en-US" dirty="0" err="1"/>
              <a:t>J.T</a:t>
            </a:r>
            <a:r>
              <a:rPr lang="en-US" altLang="en-US" dirty="0"/>
              <a:t>. </a:t>
            </a:r>
            <a:r>
              <a:rPr lang="en-US" altLang="en-US" dirty="0" err="1"/>
              <a:t>Randerson</a:t>
            </a:r>
            <a:r>
              <a:rPr lang="en-US" altLang="en-US" dirty="0"/>
              <a:t>, P.S. </a:t>
            </a:r>
            <a:r>
              <a:rPr lang="en-US" altLang="en-US" dirty="0" err="1"/>
              <a:t>Kasibhatla</a:t>
            </a:r>
            <a:r>
              <a:rPr lang="en-US" altLang="en-US" dirty="0"/>
              <a:t>, L. </a:t>
            </a:r>
            <a:r>
              <a:rPr lang="en-US" altLang="en-US" dirty="0" err="1"/>
              <a:t>Giglio</a:t>
            </a:r>
            <a:r>
              <a:rPr lang="en-US" altLang="en-US" dirty="0"/>
              <a:t>, D. </a:t>
            </a:r>
            <a:r>
              <a:rPr lang="en-US" altLang="en-US" dirty="0" err="1"/>
              <a:t>Murdiyarso</a:t>
            </a:r>
            <a:r>
              <a:rPr lang="en-US" altLang="en-US" dirty="0"/>
              <a:t>, W. Peters, D.C. Morton, </a:t>
            </a:r>
            <a:r>
              <a:rPr lang="en-US" altLang="en-US" dirty="0" err="1"/>
              <a:t>G.J</a:t>
            </a:r>
            <a:r>
              <a:rPr lang="en-US" altLang="en-US" dirty="0"/>
              <a:t>. </a:t>
            </a:r>
            <a:r>
              <a:rPr lang="en-US" altLang="en-US" dirty="0" err="1"/>
              <a:t>Collatz</a:t>
            </a:r>
            <a:r>
              <a:rPr lang="en-US" altLang="en-US" dirty="0"/>
              <a:t>, </a:t>
            </a:r>
            <a:r>
              <a:rPr lang="en-US" altLang="en-US" dirty="0" err="1"/>
              <a:t>A.J</a:t>
            </a:r>
            <a:r>
              <a:rPr lang="en-US" altLang="en-US" dirty="0"/>
              <a:t>. Dolman and </a:t>
            </a:r>
            <a:r>
              <a:rPr lang="en-US" altLang="en-US" dirty="0" err="1"/>
              <a:t>DeFries</a:t>
            </a:r>
            <a:r>
              <a:rPr lang="en-US" altLang="en-US" dirty="0"/>
              <a:t> </a:t>
            </a:r>
            <a:r>
              <a:rPr lang="en-US" altLang="en-US" dirty="0" err="1"/>
              <a:t>R.S</a:t>
            </a:r>
            <a:r>
              <a:rPr lang="en-US" altLang="en-US" dirty="0"/>
              <a:t>. 2008.  Climate regulation of fire emissions and deforestation in equatorial Asia.  Proc. Nat'l Acad. Sci. </a:t>
            </a:r>
            <a:r>
              <a:rPr lang="en-US" altLang="en-US" dirty="0" err="1"/>
              <a:t>v.105</a:t>
            </a:r>
            <a:r>
              <a:rPr lang="en-US" altLang="en-US" dirty="0"/>
              <a:t> </a:t>
            </a:r>
            <a:r>
              <a:rPr lang="en-US" altLang="en-US" dirty="0" err="1"/>
              <a:t>p.20350</a:t>
            </a:r>
            <a:r>
              <a:rPr lang="en-US" altLang="en-US" dirty="0"/>
              <a:t>-20355. </a:t>
            </a:r>
            <a:r>
              <a:rPr lang="en-US" altLang="en-US" dirty="0" err="1"/>
              <a:t>doi:10.1073</a:t>
            </a:r>
            <a:r>
              <a:rPr lang="en-US" altLang="en-US" dirty="0"/>
              <a:t>/</a:t>
            </a:r>
            <a:r>
              <a:rPr lang="en-US" altLang="en-US" dirty="0" err="1"/>
              <a:t>pnas.0803375105</a:t>
            </a:r>
            <a:endParaRPr lang="en-US" altLang="en-US" dirty="0"/>
          </a:p>
          <a:p>
            <a:pPr eaLnBrk="1" hangingPunct="1"/>
            <a:r>
              <a:rPr lang="en-US" altLang="en-US" dirty="0"/>
              <a:t>Betts, R.A. 2008.  Offset of the potential carbon sink from boreal forestation by decreases in surface albedo.  Nature </a:t>
            </a:r>
            <a:r>
              <a:rPr lang="en-US" altLang="en-US" dirty="0" err="1"/>
              <a:t>v.408</a:t>
            </a:r>
            <a:r>
              <a:rPr lang="en-US" altLang="en-US" dirty="0"/>
              <a:t> </a:t>
            </a:r>
            <a:r>
              <a:rPr lang="en-US" altLang="en-US" dirty="0" err="1"/>
              <a:t>p.187</a:t>
            </a:r>
            <a:r>
              <a:rPr lang="en-US" altLang="en-US" dirty="0"/>
              <a:t>-190.</a:t>
            </a:r>
          </a:p>
          <a:p>
            <a:pPr eaLnBrk="1" hangingPunct="1"/>
            <a:r>
              <a:rPr lang="en-US" altLang="en-US" dirty="0"/>
              <a:t>van </a:t>
            </a:r>
            <a:r>
              <a:rPr lang="en-US" altLang="en-US" dirty="0" err="1"/>
              <a:t>Mantgem</a:t>
            </a:r>
            <a:r>
              <a:rPr lang="en-US" altLang="en-US" dirty="0"/>
              <a:t>, </a:t>
            </a:r>
            <a:r>
              <a:rPr lang="en-US" altLang="en-US" dirty="0" err="1"/>
              <a:t>P.J</a:t>
            </a:r>
            <a:r>
              <a:rPr lang="en-US" altLang="en-US" dirty="0"/>
              <a:t>., </a:t>
            </a:r>
            <a:r>
              <a:rPr lang="en-US" altLang="en-US" dirty="0" err="1"/>
              <a:t>N.L</a:t>
            </a:r>
            <a:r>
              <a:rPr lang="en-US" altLang="en-US" dirty="0"/>
              <a:t>. Stephenson, J.C. Byrne, </a:t>
            </a:r>
            <a:r>
              <a:rPr lang="en-US" altLang="en-US" dirty="0" err="1"/>
              <a:t>L.D</a:t>
            </a:r>
            <a:r>
              <a:rPr lang="en-US" altLang="en-US" dirty="0"/>
              <a:t>. Daniels, </a:t>
            </a:r>
            <a:r>
              <a:rPr lang="en-US" altLang="en-US" dirty="0" err="1"/>
              <a:t>J.F</a:t>
            </a:r>
            <a:r>
              <a:rPr lang="en-US" altLang="en-US" dirty="0"/>
              <a:t>. Franklin, </a:t>
            </a:r>
            <a:r>
              <a:rPr lang="en-US" altLang="en-US" dirty="0" err="1"/>
              <a:t>P.Z</a:t>
            </a:r>
            <a:r>
              <a:rPr lang="en-US" altLang="en-US" dirty="0"/>
              <a:t>. </a:t>
            </a:r>
            <a:r>
              <a:rPr lang="en-US" altLang="en-US" dirty="0" err="1"/>
              <a:t>Fule</a:t>
            </a:r>
            <a:r>
              <a:rPr lang="en-US" altLang="en-US" dirty="0"/>
              <a:t>, M.E. Harmon, </a:t>
            </a:r>
            <a:r>
              <a:rPr lang="en-US" altLang="en-US" dirty="0" err="1"/>
              <a:t>A.J</a:t>
            </a:r>
            <a:r>
              <a:rPr lang="en-US" altLang="en-US" dirty="0"/>
              <a:t>. Larson, </a:t>
            </a:r>
            <a:r>
              <a:rPr lang="en-US" altLang="en-US" dirty="0" err="1"/>
              <a:t>J.M</a:t>
            </a:r>
            <a:r>
              <a:rPr lang="en-US" altLang="en-US" dirty="0"/>
              <a:t>. Smith, A.H. Taylor and </a:t>
            </a:r>
            <a:r>
              <a:rPr lang="en-US" altLang="en-US" dirty="0" err="1"/>
              <a:t>T.T</a:t>
            </a:r>
            <a:r>
              <a:rPr lang="en-US" altLang="en-US" dirty="0"/>
              <a:t>. Veblen 2009.  Widespread increase of tree mortality rates in the western United States.  Science </a:t>
            </a:r>
            <a:r>
              <a:rPr lang="en-US" altLang="en-US" dirty="0" err="1"/>
              <a:t>v.323</a:t>
            </a:r>
            <a:r>
              <a:rPr lang="en-US" altLang="en-US" dirty="0"/>
              <a:t> </a:t>
            </a:r>
            <a:r>
              <a:rPr lang="en-US" altLang="en-US" dirty="0" err="1"/>
              <a:t>p.521</a:t>
            </a:r>
            <a:r>
              <a:rPr lang="en-US" altLang="en-US" dirty="0"/>
              <a:t>-524</a:t>
            </a:r>
          </a:p>
          <a:p>
            <a:pPr eaLnBrk="1" hangingPunct="1"/>
            <a:r>
              <a:rPr lang="en-US" altLang="en-US" dirty="0"/>
              <a:t>Page, S.E., F. </a:t>
            </a:r>
            <a:r>
              <a:rPr lang="en-US" altLang="en-US" dirty="0" err="1"/>
              <a:t>Siegert</a:t>
            </a:r>
            <a:r>
              <a:rPr lang="en-US" altLang="en-US" dirty="0"/>
              <a:t>, </a:t>
            </a:r>
            <a:r>
              <a:rPr lang="en-US" altLang="en-US" dirty="0" err="1"/>
              <a:t>J.O</a:t>
            </a:r>
            <a:r>
              <a:rPr lang="en-US" altLang="en-US" dirty="0"/>
              <a:t>. </a:t>
            </a:r>
            <a:r>
              <a:rPr lang="en-US" altLang="en-US" dirty="0" err="1"/>
              <a:t>Rieley</a:t>
            </a:r>
            <a:r>
              <a:rPr lang="en-US" altLang="en-US" dirty="0"/>
              <a:t>, H.-D. V. Boehm, A. </a:t>
            </a:r>
            <a:r>
              <a:rPr lang="en-US" altLang="en-US" dirty="0" err="1"/>
              <a:t>Jayak</a:t>
            </a:r>
            <a:r>
              <a:rPr lang="en-US" altLang="en-US" dirty="0"/>
              <a:t> and S.  </a:t>
            </a:r>
            <a:r>
              <a:rPr lang="en-US" altLang="en-US" dirty="0" err="1"/>
              <a:t>Limink</a:t>
            </a:r>
            <a:r>
              <a:rPr lang="en-US" altLang="en-US" dirty="0"/>
              <a:t> 2002.  The amount of carbon released from peat and forest fires in Indonesia during 1997.  Nature </a:t>
            </a:r>
            <a:r>
              <a:rPr lang="en-US" altLang="en-US" dirty="0" err="1"/>
              <a:t>v.420</a:t>
            </a:r>
            <a:r>
              <a:rPr lang="en-US" altLang="en-US" dirty="0"/>
              <a:t> </a:t>
            </a:r>
            <a:r>
              <a:rPr lang="en-US" altLang="en-US" dirty="0" err="1"/>
              <a:t>p.61</a:t>
            </a:r>
            <a:r>
              <a:rPr lang="en-US" altLang="en-US" dirty="0"/>
              <a:t>-66.</a:t>
            </a:r>
          </a:p>
          <a:p>
            <a:pPr eaLnBrk="1" hangingPunct="1"/>
            <a:r>
              <a:rPr lang="en-US" altLang="en-US" dirty="0"/>
              <a:t>Cox, P. and C. Jones 2008.  Illuminating the modern dance of climate and CO2.  Science </a:t>
            </a:r>
            <a:r>
              <a:rPr lang="en-US" altLang="en-US" dirty="0" err="1"/>
              <a:t>v.321</a:t>
            </a:r>
            <a:r>
              <a:rPr lang="en-US" altLang="en-US" dirty="0"/>
              <a:t> </a:t>
            </a:r>
            <a:r>
              <a:rPr lang="en-US" altLang="en-US" dirty="0" err="1"/>
              <a:t>p.1642</a:t>
            </a:r>
            <a:r>
              <a:rPr lang="en-US" altLang="en-US" dirty="0"/>
              <a:t>-1644.</a:t>
            </a:r>
          </a:p>
          <a:p>
            <a:pPr eaLnBrk="1" hangingPunct="1"/>
            <a:r>
              <a:rPr lang="en-US" altLang="en-US" dirty="0"/>
              <a:t>Froese, </a:t>
            </a:r>
            <a:r>
              <a:rPr lang="en-US" altLang="en-US" dirty="0" err="1"/>
              <a:t>D.G</a:t>
            </a:r>
            <a:r>
              <a:rPr lang="en-US" altLang="en-US" dirty="0"/>
              <a:t>., J.A. Westgate, </a:t>
            </a:r>
            <a:r>
              <a:rPr lang="en-US" altLang="en-US" dirty="0" err="1"/>
              <a:t>A.V</a:t>
            </a:r>
            <a:r>
              <a:rPr lang="en-US" altLang="en-US" dirty="0"/>
              <a:t>. Reyes, R.J. </a:t>
            </a:r>
            <a:r>
              <a:rPr lang="en-US" altLang="en-US" dirty="0" err="1"/>
              <a:t>Enkin</a:t>
            </a:r>
            <a:r>
              <a:rPr lang="en-US" altLang="en-US" dirty="0"/>
              <a:t> and </a:t>
            </a:r>
            <a:r>
              <a:rPr lang="en-US" altLang="en-US" dirty="0" err="1"/>
              <a:t>S.J</a:t>
            </a:r>
            <a:r>
              <a:rPr lang="en-US" altLang="en-US" dirty="0"/>
              <a:t>. </a:t>
            </a:r>
            <a:r>
              <a:rPr lang="en-US" altLang="en-US" dirty="0" err="1"/>
              <a:t>Preece</a:t>
            </a:r>
            <a:r>
              <a:rPr lang="en-US" altLang="en-US" dirty="0"/>
              <a:t>  2008.  Ancient permafrost and a future, warmer Arctic.  Science </a:t>
            </a:r>
            <a:r>
              <a:rPr lang="en-US" altLang="en-US" dirty="0" err="1"/>
              <a:t>v.321</a:t>
            </a:r>
            <a:r>
              <a:rPr lang="en-US" altLang="en-US" dirty="0"/>
              <a:t>  </a:t>
            </a:r>
            <a:r>
              <a:rPr lang="en-US" altLang="en-US" dirty="0" err="1"/>
              <a:t>p.1648</a:t>
            </a:r>
            <a:r>
              <a:rPr lang="en-US" altLang="en-US" dirty="0"/>
              <a:t>-1648.</a:t>
            </a:r>
          </a:p>
          <a:p>
            <a:pPr eaLnBrk="1" hangingPunct="1"/>
            <a:r>
              <a:rPr lang="en-US" altLang="en-US" dirty="0" err="1"/>
              <a:t>Khvorostyanov</a:t>
            </a:r>
            <a:r>
              <a:rPr lang="en-US" altLang="en-US" dirty="0"/>
              <a:t>, </a:t>
            </a:r>
            <a:r>
              <a:rPr lang="en-US" altLang="en-US" dirty="0" err="1"/>
              <a:t>D.V</a:t>
            </a:r>
            <a:r>
              <a:rPr lang="en-US" altLang="en-US" dirty="0"/>
              <a:t>., P. </a:t>
            </a:r>
            <a:r>
              <a:rPr lang="en-US" altLang="en-US" dirty="0" err="1"/>
              <a:t>Ciais</a:t>
            </a:r>
            <a:r>
              <a:rPr lang="en-US" altLang="en-US" dirty="0"/>
              <a:t>, G. </a:t>
            </a:r>
            <a:r>
              <a:rPr lang="en-US" altLang="en-US" dirty="0" err="1"/>
              <a:t>Krinner</a:t>
            </a:r>
            <a:r>
              <a:rPr lang="en-US" altLang="en-US" dirty="0"/>
              <a:t>, S.A. </a:t>
            </a:r>
            <a:r>
              <a:rPr lang="en-US" altLang="en-US" dirty="0" err="1"/>
              <a:t>Zimov</a:t>
            </a:r>
            <a:r>
              <a:rPr lang="en-US" altLang="en-US" dirty="0"/>
              <a:t>, Ch. </a:t>
            </a:r>
            <a:r>
              <a:rPr lang="en-US" altLang="en-US" dirty="0" err="1"/>
              <a:t>Corradi</a:t>
            </a:r>
            <a:r>
              <a:rPr lang="en-US" altLang="en-US" dirty="0"/>
              <a:t> and G. </a:t>
            </a:r>
            <a:r>
              <a:rPr lang="en-US" altLang="en-US" dirty="0" err="1"/>
              <a:t>Guggenberger</a:t>
            </a:r>
            <a:r>
              <a:rPr lang="en-US" altLang="en-US" dirty="0"/>
              <a:t> 2008.  Vulnerability of permafrost carbon to global warming.</a:t>
            </a:r>
          </a:p>
          <a:p>
            <a:pPr eaLnBrk="1" hangingPunct="1"/>
            <a:r>
              <a:rPr lang="en-US" altLang="en-US" dirty="0"/>
              <a:t> warming.  </a:t>
            </a:r>
            <a:r>
              <a:rPr lang="en-US" altLang="en-US" dirty="0" err="1"/>
              <a:t>Tellus</a:t>
            </a:r>
            <a:r>
              <a:rPr lang="en-US" altLang="en-US" dirty="0"/>
              <a:t>-B </a:t>
            </a:r>
            <a:r>
              <a:rPr lang="en-US" altLang="en-US" dirty="0" err="1"/>
              <a:t>v.60</a:t>
            </a:r>
            <a:r>
              <a:rPr lang="en-US" altLang="en-US" dirty="0"/>
              <a:t> </a:t>
            </a:r>
            <a:r>
              <a:rPr lang="en-US" altLang="en-US" dirty="0" err="1"/>
              <a:t>p.250</a:t>
            </a:r>
            <a:r>
              <a:rPr lang="en-US" altLang="en-US" dirty="0"/>
              <a:t>-264 and </a:t>
            </a:r>
            <a:r>
              <a:rPr lang="en-US" altLang="en-US" dirty="0" err="1"/>
              <a:t>p.265</a:t>
            </a:r>
            <a:r>
              <a:rPr lang="en-US" altLang="en-US" dirty="0"/>
              <a:t>-275.</a:t>
            </a:r>
          </a:p>
          <a:p>
            <a:pPr eaLnBrk="1" hangingPunct="1"/>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24B03DE5-F51D-4FB3-AF47-D4FA5D2C672B}" type="slidenum">
              <a:rPr lang="en-US" altLang="en-US" smtClean="0">
                <a:latin typeface="Times New Roman" pitchFamily="18" charset="0"/>
              </a:rPr>
              <a:pPr/>
              <a:t>78</a:t>
            </a:fld>
            <a:endParaRPr lang="en-US" altLang="en-US">
              <a:latin typeface="Times New Roman" pitchFamily="18" charset="0"/>
            </a:endParaRPr>
          </a:p>
        </p:txBody>
      </p:sp>
      <p:sp>
        <p:nvSpPr>
          <p:cNvPr id="460803" name="Rectangle 2"/>
          <p:cNvSpPr>
            <a:spLocks noGrp="1" noRot="1" noChangeAspect="1" noChangeArrowheads="1" noTextEdit="1"/>
          </p:cNvSpPr>
          <p:nvPr>
            <p:ph type="sldImg"/>
          </p:nvPr>
        </p:nvSpPr>
        <p:spPr>
          <a:xfrm>
            <a:off x="803275" y="585788"/>
            <a:ext cx="4984750" cy="3738562"/>
          </a:xfrm>
          <a:ln/>
        </p:spPr>
      </p:sp>
      <p:sp>
        <p:nvSpPr>
          <p:cNvPr id="460804" name="Rectangle 3"/>
          <p:cNvSpPr>
            <a:spLocks noGrp="1" noChangeArrowheads="1"/>
          </p:cNvSpPr>
          <p:nvPr>
            <p:ph type="body" idx="1"/>
          </p:nvPr>
        </p:nvSpPr>
        <p:spPr>
          <a:noFill/>
        </p:spPr>
        <p:txBody>
          <a:bodyPr/>
          <a:lstStyle/>
          <a:p>
            <a:pPr eaLnBrk="1" hangingPunct="1"/>
            <a:r>
              <a:rPr lang="en-US" altLang="en-US" dirty="0"/>
              <a:t>Kirk-Davidoff, </a:t>
            </a:r>
            <a:r>
              <a:rPr lang="en-US" altLang="en-US" dirty="0" err="1"/>
              <a:t>D.B</a:t>
            </a:r>
            <a:r>
              <a:rPr lang="en-US" altLang="en-US" dirty="0"/>
              <a:t>., D.P. </a:t>
            </a:r>
            <a:r>
              <a:rPr lang="en-US" altLang="en-US" dirty="0" err="1"/>
              <a:t>Schrag</a:t>
            </a:r>
            <a:r>
              <a:rPr lang="en-US" altLang="en-US" dirty="0"/>
              <a:t> and </a:t>
            </a:r>
            <a:r>
              <a:rPr lang="en-US" altLang="en-US" dirty="0" err="1"/>
              <a:t>J.G</a:t>
            </a:r>
            <a:r>
              <a:rPr lang="en-US" altLang="en-US" dirty="0"/>
              <a:t>. Anderson 2002.  On the feedback of stratospheric clouds on polar climate.  </a:t>
            </a:r>
            <a:r>
              <a:rPr lang="en-US" altLang="en-US" dirty="0" err="1"/>
              <a:t>Geophys</a:t>
            </a:r>
            <a:r>
              <a:rPr lang="en-US" altLang="en-US" dirty="0"/>
              <a:t>. Res. Lett.  </a:t>
            </a:r>
            <a:r>
              <a:rPr lang="en-US" altLang="en-US" dirty="0" err="1"/>
              <a:t>v.29</a:t>
            </a:r>
            <a:r>
              <a:rPr lang="en-US" altLang="en-US" dirty="0"/>
              <a:t> 1556 </a:t>
            </a:r>
            <a:r>
              <a:rPr lang="en-US" altLang="en-US" dirty="0" err="1"/>
              <a:t>doi:10.1029</a:t>
            </a:r>
            <a:r>
              <a:rPr lang="en-US" altLang="en-US" dirty="0"/>
              <a:t>/</a:t>
            </a:r>
            <a:r>
              <a:rPr lang="en-US" altLang="en-US" dirty="0" err="1"/>
              <a:t>2002GL014659</a:t>
            </a:r>
            <a:r>
              <a:rPr lang="en-US" altLang="en-US" dirty="0"/>
              <a:t>, 4 pgs. (need 10 </a:t>
            </a:r>
            <a:r>
              <a:rPr lang="en-US" altLang="en-US" dirty="0" err="1"/>
              <a:t>mb</a:t>
            </a:r>
            <a:r>
              <a:rPr lang="en-US" altLang="en-US" dirty="0"/>
              <a:t> vertical resolution of models for PSCs)</a:t>
            </a:r>
          </a:p>
          <a:p>
            <a:pPr eaLnBrk="1" hangingPunct="1"/>
            <a:endParaRPr lang="en-US" altLang="en-US" dirty="0"/>
          </a:p>
          <a:p>
            <a:pPr eaLnBrk="1" hangingPunct="1"/>
            <a:r>
              <a:rPr lang="en-US" altLang="en-US" dirty="0" err="1"/>
              <a:t>Philapona</a:t>
            </a:r>
            <a:r>
              <a:rPr lang="en-US" altLang="en-US" dirty="0"/>
              <a:t>  2009 </a:t>
            </a:r>
            <a:r>
              <a:rPr lang="en-US" altLang="en-US" dirty="0" err="1"/>
              <a:t>GRL</a:t>
            </a:r>
            <a:r>
              <a:rPr lang="en-US" altLang="en-US" dirty="0"/>
              <a:t> global brightening on Europe T’s</a:t>
            </a:r>
          </a:p>
          <a:p>
            <a:pPr eaLnBrk="1" hangingPunct="1"/>
            <a:r>
              <a:rPr lang="en-US" altLang="en-US" dirty="0"/>
              <a:t>Trees and cloud condensation nuclei (</a:t>
            </a:r>
            <a:r>
              <a:rPr lang="en-US" altLang="en-US" dirty="0" err="1"/>
              <a:t>Kump</a:t>
            </a:r>
            <a:r>
              <a:rPr lang="en-US" altLang="en-US" dirty="0"/>
              <a:t> 2008 Science, </a:t>
            </a:r>
            <a:r>
              <a:rPr lang="en-US" altLang="en-US" dirty="0" err="1"/>
              <a:t>Llorens</a:t>
            </a:r>
            <a:r>
              <a:rPr lang="en-US" altLang="en-US" dirty="0"/>
              <a:t> 2009 </a:t>
            </a:r>
            <a:r>
              <a:rPr lang="en-US" altLang="en-US" dirty="0" err="1"/>
              <a:t>GRL</a:t>
            </a:r>
            <a:r>
              <a:rPr lang="en-US" altLang="en-US" dirty="0"/>
              <a:t> (</a:t>
            </a:r>
            <a:r>
              <a:rPr lang="en-US" altLang="en-US" dirty="0" err="1"/>
              <a:t>creataceous</a:t>
            </a:r>
            <a:r>
              <a:rPr lang="en-US" altLang="en-US" dirty="0"/>
              <a:t>)</a:t>
            </a:r>
          </a:p>
          <a:p>
            <a:pPr eaLnBrk="1" hangingPunct="1"/>
            <a:r>
              <a:rPr lang="en-US" altLang="en-US" dirty="0"/>
              <a:t>Microbial “priming” effect – </a:t>
            </a:r>
            <a:r>
              <a:rPr lang="en-US" altLang="en-US" dirty="0" err="1"/>
              <a:t>Heimann</a:t>
            </a:r>
            <a:r>
              <a:rPr lang="en-US" altLang="en-US" dirty="0"/>
              <a:t> 2008 Nature</a:t>
            </a:r>
          </a:p>
          <a:p>
            <a:pPr eaLnBrk="1" hangingPunct="1"/>
            <a:r>
              <a:rPr lang="en-US" altLang="en-US" dirty="0"/>
              <a:t>Gruber 2008 Nature – global N cycle – limits terrestrial CO2 fertilization</a:t>
            </a:r>
          </a:p>
          <a:p>
            <a:pPr eaLnBrk="1" hangingPunct="1"/>
            <a:r>
              <a:rPr lang="en-US" altLang="en-US" dirty="0"/>
              <a:t> - add to what's not in models</a:t>
            </a:r>
          </a:p>
          <a:p>
            <a:pPr eaLnBrk="1" hangingPunct="1"/>
            <a:r>
              <a:rPr lang="en-US" altLang="en-US" dirty="0"/>
              <a:t>   - permafrost melting, bubbling</a:t>
            </a:r>
          </a:p>
          <a:p>
            <a:pPr eaLnBrk="1" hangingPunct="1"/>
            <a:r>
              <a:rPr lang="en-US" altLang="en-US" dirty="0"/>
              <a:t>neglect the contribution of induced drift (by fish) in theoretical models of the mixing efficiency (that is, Richardson number) would result in an order-of-magnitude underestimate [Dewar 2009 Nature </a:t>
            </a:r>
            <a:r>
              <a:rPr lang="en-US" altLang="en-US" dirty="0" err="1"/>
              <a:t>v.460</a:t>
            </a:r>
            <a:r>
              <a:rPr lang="en-US" altLang="en-US" dirty="0"/>
              <a:t> </a:t>
            </a:r>
            <a:r>
              <a:rPr lang="en-US" altLang="en-US" dirty="0" err="1"/>
              <a:t>p.581</a:t>
            </a:r>
            <a:r>
              <a:rPr lang="en-US" altLang="en-US" dirty="0"/>
              <a:t>-582]</a:t>
            </a:r>
          </a:p>
          <a:p>
            <a:pPr eaLnBrk="1" hangingPunct="1"/>
            <a:r>
              <a:rPr lang="en-US" altLang="en-US" dirty="0" err="1"/>
              <a:t>Katija</a:t>
            </a:r>
            <a:r>
              <a:rPr lang="en-US" altLang="en-US" dirty="0"/>
              <a:t>, K. and </a:t>
            </a:r>
            <a:r>
              <a:rPr lang="en-US" altLang="en-US" dirty="0" err="1"/>
              <a:t>J.O</a:t>
            </a:r>
            <a:r>
              <a:rPr lang="en-US" altLang="en-US" dirty="0"/>
              <a:t>. </a:t>
            </a:r>
            <a:r>
              <a:rPr lang="en-US" altLang="en-US" dirty="0" err="1"/>
              <a:t>Dabiri</a:t>
            </a:r>
            <a:r>
              <a:rPr lang="en-US" altLang="en-US" dirty="0"/>
              <a:t> 2009.  A viscosity-enhanced mechanism for biogenic ocean mixing.  Nature </a:t>
            </a:r>
            <a:r>
              <a:rPr lang="en-US" altLang="en-US" dirty="0" err="1"/>
              <a:t>v.460</a:t>
            </a:r>
            <a:r>
              <a:rPr lang="en-US" altLang="en-US" dirty="0"/>
              <a:t> </a:t>
            </a:r>
            <a:r>
              <a:rPr lang="en-US" altLang="en-US" dirty="0" err="1"/>
              <a:t>p.624</a:t>
            </a:r>
            <a:r>
              <a:rPr lang="en-US" altLang="en-US" dirty="0"/>
              <a:t>-626</a:t>
            </a:r>
          </a:p>
          <a:p>
            <a:pPr eaLnBrk="1" hangingPunct="1"/>
            <a:r>
              <a:rPr lang="en-US" altLang="en-US" dirty="0"/>
              <a:t>[</a:t>
            </a:r>
            <a:r>
              <a:rPr lang="en-US" altLang="en-US" dirty="0" err="1"/>
              <a:t>Kintisch</a:t>
            </a:r>
            <a:r>
              <a:rPr lang="en-US" altLang="en-US" dirty="0"/>
              <a:t> 2009 Science] </a:t>
            </a:r>
            <a:r>
              <a:rPr lang="en-US" altLang="en-US" dirty="0" err="1"/>
              <a:t>v.323</a:t>
            </a:r>
            <a:r>
              <a:rPr lang="en-US" altLang="en-US" dirty="0"/>
              <a:t> </a:t>
            </a:r>
            <a:r>
              <a:rPr lang="en-US" altLang="en-US" dirty="0" err="1"/>
              <a:t>p.1546</a:t>
            </a:r>
            <a:r>
              <a:rPr lang="en-US" altLang="en-US" dirty="0"/>
              <a:t> Projections of climate change go from bad to worse, scientists report.</a:t>
            </a:r>
          </a:p>
          <a:p>
            <a:pPr eaLnBrk="1" hangingPunct="1"/>
            <a:r>
              <a:rPr lang="en-US" altLang="en-US" dirty="0"/>
              <a:t>   - latest estimate of the amount of carbon in Permafrost is 1.7 trillion tons, </a:t>
            </a:r>
            <a:r>
              <a:rPr lang="en-US" altLang="en-US" dirty="0" err="1"/>
              <a:t>2x</a:t>
            </a:r>
            <a:r>
              <a:rPr lang="en-US" altLang="en-US" dirty="0"/>
              <a:t> the IPCC estimate</a:t>
            </a:r>
          </a:p>
          <a:p>
            <a:pPr eaLnBrk="1" hangingPunct="1"/>
            <a:endParaRPr lang="en-US" altLang="en-US" dirty="0"/>
          </a:p>
          <a:p>
            <a:pPr eaLnBrk="1" hangingPunct="1"/>
            <a:r>
              <a:rPr lang="en-US" altLang="en-US" dirty="0" err="1"/>
              <a:t>Landschutzer</a:t>
            </a:r>
            <a:r>
              <a:rPr lang="en-US" altLang="en-US" dirty="0"/>
              <a:t>, P., N. Gruber, </a:t>
            </a:r>
            <a:r>
              <a:rPr lang="en-US" altLang="en-US" dirty="0" err="1"/>
              <a:t>F.A</a:t>
            </a:r>
            <a:r>
              <a:rPr lang="en-US" altLang="en-US" dirty="0"/>
              <a:t>. </a:t>
            </a:r>
            <a:r>
              <a:rPr lang="en-US" altLang="en-US" dirty="0" err="1"/>
              <a:t>Haumann</a:t>
            </a:r>
            <a:r>
              <a:rPr lang="en-US" altLang="en-US" dirty="0"/>
              <a:t>, C. </a:t>
            </a:r>
            <a:r>
              <a:rPr lang="en-US" altLang="en-US" dirty="0" err="1"/>
              <a:t>Rodenbeck</a:t>
            </a:r>
            <a:r>
              <a:rPr lang="en-US" altLang="en-US" dirty="0"/>
              <a:t>, </a:t>
            </a:r>
            <a:r>
              <a:rPr lang="en-US" altLang="en-US" dirty="0" err="1"/>
              <a:t>D.C.E</a:t>
            </a:r>
            <a:r>
              <a:rPr lang="en-US" altLang="en-US" dirty="0"/>
              <a:t>. Bakker, S. van </a:t>
            </a:r>
            <a:r>
              <a:rPr lang="en-US" altLang="en-US" dirty="0" err="1"/>
              <a:t>Heuven</a:t>
            </a:r>
            <a:r>
              <a:rPr lang="en-US" altLang="en-US" dirty="0"/>
              <a:t>, M. </a:t>
            </a:r>
            <a:r>
              <a:rPr lang="en-US" altLang="en-US" dirty="0" err="1"/>
              <a:t>Hoppema</a:t>
            </a:r>
            <a:r>
              <a:rPr lang="en-US" altLang="en-US" dirty="0"/>
              <a:t>, N. </a:t>
            </a:r>
            <a:r>
              <a:rPr lang="en-US" altLang="en-US" dirty="0" err="1"/>
              <a:t>Metzl</a:t>
            </a:r>
            <a:r>
              <a:rPr lang="en-US" altLang="en-US" dirty="0"/>
              <a:t>, C. Sweeney, T. Takahashi, B.</a:t>
            </a:r>
          </a:p>
          <a:p>
            <a:pPr eaLnBrk="1" hangingPunct="1"/>
            <a:r>
              <a:rPr lang="en-US" altLang="en-US" dirty="0"/>
              <a:t>Tilbrook and R. </a:t>
            </a:r>
            <a:r>
              <a:rPr lang="en-US" altLang="en-US" dirty="0" err="1"/>
              <a:t>Wanninkhof</a:t>
            </a:r>
            <a:r>
              <a:rPr lang="en-US" altLang="en-US" dirty="0"/>
              <a:t> 2015.  The reinvigoration of the Southern Ocean carbon sink.  Science </a:t>
            </a:r>
            <a:r>
              <a:rPr lang="en-US" altLang="en-US" dirty="0" err="1"/>
              <a:t>v.349</a:t>
            </a:r>
            <a:r>
              <a:rPr lang="en-US" altLang="en-US" dirty="0"/>
              <a:t> </a:t>
            </a:r>
            <a:r>
              <a:rPr lang="en-US" altLang="en-US" dirty="0" err="1"/>
              <a:t>p.1221</a:t>
            </a:r>
            <a:r>
              <a:rPr lang="en-US" altLang="en-US" dirty="0"/>
              <a:t>-1224.</a:t>
            </a:r>
          </a:p>
          <a:p>
            <a:pPr eaLnBrk="1" hangingPunct="1"/>
            <a:endParaRPr lang="en-US" altLang="en-US" dirty="0"/>
          </a:p>
          <a:p>
            <a:pPr eaLnBrk="1" hangingPunct="1"/>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[Cornwall 2015 Science] Inside the Paris climate </a:t>
            </a:r>
            <a:r>
              <a:rPr lang="en-US" dirty="0" err="1">
                <a:effectLst/>
              </a:rPr>
              <a:t>deal,12</a:t>
            </a:r>
            <a:r>
              <a:rPr lang="en-US" dirty="0">
                <a:effectLst/>
              </a:rPr>
              <a:t>/18/2015 </a:t>
            </a:r>
            <a:r>
              <a:rPr lang="en-US" dirty="0" err="1">
                <a:effectLst/>
              </a:rPr>
              <a:t>v.350</a:t>
            </a:r>
            <a:r>
              <a:rPr lang="en-US" dirty="0">
                <a:effectLst/>
              </a:rPr>
              <a:t> </a:t>
            </a:r>
            <a:r>
              <a:rPr lang="en-US" dirty="0" err="1">
                <a:effectLst/>
              </a:rPr>
              <a:t>p.1451</a:t>
            </a:r>
            <a:r>
              <a:rPr lang="en-US" dirty="0">
                <a:effectLst/>
              </a:rPr>
              <a:t> </a:t>
            </a:r>
          </a:p>
          <a:p>
            <a:endParaRPr lang="en-US" dirty="0">
              <a:effectLst/>
            </a:endParaRPr>
          </a:p>
          <a:p>
            <a:r>
              <a:rPr lang="en-US" dirty="0">
                <a:effectLst/>
              </a:rPr>
              <a:t>Figure from </a:t>
            </a:r>
            <a:r>
              <a:rPr lang="en-US" dirty="0" err="1">
                <a:effectLst/>
              </a:rPr>
              <a:t>Tollefson</a:t>
            </a:r>
            <a:r>
              <a:rPr lang="en-US" dirty="0">
                <a:effectLst/>
              </a:rPr>
              <a:t> 2015 Nature,</a:t>
            </a:r>
            <a:r>
              <a:rPr lang="en-US" baseline="0" dirty="0">
                <a:effectLst/>
              </a:rPr>
              <a:t> </a:t>
            </a:r>
            <a:r>
              <a:rPr lang="en-US" dirty="0">
                <a:effectLst/>
              </a:rPr>
              <a:t>Nations adopt historic global climate accord, 12/17/2015 </a:t>
            </a:r>
            <a:r>
              <a:rPr lang="en-US" dirty="0" err="1">
                <a:effectLst/>
              </a:rPr>
              <a:t>v.528</a:t>
            </a:r>
            <a:r>
              <a:rPr lang="en-US" dirty="0">
                <a:effectLst/>
              </a:rPr>
              <a:t> </a:t>
            </a:r>
            <a:r>
              <a:rPr lang="en-US" dirty="0" err="1">
                <a:effectLst/>
              </a:rPr>
              <a:t>p.315</a:t>
            </a:r>
            <a:r>
              <a:rPr lang="en-US" dirty="0">
                <a:effectLst/>
              </a:rPr>
              <a:t>-316 </a:t>
            </a:r>
          </a:p>
          <a:p>
            <a:endParaRPr lang="en-US" dirty="0">
              <a:effectLst/>
            </a:endParaRPr>
          </a:p>
          <a:p>
            <a:r>
              <a:rPr lang="en-US" dirty="0" err="1">
                <a:effectLst/>
              </a:rPr>
              <a:t>Pulla</a:t>
            </a:r>
            <a:r>
              <a:rPr lang="en-US" dirty="0">
                <a:effectLst/>
              </a:rPr>
              <a:t> 2015 Science, Can India keep its promises?, 12/4/2015 </a:t>
            </a:r>
            <a:r>
              <a:rPr lang="en-US" dirty="0" err="1">
                <a:effectLst/>
              </a:rPr>
              <a:t>v.350</a:t>
            </a:r>
            <a:r>
              <a:rPr lang="en-US" dirty="0">
                <a:effectLst/>
              </a:rPr>
              <a:t> </a:t>
            </a:r>
            <a:r>
              <a:rPr lang="en-US" dirty="0" err="1">
                <a:effectLst/>
              </a:rPr>
              <a:t>p.1024</a:t>
            </a:r>
            <a:r>
              <a:rPr lang="en-US" dirty="0">
                <a:effectLst/>
              </a:rPr>
              <a:t>-1027</a:t>
            </a:r>
          </a:p>
          <a:p>
            <a:endParaRPr lang="en-US" dirty="0">
              <a:effectLst/>
            </a:endParaRPr>
          </a:p>
          <a:p>
            <a:r>
              <a:rPr lang="en-US" dirty="0" err="1">
                <a:effectLst/>
              </a:rPr>
              <a:t>Fauwcett</a:t>
            </a:r>
            <a:r>
              <a:rPr lang="en-US" dirty="0">
                <a:effectLst/>
              </a:rPr>
              <a:t> </a:t>
            </a:r>
            <a:r>
              <a:rPr lang="en-US">
                <a:effectLst/>
              </a:rPr>
              <a:t>2015 Science, </a:t>
            </a:r>
            <a:r>
              <a:rPr lang="en-US" dirty="0">
                <a:effectLst/>
              </a:rPr>
              <a:t>Can Paris pledges avert severe climate change?, 12/4/2015 </a:t>
            </a:r>
            <a:r>
              <a:rPr lang="en-US" dirty="0" err="1">
                <a:effectLst/>
              </a:rPr>
              <a:t>v.350</a:t>
            </a:r>
            <a:r>
              <a:rPr lang="en-US" dirty="0">
                <a:effectLst/>
              </a:rPr>
              <a:t> </a:t>
            </a:r>
            <a:r>
              <a:rPr lang="en-US" dirty="0" err="1">
                <a:effectLst/>
              </a:rPr>
              <a:t>p.1168</a:t>
            </a:r>
            <a:r>
              <a:rPr lang="en-US" dirty="0">
                <a:effectLst/>
              </a:rPr>
              <a:t>-1169</a:t>
            </a:r>
            <a:endParaRPr lang="en-US" dirty="0"/>
          </a:p>
        </p:txBody>
      </p:sp>
      <p:sp>
        <p:nvSpPr>
          <p:cNvPr id="4" name="Slide Number Placeholder 3"/>
          <p:cNvSpPr>
            <a:spLocks noGrp="1"/>
          </p:cNvSpPr>
          <p:nvPr>
            <p:ph type="sldNum" sz="quarter" idx="10"/>
          </p:nvPr>
        </p:nvSpPr>
        <p:spPr/>
        <p:txBody>
          <a:bodyPr/>
          <a:lstStyle/>
          <a:p>
            <a:pPr>
              <a:defRPr/>
            </a:pPr>
            <a:fld id="{97DA8C18-E207-484C-A774-7572281F79D2}" type="slidenum">
              <a:rPr lang="en-US" smtClean="0"/>
              <a:pPr>
                <a:defRPr/>
              </a:pPr>
              <a:t>79</a:t>
            </a:fld>
            <a:endParaRPr lang="en-US"/>
          </a:p>
        </p:txBody>
      </p:sp>
    </p:spTree>
    <p:extLst>
      <p:ext uri="{BB962C8B-B14F-4D97-AF65-F5344CB8AC3E}">
        <p14:creationId xmlns:p14="http://schemas.microsoft.com/office/powerpoint/2010/main" val="14581844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E5C3198F-D395-4E0E-9553-1F4AF16AE9A0}" type="slidenum">
              <a:rPr lang="en-US" altLang="en-US" sz="1200">
                <a:latin typeface="Times New Roman" pitchFamily="18" charset="0"/>
              </a:rPr>
              <a:pPr eaLnBrk="1" hangingPunct="1">
                <a:defRPr/>
              </a:pPr>
              <a:t>80</a:t>
            </a:fld>
            <a:endParaRPr lang="en-US" altLang="en-US" sz="1200">
              <a:latin typeface="Times New Roman" pitchFamily="18" charset="0"/>
            </a:endParaRPr>
          </a:p>
        </p:txBody>
      </p:sp>
      <p:sp>
        <p:nvSpPr>
          <p:cNvPr id="77827" name="Rectangle 2"/>
          <p:cNvSpPr>
            <a:spLocks noGrp="1" noRot="1" noChangeAspect="1" noChangeArrowheads="1" noTextEdit="1"/>
          </p:cNvSpPr>
          <p:nvPr>
            <p:ph type="sldImg"/>
          </p:nvPr>
        </p:nvSpPr>
        <p:spPr>
          <a:xfrm>
            <a:off x="801688" y="584200"/>
            <a:ext cx="4986337" cy="3740150"/>
          </a:xfrm>
          <a:ln/>
        </p:spPr>
      </p:sp>
      <p:sp>
        <p:nvSpPr>
          <p:cNvPr id="77828" name="Rectangle 3"/>
          <p:cNvSpPr>
            <a:spLocks noGrp="1" noChangeArrowheads="1"/>
          </p:cNvSpPr>
          <p:nvPr>
            <p:ph type="body" idx="1"/>
          </p:nvPr>
        </p:nvSpPr>
        <p:spPr>
          <a:xfrm>
            <a:off x="695325" y="4543426"/>
            <a:ext cx="5386388" cy="3997325"/>
          </a:xfrm>
          <a:noFill/>
        </p:spPr>
        <p:txBody>
          <a:bodyPr/>
          <a:lstStyle/>
          <a:p>
            <a:pPr eaLnBrk="1" hangingPunct="1"/>
            <a:r>
              <a:rPr lang="en-US" altLang="en-US"/>
              <a:t>25% of consumer electricity goes to lighting, 60% for commercial   Earth at night photo?</a:t>
            </a:r>
          </a:p>
          <a:p>
            <a:pPr eaLnBrk="1" hangingPunct="1"/>
            <a:endParaRPr lang="en-US" altLang="en-US"/>
          </a:p>
          <a:p>
            <a:pPr eaLnBrk="1" hangingPunct="1"/>
            <a:r>
              <a:rPr lang="en-US" altLang="en-US"/>
              <a:t>Energy required to heat 500 mL (16 oz, 2 cups) from 288K (15 C) to 370 K (97 C).   Heat capacity of water is 4.184 J/ml/K, q=500 ml * 4.184 * (370-288) = 171544 J = 172 kJ</a:t>
            </a:r>
          </a:p>
          <a:p>
            <a:pPr eaLnBrk="1" hangingPunct="1"/>
            <a:r>
              <a:rPr lang="en-US" altLang="en-US"/>
              <a:t>145 Watt* 1 hour = 145 J/s * 3600 s = 522 kJ/Briquet, therefore 0.3 briquets to heat 2-cups of water to boiling</a:t>
            </a:r>
          </a:p>
          <a:p>
            <a:pPr eaLnBrk="1" hangingPunct="1"/>
            <a:r>
              <a:rPr lang="en-US" altLang="en-US"/>
              <a:t>Dish Washer uses about 12 gallons and takes 65 minutes. (10.3,45 mintes for short wash), 25 minutes for drying cycle</a:t>
            </a:r>
          </a:p>
          <a:p>
            <a:pPr eaLnBrk="1" hangingPunct="1"/>
            <a:r>
              <a:rPr lang="en-US" altLang="en-US"/>
              <a:t>Toshiba SD-1800 DVD, 14 Watts</a:t>
            </a:r>
          </a:p>
          <a:p>
            <a:pPr eaLnBrk="1" hangingPunct="1"/>
            <a:r>
              <a:rPr lang="en-US" altLang="en-US"/>
              <a:t>Dishwasher energy guide (based on 322 loads per year) ranges from 344 kWh/yr to 700 kWh/yr</a:t>
            </a:r>
          </a:p>
          <a:p>
            <a:pPr eaLnBrk="1" hangingPunct="1"/>
            <a:r>
              <a:rPr lang="en-US" altLang="en-US"/>
              <a:t>Microwave: 1.4 kWh/h * 6.9 briquet/kWh = 9.66 briquet/hour,   9.66 briquet/hour * hour/60 minutes = 0.161 briquet/minute,  1/0.161 = 6.2 minutes/briquet</a:t>
            </a:r>
          </a:p>
          <a:p>
            <a:pPr eaLnBrk="1" hangingPunct="1"/>
            <a:r>
              <a:rPr lang="en-US" altLang="en-US"/>
              <a:t>Hot Shower: 15C (60F) to 40C (130F), 3.7854 liters/gallon</a:t>
            </a:r>
          </a:p>
          <a:p>
            <a:pPr eaLnBrk="1" hangingPunct="1"/>
            <a:r>
              <a:rPr lang="en-US" altLang="en-US"/>
              <a:t>q=2.5 g/m*3785.4 ml/g *0.7*4.184*(40-15) =  692,917.5 J = 692.9 kJ/522 kJ/briquet = 1.33 briq/min</a:t>
            </a:r>
          </a:p>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4545A85E-EE98-4C11-87E9-8386DB966799}" type="slidenum">
              <a:rPr lang="en-US" altLang="en-US" sz="1200">
                <a:latin typeface="Times New Roman" pitchFamily="18" charset="0"/>
              </a:rPr>
              <a:pPr eaLnBrk="1" hangingPunct="1">
                <a:defRPr/>
              </a:pPr>
              <a:t>81</a:t>
            </a:fld>
            <a:endParaRPr lang="en-US" altLang="en-US" sz="1200">
              <a:latin typeface="Times New Roman" pitchFamily="18" charset="0"/>
            </a:endParaRPr>
          </a:p>
        </p:txBody>
      </p:sp>
      <p:sp>
        <p:nvSpPr>
          <p:cNvPr id="78851" name="Rectangle 2"/>
          <p:cNvSpPr>
            <a:spLocks noGrp="1" noRot="1" noChangeAspect="1" noChangeArrowheads="1" noTextEdit="1"/>
          </p:cNvSpPr>
          <p:nvPr>
            <p:ph type="sldImg"/>
          </p:nvPr>
        </p:nvSpPr>
        <p:spPr>
          <a:xfrm>
            <a:off x="801688" y="584200"/>
            <a:ext cx="4986337" cy="3740150"/>
          </a:xfrm>
          <a:ln/>
        </p:spPr>
      </p:sp>
      <p:sp>
        <p:nvSpPr>
          <p:cNvPr id="78852" name="Rectangle 3"/>
          <p:cNvSpPr>
            <a:spLocks noGrp="1" noChangeArrowheads="1"/>
          </p:cNvSpPr>
          <p:nvPr>
            <p:ph type="body" idx="1"/>
          </p:nvPr>
        </p:nvSpPr>
        <p:spPr>
          <a:xfrm>
            <a:off x="695325" y="4543426"/>
            <a:ext cx="5386388" cy="3997325"/>
          </a:xfrm>
          <a:noFill/>
        </p:spPr>
        <p:txBody>
          <a:bodyPr/>
          <a:lstStyle/>
          <a:p>
            <a:pPr eaLnBrk="1" hangingPunct="1"/>
            <a:r>
              <a:rPr lang="en-US" altLang="en-US"/>
              <a:t>1 cal/gram to raise water 1 K, 4.184 J/cal</a:t>
            </a:r>
          </a:p>
          <a:p>
            <a:pPr eaLnBrk="1" hangingPunct="1"/>
            <a:r>
              <a:rPr lang="en-US" altLang="en-US"/>
              <a:t>Energy required to melt ice is 80 cal/gram = 6.02 kJ/mole  (18 g/mole)</a:t>
            </a:r>
          </a:p>
          <a:p>
            <a:pPr eaLnBrk="1" hangingPunct="1"/>
            <a:r>
              <a:rPr lang="en-US" altLang="en-US"/>
              <a:t>Water heater settings are 100 F to 140 F (scalding hazard), save 3-5% energy costs per every 10 F lower in temp.</a:t>
            </a:r>
          </a:p>
          <a:p>
            <a:pPr eaLnBrk="1" hangingPunct="1"/>
            <a:r>
              <a:rPr lang="en-US" altLang="en-US"/>
              <a:t>On web: use full washer loads and save 100 lbs-CO2/yr </a:t>
            </a:r>
          </a:p>
          <a:p>
            <a:pPr eaLnBrk="1" hangingPunct="1"/>
            <a:r>
              <a:rPr lang="en-US" altLang="en-US"/>
              <a:t>             lower thermostat 2 deg in winter and +2 deg in summer  save 2000 lbs-CO2/ur</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a:t>6 t-C/y * (1000 kg/t * 44 briq/kg)/ (365 day/y) = 723 briquets/day</a:t>
            </a:r>
          </a:p>
          <a:p>
            <a:r>
              <a:rPr lang="en-US" altLang="en-US"/>
              <a:t>Prius #1 Jan. 3, 2009</a:t>
            </a:r>
          </a:p>
          <a:p>
            <a:r>
              <a:rPr lang="en-US" altLang="en-US"/>
              <a:t>Prius #2 Jan. 8, 2011</a:t>
            </a:r>
          </a:p>
          <a:p>
            <a:r>
              <a:rPr lang="en-US" altLang="en-US"/>
              <a:t>Prius #3 Aug.17, 2013</a:t>
            </a:r>
          </a:p>
        </p:txBody>
      </p:sp>
      <p:sp>
        <p:nvSpPr>
          <p:cNvPr id="52228" name="Slide Number Placeholder 3"/>
          <p:cNvSpPr>
            <a:spLocks noGrp="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3593B231-B45B-472E-91B4-2E7B4678A593}" type="slidenum">
              <a:rPr lang="en-US" altLang="en-US" sz="1200">
                <a:latin typeface="Times New Roman" pitchFamily="18" charset="0"/>
              </a:rPr>
              <a:pPr eaLnBrk="1" hangingPunct="1">
                <a:defRPr/>
              </a:pPr>
              <a:t>82</a:t>
            </a:fld>
            <a:endParaRPr lang="en-US" altLang="en-US" sz="120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50D3A0F0-A8AE-4411-B5AF-0F05B2E6C52F}" type="slidenum">
              <a:rPr lang="en-US" altLang="en-US" smtClean="0">
                <a:latin typeface="Times New Roman" pitchFamily="18" charset="0"/>
              </a:rPr>
              <a:pPr/>
              <a:t>83</a:t>
            </a:fld>
            <a:endParaRPr lang="en-US" altLang="en-US">
              <a:latin typeface="Times New Roman" pitchFamily="18" charset="0"/>
            </a:endParaRPr>
          </a:p>
        </p:txBody>
      </p:sp>
      <p:sp>
        <p:nvSpPr>
          <p:cNvPr id="589827" name="Rectangle 2"/>
          <p:cNvSpPr>
            <a:spLocks noGrp="1" noRot="1" noChangeAspect="1" noChangeArrowheads="1" noTextEdit="1"/>
          </p:cNvSpPr>
          <p:nvPr>
            <p:ph type="sldImg"/>
          </p:nvPr>
        </p:nvSpPr>
        <p:spPr>
          <a:xfrm>
            <a:off x="803275" y="585788"/>
            <a:ext cx="4984750" cy="3738562"/>
          </a:xfrm>
          <a:ln/>
        </p:spPr>
      </p:sp>
      <p:sp>
        <p:nvSpPr>
          <p:cNvPr id="589828" name="Rectangle 3"/>
          <p:cNvSpPr>
            <a:spLocks noGrp="1" noChangeArrowheads="1"/>
          </p:cNvSpPr>
          <p:nvPr>
            <p:ph type="body" idx="1"/>
          </p:nvPr>
        </p:nvSpPr>
        <p:spPr>
          <a:noFill/>
        </p:spPr>
        <p:txBody>
          <a:bodyPr/>
          <a:lstStyle/>
          <a:p>
            <a:pPr eaLnBrk="1" hangingPunct="1"/>
            <a:r>
              <a:rPr lang="en-US" altLang="en-US"/>
              <a:t>Steffen, W., P.J. Crutzen and J.R. McNeill 2007.  The Anthropocene: Are humans now overwhelming the great forces of nature?  Ambio v.36 p.614-621.</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53447C3E-E8AB-4C0D-84B9-F02CB71C4EE8}" type="slidenum">
              <a:rPr lang="en-US" altLang="en-US" smtClean="0">
                <a:latin typeface="Times New Roman" pitchFamily="18" charset="0"/>
              </a:rPr>
              <a:pPr/>
              <a:t>84</a:t>
            </a:fld>
            <a:endParaRPr lang="en-US" altLang="en-US">
              <a:latin typeface="Times New Roman" pitchFamily="18" charset="0"/>
            </a:endParaRPr>
          </a:p>
        </p:txBody>
      </p:sp>
      <p:sp>
        <p:nvSpPr>
          <p:cNvPr id="590851" name="Rectangle 2"/>
          <p:cNvSpPr>
            <a:spLocks noGrp="1" noRot="1" noChangeAspect="1" noChangeArrowheads="1" noTextEdit="1"/>
          </p:cNvSpPr>
          <p:nvPr>
            <p:ph type="sldImg"/>
          </p:nvPr>
        </p:nvSpPr>
        <p:spPr>
          <a:xfrm>
            <a:off x="803275" y="585788"/>
            <a:ext cx="4984750" cy="3738562"/>
          </a:xfrm>
          <a:ln/>
        </p:spPr>
      </p:sp>
      <p:sp>
        <p:nvSpPr>
          <p:cNvPr id="590852" name="Rectangle 3"/>
          <p:cNvSpPr>
            <a:spLocks noGrp="1" noChangeArrowheads="1"/>
          </p:cNvSpPr>
          <p:nvPr>
            <p:ph type="body" idx="1"/>
          </p:nvPr>
        </p:nvSpPr>
        <p:spPr>
          <a:noFill/>
        </p:spPr>
        <p:txBody>
          <a:bodyPr/>
          <a:lstStyle/>
          <a:p>
            <a:pPr eaLnBrk="1" hangingPunct="1"/>
            <a:r>
              <a:rPr lang="en-US" altLang="en-US"/>
              <a:t>Figure generated by topics/carbon_data/cdiac/04emissions/04cdiac_nations.xls  196 countries are plotted: sources are 2004 CIA factbook (04cia_population.xls) and CDIAC national emissions data for 1751-2004 (items delimited by commas: nation,year,total,soild,liq,gas,cement,flaring,per-capita)</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84065BC8-6EED-4E09-98C2-25ECD3FA2866}" type="slidenum">
              <a:rPr lang="en-US" altLang="en-US" smtClean="0">
                <a:latin typeface="Times New Roman" pitchFamily="18" charset="0"/>
              </a:rPr>
              <a:pPr/>
              <a:t>85</a:t>
            </a:fld>
            <a:endParaRPr lang="en-US" altLang="en-US">
              <a:latin typeface="Times New Roman" pitchFamily="18" charset="0"/>
            </a:endParaRPr>
          </a:p>
        </p:txBody>
      </p:sp>
      <p:sp>
        <p:nvSpPr>
          <p:cNvPr id="591875" name="Rectangle 2"/>
          <p:cNvSpPr>
            <a:spLocks noGrp="1" noRot="1" noChangeAspect="1" noChangeArrowheads="1" noTextEdit="1"/>
          </p:cNvSpPr>
          <p:nvPr>
            <p:ph type="sldImg"/>
          </p:nvPr>
        </p:nvSpPr>
        <p:spPr>
          <a:xfrm>
            <a:off x="803275" y="585788"/>
            <a:ext cx="4984750" cy="3738562"/>
          </a:xfrm>
          <a:ln/>
        </p:spPr>
      </p:sp>
      <p:sp>
        <p:nvSpPr>
          <p:cNvPr id="591876" name="Rectangle 3"/>
          <p:cNvSpPr>
            <a:spLocks noGrp="1" noChangeArrowheads="1"/>
          </p:cNvSpPr>
          <p:nvPr>
            <p:ph type="body" idx="1"/>
          </p:nvPr>
        </p:nvSpPr>
        <p:spPr>
          <a:noFill/>
        </p:spPr>
        <p:txBody>
          <a:bodyPr/>
          <a:lstStyle/>
          <a:p>
            <a:pPr eaLnBrk="1" hangingPunct="1"/>
            <a:r>
              <a:rPr lang="en-US" altLang="en-US"/>
              <a:t>See 04cdiac_nations.xls  196 countries are plotted: sources are 2004 CIA factbook (04cia_population.xls) and CDIAC national emissions data for 1751-2004 (items delimited by commas: nation,year,total,soild,liq,gas,cement,flaring,per-capita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4D16E8CD-9236-45DD-83A8-1F68C9408269}" type="slidenum">
              <a:rPr lang="en-US" altLang="en-US" sz="1200">
                <a:latin typeface="Times New Roman" pitchFamily="18" charset="0"/>
              </a:rPr>
              <a:pPr eaLnBrk="1" hangingPunct="1">
                <a:defRPr/>
              </a:pPr>
              <a:t>8</a:t>
            </a:fld>
            <a:endParaRPr lang="en-US" altLang="en-US" sz="1200">
              <a:latin typeface="Times New Roman" pitchFamily="18" charset="0"/>
            </a:endParaRPr>
          </a:p>
        </p:txBody>
      </p:sp>
      <p:sp>
        <p:nvSpPr>
          <p:cNvPr id="76803" name="Rectangle 2"/>
          <p:cNvSpPr>
            <a:spLocks noGrp="1" noRot="1" noChangeAspect="1" noChangeArrowheads="1" noTextEdit="1"/>
          </p:cNvSpPr>
          <p:nvPr>
            <p:ph type="sldImg"/>
          </p:nvPr>
        </p:nvSpPr>
        <p:spPr>
          <a:xfrm>
            <a:off x="801688" y="584200"/>
            <a:ext cx="4986337" cy="3740150"/>
          </a:xfrm>
          <a:ln/>
        </p:spPr>
      </p:sp>
      <p:sp>
        <p:nvSpPr>
          <p:cNvPr id="76804" name="Rectangle 3"/>
          <p:cNvSpPr>
            <a:spLocks noGrp="1" noChangeArrowheads="1"/>
          </p:cNvSpPr>
          <p:nvPr>
            <p:ph type="body" idx="1"/>
          </p:nvPr>
        </p:nvSpPr>
        <p:spPr>
          <a:xfrm>
            <a:off x="695325" y="4543426"/>
            <a:ext cx="5386388" cy="3997325"/>
          </a:xfrm>
          <a:noFill/>
        </p:spPr>
        <p:txBody>
          <a:bodyPr/>
          <a:lstStyle/>
          <a:p>
            <a:pPr eaLnBrk="1" hangingPunct="1"/>
            <a:r>
              <a:rPr lang="en-US" altLang="en-US" dirty="0"/>
              <a:t>145 Watt* 1 hour = 145 J/s * 3600 s = 522 kJ/Briquet</a:t>
            </a:r>
          </a:p>
          <a:p>
            <a:pPr eaLnBrk="1" hangingPunct="1"/>
            <a:r>
              <a:rPr lang="en-US" altLang="en-US" dirty="0"/>
              <a:t>11 GW = 11,000,000 kWh/h * 6.9 briquet/kWh = 75 million briquet’s/hour</a:t>
            </a:r>
          </a:p>
          <a:p>
            <a:pPr eaLnBrk="1" hangingPunct="1"/>
            <a:endParaRPr lang="en-US" altLang="en-US" dirty="0"/>
          </a:p>
          <a:p>
            <a:pPr eaLnBrk="1" hangingPunct="1"/>
            <a:r>
              <a:rPr lang="en-US" altLang="en-US" dirty="0"/>
              <a:t>For example, Fort Martin, WV burns bituminous coal (500 MW) near Martinsburg, WV</a:t>
            </a:r>
          </a:p>
          <a:p>
            <a:r>
              <a:rPr lang="en-US" altLang="en-US" sz="1300" dirty="0"/>
              <a:t>Owner/Parent Company: </a:t>
            </a:r>
            <a:r>
              <a:rPr lang="en-US" altLang="en-US" sz="1300" dirty="0">
                <a:hlinkClick r:id="rId3" tooltip="Allegheny Energy"/>
              </a:rPr>
              <a:t>Allegheny Energy</a:t>
            </a:r>
            <a:endParaRPr lang="en-US" altLang="en-US" sz="1300" dirty="0"/>
          </a:p>
          <a:p>
            <a:r>
              <a:rPr lang="en-US" altLang="en-US" sz="1300" dirty="0"/>
              <a:t>Plant Nameplate Capacity: 1,152 MW</a:t>
            </a:r>
          </a:p>
          <a:p>
            <a:r>
              <a:rPr lang="en-US" altLang="en-US" sz="1300" dirty="0"/>
              <a:t>Units and In-Service Dates: 576 MW (1967), 576 MW (1968)</a:t>
            </a:r>
          </a:p>
          <a:p>
            <a:r>
              <a:rPr lang="en-US" altLang="en-US" sz="1300" dirty="0"/>
              <a:t>Location: Rte. 53, </a:t>
            </a:r>
            <a:r>
              <a:rPr lang="en-US" altLang="en-US" sz="1300" dirty="0" err="1"/>
              <a:t>Maidsville</a:t>
            </a:r>
            <a:r>
              <a:rPr lang="en-US" altLang="en-US" sz="1300" dirty="0"/>
              <a:t>, WV 26541</a:t>
            </a:r>
          </a:p>
          <a:p>
            <a:r>
              <a:rPr lang="en-US" altLang="en-US" sz="1300" dirty="0"/>
              <a:t>GPS Coordinates: 39.710611, -79.927806</a:t>
            </a:r>
          </a:p>
          <a:p>
            <a:pPr eaLnBrk="1" hangingPunct="1"/>
            <a:endParaRPr lang="en-US" altLang="en-US" dirty="0"/>
          </a:p>
          <a:p>
            <a:pPr eaLnBrk="1" hangingPunct="1"/>
            <a:r>
              <a:rPr lang="en-US" altLang="en-US" dirty="0"/>
              <a:t>  </a:t>
            </a:r>
          </a:p>
          <a:p>
            <a:pPr eaLnBrk="1" hangingPunct="1"/>
            <a:r>
              <a:rPr lang="en-US" altLang="en-US" dirty="0"/>
              <a:t>6,038 GWh/</a:t>
            </a:r>
            <a:r>
              <a:rPr lang="en-US" altLang="en-US" dirty="0" err="1"/>
              <a:t>yr</a:t>
            </a:r>
            <a:r>
              <a:rPr lang="en-US" altLang="en-US" dirty="0"/>
              <a:t> (6366 hours/</a:t>
            </a:r>
            <a:r>
              <a:rPr lang="en-US" altLang="en-US" dirty="0" err="1"/>
              <a:t>yr</a:t>
            </a:r>
            <a:r>
              <a:rPr lang="en-US" altLang="en-US" dirty="0"/>
              <a:t>), &lt;0.947&gt; GW plant,    6624 kilo-ton CO2/</a:t>
            </a:r>
            <a:r>
              <a:rPr lang="en-US" altLang="en-US" dirty="0" err="1"/>
              <a:t>yr</a:t>
            </a:r>
            <a:r>
              <a:rPr lang="en-US" altLang="en-US" dirty="0"/>
              <a:t>,  2194 </a:t>
            </a:r>
            <a:r>
              <a:rPr lang="en-US" altLang="en-US" dirty="0" err="1"/>
              <a:t>lbs</a:t>
            </a:r>
            <a:r>
              <a:rPr lang="en-US" altLang="en-US" dirty="0"/>
              <a:t> CO2/month</a:t>
            </a:r>
          </a:p>
          <a:p>
            <a:pPr eaLnBrk="1" hangingPunct="1"/>
            <a:r>
              <a:rPr lang="en-US" altLang="en-US" dirty="0"/>
              <a:t>uses 2 full train-car loads of coal (100 tons/car) per hour going in, 6 train-car loads of CO2 going out (</a:t>
            </a:r>
            <a:r>
              <a:rPr lang="en-US" altLang="en-US" dirty="0" err="1"/>
              <a:t>Hemsath</a:t>
            </a:r>
            <a:r>
              <a:rPr lang="en-US" altLang="en-US" dirty="0"/>
              <a:t> 2007)</a:t>
            </a:r>
          </a:p>
          <a:p>
            <a:pPr eaLnBrk="1" hangingPunct="1"/>
            <a:endParaRPr lang="en-US" altLang="en-US" dirty="0"/>
          </a:p>
          <a:p>
            <a:pPr eaLnBrk="1" hangingPunct="1"/>
            <a:r>
              <a:rPr lang="en-US" altLang="en-US" dirty="0"/>
              <a:t>Average of my electric bill (1996-2008) is &lt;1139&gt; kWh/month or  &lt;37.5&gt; kWh/day for a family of 4 in 1000 </a:t>
            </a:r>
            <a:r>
              <a:rPr lang="en-US" altLang="en-US" dirty="0" err="1"/>
              <a:t>sq.ft</a:t>
            </a:r>
            <a:r>
              <a:rPr lang="en-US" altLang="en-US" dirty="0"/>
              <a:t> home</a:t>
            </a:r>
          </a:p>
          <a:p>
            <a:pPr eaLnBrk="1" hangingPunct="1"/>
            <a:endParaRPr lang="en-US"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6B5127A2-A8C5-4167-8FAA-12559F81393B}" type="slidenum">
              <a:rPr lang="en-US" altLang="en-US" sz="1200">
                <a:latin typeface="Times New Roman" pitchFamily="18" charset="0"/>
              </a:rPr>
              <a:pPr eaLnBrk="1" hangingPunct="1">
                <a:defRPr/>
              </a:pPr>
              <a:t>86</a:t>
            </a:fld>
            <a:endParaRPr lang="en-US" altLang="en-US" sz="1200">
              <a:latin typeface="Times New Roman" pitchFamily="18" charset="0"/>
            </a:endParaRPr>
          </a:p>
        </p:txBody>
      </p:sp>
      <p:sp>
        <p:nvSpPr>
          <p:cNvPr id="61443" name="Rectangle 2"/>
          <p:cNvSpPr>
            <a:spLocks noGrp="1" noRot="1" noChangeAspect="1" noChangeArrowheads="1" noTextEdit="1"/>
          </p:cNvSpPr>
          <p:nvPr>
            <p:ph type="sldImg"/>
          </p:nvPr>
        </p:nvSpPr>
        <p:spPr>
          <a:xfrm>
            <a:off x="803275" y="584200"/>
            <a:ext cx="4983163" cy="3738563"/>
          </a:xfrm>
          <a:ln/>
        </p:spPr>
      </p:sp>
      <p:sp>
        <p:nvSpPr>
          <p:cNvPr id="61444" name="Rectangle 3"/>
          <p:cNvSpPr>
            <a:spLocks noGrp="1" noChangeArrowheads="1"/>
          </p:cNvSpPr>
          <p:nvPr>
            <p:ph type="body" idx="1"/>
          </p:nvPr>
        </p:nvSpPr>
        <p:spPr>
          <a:noFill/>
        </p:spPr>
        <p:txBody>
          <a:bodyPr/>
          <a:lstStyle/>
          <a:p>
            <a:pPr eaLnBrk="1" hangingPunct="1"/>
            <a:r>
              <a:rPr lang="en-US" altLang="en-US"/>
              <a:t>Drought</a:t>
            </a:r>
          </a:p>
          <a:p>
            <a:pPr eaLnBrk="1" hangingPunct="1"/>
            <a:r>
              <a:rPr lang="en-US" altLang="en-US"/>
              <a:t>Forest Fires</a:t>
            </a:r>
          </a:p>
          <a:p>
            <a:pPr eaLnBrk="1" hangingPunct="1"/>
            <a:r>
              <a:rPr lang="en-US" altLang="en-US"/>
              <a:t>Mosquito Borne illnesses</a:t>
            </a:r>
          </a:p>
          <a:p>
            <a:pPr eaLnBrk="1" hangingPunct="1"/>
            <a:r>
              <a:rPr lang="en-US" altLang="en-US"/>
              <a:t>CO2 </a:t>
            </a:r>
            <a:r>
              <a:rPr lang="en-US" altLang="en-US">
                <a:sym typeface="Wingdings" pitchFamily="2" charset="2"/>
              </a:rPr>
              <a:t> Ocean Acidification -&gt; Biology </a:t>
            </a:r>
          </a:p>
          <a:p>
            <a:pPr eaLnBrk="1" hangingPunct="1"/>
            <a:r>
              <a:rPr lang="en-US" altLang="en-US">
                <a:sym typeface="Wingdings" pitchFamily="2" charset="2"/>
              </a:rPr>
              <a:t>Habitat Changes  -    070917_fahrenthold.pdf – habitat changes in Chesapeake</a:t>
            </a:r>
          </a:p>
          <a:p>
            <a:pPr eaLnBrk="1" hangingPunct="1"/>
            <a:endParaRPr lang="en-US" altLang="en-US">
              <a:sym typeface="Wingdings" pitchFamily="2" charset="2"/>
            </a:endParaRPr>
          </a:p>
          <a:p>
            <a:pPr eaLnBrk="1" hangingPunct="1"/>
            <a:r>
              <a:rPr lang="en-US" altLang="en-US">
                <a:sym typeface="Wingdings" pitchFamily="2" charset="2"/>
              </a:rPr>
              <a:t>2005 Foley Vegetation Feedback in Arctic: 2.5 day/decade less snowcover, warming of 0.3-0.4 C/decade since the 1990’s, northward shift of vegetation increases temperature by 1.1-1.6 C</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p:txBody>
          <a:bodyPr/>
          <a:lstStyle>
            <a:lvl1pPr defTabSz="926084">
              <a:defRPr>
                <a:solidFill>
                  <a:schemeClr val="tx1"/>
                </a:solidFill>
                <a:latin typeface="Tahoma" pitchFamily="34" charset="0"/>
              </a:defRPr>
            </a:lvl1pPr>
            <a:lvl2pPr marL="1231271" indent="-473566" defTabSz="926084">
              <a:defRPr>
                <a:solidFill>
                  <a:schemeClr val="tx1"/>
                </a:solidFill>
                <a:latin typeface="Tahoma" pitchFamily="34" charset="0"/>
              </a:defRPr>
            </a:lvl2pPr>
            <a:lvl3pPr marL="1894263" indent="-378853" defTabSz="926084">
              <a:defRPr>
                <a:solidFill>
                  <a:schemeClr val="tx1"/>
                </a:solidFill>
                <a:latin typeface="Tahoma" pitchFamily="34" charset="0"/>
              </a:defRPr>
            </a:lvl3pPr>
            <a:lvl4pPr marL="2651968" indent="-378853" defTabSz="926084">
              <a:defRPr>
                <a:solidFill>
                  <a:schemeClr val="tx1"/>
                </a:solidFill>
                <a:latin typeface="Tahoma" pitchFamily="34" charset="0"/>
              </a:defRPr>
            </a:lvl4pPr>
            <a:lvl5pPr marL="3409674" indent="-378853" defTabSz="926084">
              <a:defRPr>
                <a:solidFill>
                  <a:schemeClr val="tx1"/>
                </a:solidFill>
                <a:latin typeface="Tahoma" pitchFamily="34" charset="0"/>
              </a:defRPr>
            </a:lvl5pPr>
            <a:lvl6pPr marL="4167380" indent="-378853" defTabSz="926084" eaLnBrk="0" fontAlgn="base" hangingPunct="0">
              <a:spcBef>
                <a:spcPct val="0"/>
              </a:spcBef>
              <a:spcAft>
                <a:spcPct val="0"/>
              </a:spcAft>
              <a:defRPr>
                <a:solidFill>
                  <a:schemeClr val="tx1"/>
                </a:solidFill>
                <a:latin typeface="Tahoma" pitchFamily="34" charset="0"/>
              </a:defRPr>
            </a:lvl6pPr>
            <a:lvl7pPr marL="4925085" indent="-378853" defTabSz="926084" eaLnBrk="0" fontAlgn="base" hangingPunct="0">
              <a:spcBef>
                <a:spcPct val="0"/>
              </a:spcBef>
              <a:spcAft>
                <a:spcPct val="0"/>
              </a:spcAft>
              <a:defRPr>
                <a:solidFill>
                  <a:schemeClr val="tx1"/>
                </a:solidFill>
                <a:latin typeface="Tahoma" pitchFamily="34" charset="0"/>
              </a:defRPr>
            </a:lvl7pPr>
            <a:lvl8pPr marL="5682790" indent="-378853" defTabSz="926084" eaLnBrk="0" fontAlgn="base" hangingPunct="0">
              <a:spcBef>
                <a:spcPct val="0"/>
              </a:spcBef>
              <a:spcAft>
                <a:spcPct val="0"/>
              </a:spcAft>
              <a:defRPr>
                <a:solidFill>
                  <a:schemeClr val="tx1"/>
                </a:solidFill>
                <a:latin typeface="Tahoma" pitchFamily="34" charset="0"/>
              </a:defRPr>
            </a:lvl8pPr>
            <a:lvl9pPr marL="6440495" indent="-378853" defTabSz="926084" eaLnBrk="0" fontAlgn="base" hangingPunct="0">
              <a:spcBef>
                <a:spcPct val="0"/>
              </a:spcBef>
              <a:spcAft>
                <a:spcPct val="0"/>
              </a:spcAft>
              <a:defRPr>
                <a:solidFill>
                  <a:schemeClr val="tx1"/>
                </a:solidFill>
                <a:latin typeface="Tahoma" pitchFamily="34" charset="0"/>
              </a:defRPr>
            </a:lvl9pPr>
          </a:lstStyle>
          <a:p>
            <a:pPr>
              <a:defRPr/>
            </a:pPr>
            <a:fld id="{2572BDEB-D617-4018-88A4-B541CA67D8BF}" type="slidenum">
              <a:rPr lang="en-US" altLang="en-US" smtClean="0">
                <a:latin typeface="Times New Roman" pitchFamily="18" charset="0"/>
              </a:rPr>
              <a:pPr>
                <a:defRPr/>
              </a:pPr>
              <a:t>87</a:t>
            </a:fld>
            <a:endParaRPr lang="en-US" altLang="en-US">
              <a:latin typeface="Times New Roman" pitchFamily="18" charset="0"/>
            </a:endParaRPr>
          </a:p>
        </p:txBody>
      </p:sp>
      <p:sp>
        <p:nvSpPr>
          <p:cNvPr id="65539" name="Rectangle 2"/>
          <p:cNvSpPr>
            <a:spLocks noGrp="1" noRot="1" noChangeAspect="1" noChangeArrowheads="1" noTextEdit="1"/>
          </p:cNvSpPr>
          <p:nvPr>
            <p:ph type="sldImg"/>
          </p:nvPr>
        </p:nvSpPr>
        <p:spPr>
          <a:xfrm>
            <a:off x="803275" y="584200"/>
            <a:ext cx="4983163" cy="3738563"/>
          </a:xfrm>
          <a:ln/>
        </p:spPr>
      </p:sp>
      <p:sp>
        <p:nvSpPr>
          <p:cNvPr id="65540" name="Rectangle 3"/>
          <p:cNvSpPr>
            <a:spLocks noGrp="1" noChangeArrowheads="1"/>
          </p:cNvSpPr>
          <p:nvPr>
            <p:ph type="body" idx="1"/>
          </p:nvPr>
        </p:nvSpPr>
        <p:spPr>
          <a:noFill/>
        </p:spPr>
        <p:txBody>
          <a:bodyPr/>
          <a:lstStyle/>
          <a:p>
            <a:pPr eaLnBrk="1" hangingPunct="1"/>
            <a:r>
              <a:rPr lang="en-US" altLang="en-US"/>
              <a:t>USA = 9.629 million km^2</a:t>
            </a:r>
          </a:p>
          <a:p>
            <a:pPr eaLnBrk="1" hangingPunct="1"/>
            <a:r>
              <a:rPr lang="en-US" altLang="en-US"/>
              <a:t>Europe = 4.423 million km^2</a:t>
            </a:r>
          </a:p>
          <a:p>
            <a:pPr eaLnBrk="1" hangingPunct="1"/>
            <a:r>
              <a:rPr lang="en-US" altLang="en-US"/>
              <a:t>Loss is 40% of CONUS (Tang 2014 Nat.CC)</a:t>
            </a:r>
          </a:p>
          <a:p>
            <a:pPr eaLnBrk="1" hangingPunct="1"/>
            <a:endParaRPr lang="en-US" altLang="en-US"/>
          </a:p>
          <a:p>
            <a:pPr eaLnBrk="1" hangingPunct="1"/>
            <a:r>
              <a:rPr lang="en-US" altLang="en-US"/>
              <a:t>[Cressie, 2007 Nature]</a:t>
            </a:r>
          </a:p>
          <a:p>
            <a:pPr eaLnBrk="1" hangingPunct="1"/>
            <a:r>
              <a:rPr lang="en-US" altLang="en-US"/>
              <a:t>US Nat'l Snow and Ice Data Center (NSIDC), Boulder: 2005: 5.32 million sq.km, 2007: 4.24 million km</a:t>
            </a:r>
          </a:p>
          <a:p>
            <a:pPr eaLnBrk="1" hangingPunct="1"/>
            <a:r>
              <a:rPr lang="en-US" altLang="en-US"/>
              <a:t>NSIDC 9/17/09: Sep. 12, 2009 minimum ice was 5.10 million sq.km, 580,000 km^2 greater than 2008, 970,000 km^2 above 2007</a:t>
            </a:r>
          </a:p>
          <a:p>
            <a:pPr eaLnBrk="1" hangingPunct="1"/>
            <a:r>
              <a:rPr lang="en-US" altLang="en-US"/>
              <a:t>N.H. Extent Anomalies from NSIDC Sea Sice Index page: http://nsidc.org/data/seaice_index/</a:t>
            </a:r>
          </a:p>
          <a:p>
            <a:pPr eaLnBrk="1" hangingPunct="1"/>
            <a:r>
              <a:rPr lang="en-US" altLang="en-US"/>
              <a:t>Feb. 2006 BAMS – Tokyo to London distances, Canadian sovereignty - potential for oil, nat’l gas, gold, diamonds, copper, and zinc.</a:t>
            </a:r>
          </a:p>
          <a:p>
            <a:pPr eaLnBrk="1" hangingPunct="1"/>
            <a:r>
              <a:rPr lang="en-US" altLang="en-US"/>
              <a:t>1985: US ice breaker, Polar-sea a US coast guard ice breaker caused diplomatic dispute w/ Canada </a:t>
            </a:r>
          </a:p>
          <a:p>
            <a:pPr eaLnBrk="1" hangingPunct="1"/>
            <a:r>
              <a:rPr lang="en-US" altLang="en-US"/>
              <a:t>9/10/1985: Canada claim to sovereignty to waters around arctic archipelago (16,000 islands)</a:t>
            </a:r>
          </a:p>
          <a:p>
            <a:pPr eaLnBrk="1" hangingPunct="1"/>
            <a:r>
              <a:rPr lang="en-US" altLang="en-US"/>
              <a:t>1/25/2006: US ambassador to Canada "we don't recognize Canada's claim to those waters"  David Wilkins</a:t>
            </a:r>
          </a:p>
          <a:p>
            <a:pPr eaLnBrk="1" hangingPunct="1"/>
            <a:r>
              <a:rPr lang="en-US" altLang="en-US"/>
              <a:t>4/10/2006: Canadian forces completed a 2-week exercise designed to assert sovereignty over the arctic.   2800 miles by snowmobile (2100 NW of Ottawa, 555 miles N of arctic circle)</a:t>
            </a:r>
          </a:p>
          <a:p>
            <a:pPr eaLnBrk="1" hangingPunct="1"/>
            <a:r>
              <a:rPr lang="en-US" altLang="en-US"/>
              <a:t>[Comiso, 2008, GRL] SMMR/SSM/I data</a:t>
            </a:r>
          </a:p>
          <a:p>
            <a:pPr eaLnBrk="1" hangingPunct="1"/>
            <a:r>
              <a:rPr lang="en-US" altLang="en-US"/>
              <a:t>   extent=4.1E6 km^2, area=3.6E6 km^2   24% and 27% lower than previous lows (37%,38% w.r.t. climatology)</a:t>
            </a:r>
          </a:p>
          <a:p>
            <a:pPr eaLnBrk="1" hangingPunct="1"/>
            <a:r>
              <a:rPr lang="en-US" altLang="en-US"/>
              <a:t>   trend 1979-1996: -2.2%/decade (extent), -3.0%/decade (area)</a:t>
            </a:r>
          </a:p>
          <a:p>
            <a:pPr eaLnBrk="1" hangingPunct="1"/>
            <a:r>
              <a:rPr lang="en-US" altLang="en-US"/>
              <a:t>   trend 1996-2007: -10.1 +/- 0.7%/decade (extent) and -10.7 +/- 0.8%/decade (area)</a:t>
            </a:r>
          </a:p>
          <a:p>
            <a:pPr eaLnBrk="1" hangingPunct="1"/>
            <a:r>
              <a:rPr lang="en-US" altLang="en-US"/>
              <a:t>Wang, M. and J.E. Overland 2009.  A sea ice free summer Arctic within 30 years?.  Geophys. Res. Lett. doi:10.1029/2009GL037820, 18 pgs.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p:txBody>
          <a:bodyPr/>
          <a:lstStyle>
            <a:lvl1pPr defTabSz="926084">
              <a:defRPr>
                <a:solidFill>
                  <a:schemeClr val="tx1"/>
                </a:solidFill>
                <a:latin typeface="Tahoma" pitchFamily="34" charset="0"/>
              </a:defRPr>
            </a:lvl1pPr>
            <a:lvl2pPr marL="1231271" indent="-473566" defTabSz="926084">
              <a:defRPr>
                <a:solidFill>
                  <a:schemeClr val="tx1"/>
                </a:solidFill>
                <a:latin typeface="Tahoma" pitchFamily="34" charset="0"/>
              </a:defRPr>
            </a:lvl2pPr>
            <a:lvl3pPr marL="1894263" indent="-378853" defTabSz="926084">
              <a:defRPr>
                <a:solidFill>
                  <a:schemeClr val="tx1"/>
                </a:solidFill>
                <a:latin typeface="Tahoma" pitchFamily="34" charset="0"/>
              </a:defRPr>
            </a:lvl3pPr>
            <a:lvl4pPr marL="2651968" indent="-378853" defTabSz="926084">
              <a:defRPr>
                <a:solidFill>
                  <a:schemeClr val="tx1"/>
                </a:solidFill>
                <a:latin typeface="Tahoma" pitchFamily="34" charset="0"/>
              </a:defRPr>
            </a:lvl4pPr>
            <a:lvl5pPr marL="3409674" indent="-378853" defTabSz="926084">
              <a:defRPr>
                <a:solidFill>
                  <a:schemeClr val="tx1"/>
                </a:solidFill>
                <a:latin typeface="Tahoma" pitchFamily="34" charset="0"/>
              </a:defRPr>
            </a:lvl5pPr>
            <a:lvl6pPr marL="4167380" indent="-378853" defTabSz="926084" eaLnBrk="0" fontAlgn="base" hangingPunct="0">
              <a:spcBef>
                <a:spcPct val="0"/>
              </a:spcBef>
              <a:spcAft>
                <a:spcPct val="0"/>
              </a:spcAft>
              <a:defRPr>
                <a:solidFill>
                  <a:schemeClr val="tx1"/>
                </a:solidFill>
                <a:latin typeface="Tahoma" pitchFamily="34" charset="0"/>
              </a:defRPr>
            </a:lvl6pPr>
            <a:lvl7pPr marL="4925085" indent="-378853" defTabSz="926084" eaLnBrk="0" fontAlgn="base" hangingPunct="0">
              <a:spcBef>
                <a:spcPct val="0"/>
              </a:spcBef>
              <a:spcAft>
                <a:spcPct val="0"/>
              </a:spcAft>
              <a:defRPr>
                <a:solidFill>
                  <a:schemeClr val="tx1"/>
                </a:solidFill>
                <a:latin typeface="Tahoma" pitchFamily="34" charset="0"/>
              </a:defRPr>
            </a:lvl7pPr>
            <a:lvl8pPr marL="5682790" indent="-378853" defTabSz="926084" eaLnBrk="0" fontAlgn="base" hangingPunct="0">
              <a:spcBef>
                <a:spcPct val="0"/>
              </a:spcBef>
              <a:spcAft>
                <a:spcPct val="0"/>
              </a:spcAft>
              <a:defRPr>
                <a:solidFill>
                  <a:schemeClr val="tx1"/>
                </a:solidFill>
                <a:latin typeface="Tahoma" pitchFamily="34" charset="0"/>
              </a:defRPr>
            </a:lvl8pPr>
            <a:lvl9pPr marL="6440495" indent="-378853" defTabSz="926084" eaLnBrk="0" fontAlgn="base" hangingPunct="0">
              <a:spcBef>
                <a:spcPct val="0"/>
              </a:spcBef>
              <a:spcAft>
                <a:spcPct val="0"/>
              </a:spcAft>
              <a:defRPr>
                <a:solidFill>
                  <a:schemeClr val="tx1"/>
                </a:solidFill>
                <a:latin typeface="Tahoma" pitchFamily="34" charset="0"/>
              </a:defRPr>
            </a:lvl9pPr>
          </a:lstStyle>
          <a:p>
            <a:pPr>
              <a:defRPr/>
            </a:pPr>
            <a:fld id="{1B434F22-CA05-4496-AD9D-3C83AF9A8A66}" type="slidenum">
              <a:rPr lang="en-US" altLang="en-US" smtClean="0">
                <a:latin typeface="Times New Roman" pitchFamily="18" charset="0"/>
              </a:rPr>
              <a:pPr>
                <a:defRPr/>
              </a:pPr>
              <a:t>88</a:t>
            </a:fld>
            <a:endParaRPr lang="en-US" altLang="en-US">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a:t>Figure from NSIDC (Boulder)</a:t>
            </a:r>
          </a:p>
          <a:p>
            <a:pPr eaLnBrk="1" hangingPunct="1"/>
            <a:r>
              <a:rPr lang="en-US" altLang="en-US"/>
              <a:t>Soot and Arctic melting:</a:t>
            </a:r>
          </a:p>
          <a:p>
            <a:pPr eaLnBrk="1" hangingPunct="1"/>
            <a:r>
              <a:rPr lang="en-US" altLang="en-US"/>
              <a:t>Hansen, J.E. and L. Nazarenko 2004.  Soot climate forcing via snow and ice albedos.  Proc. Nat'l Acad. Sci. v.101 p.423-428.</a:t>
            </a:r>
          </a:p>
          <a:p>
            <a:pPr eaLnBrk="1" hangingPunct="1"/>
            <a:r>
              <a:rPr lang="en-US" altLang="en-US"/>
              <a:t>McConnell, J.R., R. Edwards, G.L. Kok, M.G. Flanner, C.S. Zender, E.S. Saltzman, J.R. Banta, D.R. Pasteris, M.M. Carter and J.D.W. Kahl 2007.   20th-century industrial black carbon emissions altered arctic climate      forcing.  Science v.317 p.1381-1384.</a:t>
            </a:r>
          </a:p>
          <a:p>
            <a:pPr eaLnBrk="1" hangingPunct="1"/>
            <a:endParaRPr lang="en-US" altLang="en-US"/>
          </a:p>
          <a:p>
            <a:pPr eaLnBrk="1" hangingPunct="1"/>
            <a:r>
              <a:rPr lang="en-US" altLang="en-US"/>
              <a:t>Also affects Tibetan glaciers:</a:t>
            </a:r>
          </a:p>
          <a:p>
            <a:pPr eaLnBrk="1" hangingPunct="1"/>
            <a:r>
              <a:rPr lang="en-US" altLang="en-US"/>
              <a:t>Xu, B., J. Cao, J. Hansen, T. Yao, D.R. Joswia, N. Wang, G. Wu, M. Wang,  H. Zhao, W. Yang, X. Liu and J. He 2009.  Black soot and the survival  of Tibetan glaciers.  Proc. Nat'l Acad. Sci. v.106 p.22114-22118.</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altLang="en-US"/>
              <a:t>Peterson, T.C., M.P. Hoerling, P.A. Stott and S.C. Herring 2013.  1.  Explaining extreme events of 2012 from a climate perspective.  Bull.  Amer. Meteor. Soc. v.94 Supplement, S1-74, 104 pgs. </a:t>
            </a:r>
          </a:p>
          <a:p>
            <a:endParaRPr lang="en-US" altLang="en-US"/>
          </a:p>
          <a:p>
            <a:r>
              <a:rPr lang="en-US" altLang="en-US"/>
              <a:t>Hanna, E., X. Fettweis, S.H. Mernild, J. Cappelen, M.H. Ribergaard, C.A.   Shuman, K. Steffen, L. Wood and T.L. Mote 2013.  Atmospheric and   oceanic climate forcing of the exceptional Greenland ice sheet surface   melt in summer 2012.  Int. J. Climatology 10.1002/joc.3743(in press),</a:t>
            </a:r>
          </a:p>
          <a:p>
            <a:endParaRPr lang="en-US" altLang="en-US"/>
          </a:p>
          <a:p>
            <a:r>
              <a:rPr lang="en-US" altLang="en-US"/>
              <a:t>Peterson, T.C., P.A. Stott and S. Herring 2012.  Explaining extreme  events of 2011 from a climate perspective.  Bull. Amer. Meteor. Soc.  v.93 p.1041-1067. </a:t>
            </a:r>
          </a:p>
          <a:p>
            <a:endParaRPr lang="en-US" altLang="en-US"/>
          </a:p>
          <a:p>
            <a:r>
              <a:rPr lang="en-US" altLang="en-US"/>
              <a:t>IPCC, C.B. Field and et al. 2012.  Managing the risks of extreme events  and disasters to advance climate change adaptation, a special report of  WGs I and II.  Cambridge University Press 594 pgs.</a:t>
            </a:r>
          </a:p>
        </p:txBody>
      </p:sp>
      <p:sp>
        <p:nvSpPr>
          <p:cNvPr id="43012" name="Slide Number Placeholder 3"/>
          <p:cNvSpPr>
            <a:spLocks noGrp="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7F5AB2CD-D290-4A90-A88A-334584D3C98E}" type="slidenum">
              <a:rPr lang="en-US" altLang="en-US" sz="1200">
                <a:latin typeface="Times New Roman" pitchFamily="18" charset="0"/>
              </a:rPr>
              <a:pPr eaLnBrk="1" hangingPunct="1">
                <a:defRPr/>
              </a:pPr>
              <a:t>89</a:t>
            </a:fld>
            <a:endParaRPr lang="en-US" altLang="en-US" sz="120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a:t>Nature v.501 Sep. 19, 2013 p.297-300</a:t>
            </a:r>
          </a:p>
          <a:p>
            <a:endParaRPr lang="en-US" altLang="en-US"/>
          </a:p>
          <a:p>
            <a:r>
              <a:rPr lang="en-US" altLang="en-US"/>
              <a:t>IPCC home page: http://www.ipcc.ch/</a:t>
            </a:r>
          </a:p>
        </p:txBody>
      </p:sp>
      <p:sp>
        <p:nvSpPr>
          <p:cNvPr id="4" name="Slide Number Placeholder 3"/>
          <p:cNvSpPr>
            <a:spLocks noGrp="1"/>
          </p:cNvSpPr>
          <p:nvPr>
            <p:ph type="sldNum" sz="quarter" idx="5"/>
          </p:nvPr>
        </p:nvSpPr>
        <p:spPr/>
        <p:txBody>
          <a:bodyPr/>
          <a:lstStyle/>
          <a:p>
            <a:pPr>
              <a:defRPr/>
            </a:pPr>
            <a:fld id="{0B07938D-B6A2-4FA0-9B97-8E8FEB69A449}" type="slidenum">
              <a:rPr lang="en-US" smtClean="0"/>
              <a:pPr>
                <a:defRPr/>
              </a:pPr>
              <a:t>90</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lvl1pPr defTabSz="926099">
              <a:defRPr>
                <a:solidFill>
                  <a:schemeClr val="tx1"/>
                </a:solidFill>
                <a:latin typeface="Tahoma" pitchFamily="34" charset="0"/>
              </a:defRPr>
            </a:lvl1pPr>
            <a:lvl2pPr marL="1231291" indent="-473573" defTabSz="926099">
              <a:defRPr>
                <a:solidFill>
                  <a:schemeClr val="tx1"/>
                </a:solidFill>
                <a:latin typeface="Tahoma" pitchFamily="34" charset="0"/>
              </a:defRPr>
            </a:lvl2pPr>
            <a:lvl3pPr marL="1894294" indent="-378859" defTabSz="926099">
              <a:defRPr>
                <a:solidFill>
                  <a:schemeClr val="tx1"/>
                </a:solidFill>
                <a:latin typeface="Tahoma" pitchFamily="34" charset="0"/>
              </a:defRPr>
            </a:lvl3pPr>
            <a:lvl4pPr marL="2652011" indent="-378859" defTabSz="926099">
              <a:defRPr>
                <a:solidFill>
                  <a:schemeClr val="tx1"/>
                </a:solidFill>
                <a:latin typeface="Tahoma" pitchFamily="34" charset="0"/>
              </a:defRPr>
            </a:lvl4pPr>
            <a:lvl5pPr marL="3409729" indent="-378859" defTabSz="926099">
              <a:defRPr>
                <a:solidFill>
                  <a:schemeClr val="tx1"/>
                </a:solidFill>
                <a:latin typeface="Tahoma" pitchFamily="34" charset="0"/>
              </a:defRPr>
            </a:lvl5pPr>
            <a:lvl6pPr marL="4167447" indent="-378859" defTabSz="926099" eaLnBrk="0" fontAlgn="base" hangingPunct="0">
              <a:spcBef>
                <a:spcPct val="0"/>
              </a:spcBef>
              <a:spcAft>
                <a:spcPct val="0"/>
              </a:spcAft>
              <a:defRPr>
                <a:solidFill>
                  <a:schemeClr val="tx1"/>
                </a:solidFill>
                <a:latin typeface="Tahoma" pitchFamily="34" charset="0"/>
              </a:defRPr>
            </a:lvl6pPr>
            <a:lvl7pPr marL="4925164" indent="-378859" defTabSz="926099" eaLnBrk="0" fontAlgn="base" hangingPunct="0">
              <a:spcBef>
                <a:spcPct val="0"/>
              </a:spcBef>
              <a:spcAft>
                <a:spcPct val="0"/>
              </a:spcAft>
              <a:defRPr>
                <a:solidFill>
                  <a:schemeClr val="tx1"/>
                </a:solidFill>
                <a:latin typeface="Tahoma" pitchFamily="34" charset="0"/>
              </a:defRPr>
            </a:lvl7pPr>
            <a:lvl8pPr marL="5682882" indent="-378859" defTabSz="926099" eaLnBrk="0" fontAlgn="base" hangingPunct="0">
              <a:spcBef>
                <a:spcPct val="0"/>
              </a:spcBef>
              <a:spcAft>
                <a:spcPct val="0"/>
              </a:spcAft>
              <a:defRPr>
                <a:solidFill>
                  <a:schemeClr val="tx1"/>
                </a:solidFill>
                <a:latin typeface="Tahoma" pitchFamily="34" charset="0"/>
              </a:defRPr>
            </a:lvl8pPr>
            <a:lvl9pPr marL="6440599" indent="-378859" defTabSz="926099" eaLnBrk="0" fontAlgn="base" hangingPunct="0">
              <a:spcBef>
                <a:spcPct val="0"/>
              </a:spcBef>
              <a:spcAft>
                <a:spcPct val="0"/>
              </a:spcAft>
              <a:defRPr>
                <a:solidFill>
                  <a:schemeClr val="tx1"/>
                </a:solidFill>
                <a:latin typeface="Tahoma" pitchFamily="34" charset="0"/>
              </a:defRPr>
            </a:lvl9pPr>
          </a:lstStyle>
          <a:p>
            <a:fld id="{AA275CD2-F962-4F29-AEDE-68DECBC4224D}" type="slidenum">
              <a:rPr lang="en-US" altLang="en-US" smtClean="0">
                <a:latin typeface="Times New Roman" pitchFamily="18" charset="0"/>
              </a:rPr>
              <a:pPr/>
              <a:t>91</a:t>
            </a:fld>
            <a:endParaRPr lang="en-US" altLang="en-US">
              <a:latin typeface="Times New Roman" pitchFamily="18" charset="0"/>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p:spPr>
        <p:txBody>
          <a:bodyPr/>
          <a:lstStyle/>
          <a:p>
            <a:pPr eaLnBrk="1" hangingPunct="1"/>
            <a:r>
              <a:rPr lang="en-US" altLang="en-US"/>
              <a:t>Figure from  Chapman, C.R. and D. Morrison 1994.  Impacts on the Earth by asteroids and comets: assessing the hazard.  Nature v.367 p.33-40.</a:t>
            </a:r>
          </a:p>
          <a:p>
            <a:pPr eaLnBrk="1" hangingPunct="1"/>
            <a:r>
              <a:rPr lang="en-US" altLang="en-US"/>
              <a:t>Table 3: Chances of dying from selected causes (USA)</a:t>
            </a:r>
          </a:p>
          <a:p>
            <a:pPr eaLnBrk="1" hangingPunct="1"/>
            <a:r>
              <a:rPr lang="en-US" altLang="en-US"/>
              <a:t>Motor vehicle accident    1:100</a:t>
            </a:r>
          </a:p>
          <a:p>
            <a:pPr eaLnBrk="1" hangingPunct="1"/>
            <a:r>
              <a:rPr lang="en-US" altLang="en-US"/>
              <a:t>Murder                         1:300</a:t>
            </a:r>
          </a:p>
          <a:p>
            <a:pPr eaLnBrk="1" hangingPunct="1"/>
            <a:r>
              <a:rPr lang="en-US" altLang="en-US"/>
              <a:t>Fire                              1:800</a:t>
            </a:r>
          </a:p>
          <a:p>
            <a:pPr eaLnBrk="1" hangingPunct="1"/>
            <a:r>
              <a:rPr lang="en-US" altLang="en-US"/>
              <a:t>Firearms accident       1:2,500</a:t>
            </a:r>
          </a:p>
          <a:p>
            <a:pPr eaLnBrk="1" hangingPunct="1"/>
            <a:r>
              <a:rPr lang="en-US" altLang="en-US"/>
              <a:t>Electrocution               1:5,000</a:t>
            </a:r>
          </a:p>
          <a:p>
            <a:pPr eaLnBrk="1" hangingPunct="1"/>
            <a:r>
              <a:rPr lang="en-US" altLang="en-US"/>
              <a:t>Asteroid/Comet Impact   1:20,000</a:t>
            </a:r>
          </a:p>
          <a:p>
            <a:pPr eaLnBrk="1" hangingPunct="1"/>
            <a:r>
              <a:rPr lang="en-US" altLang="en-US"/>
              <a:t>Passenger aircraft crash  1:20,000</a:t>
            </a:r>
          </a:p>
          <a:p>
            <a:pPr eaLnBrk="1" hangingPunct="1"/>
            <a:r>
              <a:rPr lang="en-US" altLang="en-US"/>
              <a:t>Flood   1:30,000</a:t>
            </a:r>
          </a:p>
          <a:p>
            <a:pPr eaLnBrk="1" hangingPunct="1"/>
            <a:r>
              <a:rPr lang="en-US" altLang="en-US"/>
              <a:t>Tornado 1:60,000</a:t>
            </a:r>
          </a:p>
          <a:p>
            <a:pPr eaLnBrk="1" hangingPunct="1"/>
            <a:r>
              <a:rPr lang="en-US" altLang="en-US"/>
              <a:t>Venomous bite or sting 1:100,000</a:t>
            </a:r>
          </a:p>
          <a:p>
            <a:pPr eaLnBrk="1" hangingPunct="1"/>
            <a:r>
              <a:rPr lang="en-US" altLang="en-US"/>
              <a:t>Asteroid/Comet impact (upper limit) 1:250,000</a:t>
            </a:r>
          </a:p>
          <a:p>
            <a:pPr eaLnBrk="1" hangingPunct="1"/>
            <a:r>
              <a:rPr lang="en-US" altLang="en-US"/>
              <a:t>Fireworks accident    1:1,000,000</a:t>
            </a:r>
          </a:p>
          <a:p>
            <a:pPr eaLnBrk="1" hangingPunct="1"/>
            <a:r>
              <a:rPr lang="en-US" altLang="en-US"/>
              <a:t>Food poisoning by botulism   1:3,000,000</a:t>
            </a:r>
          </a:p>
          <a:p>
            <a:pPr eaLnBrk="1" hangingPunct="1"/>
            <a:r>
              <a:rPr lang="en-US" altLang="en-US"/>
              <a:t>Drinking water with EPA limit of trichloroethylene   1:10,000,000</a:t>
            </a:r>
          </a:p>
          <a:p>
            <a:pPr eaLnBrk="1" hangingPunct="1"/>
            <a:r>
              <a:rPr lang="en-US" altLang="en-US"/>
              <a:t>Tonn, B. 2010.  Preventing the next mass extinction: Ethical obligations.  J. Cosmology v.2 p.334-334.</a:t>
            </a:r>
          </a:p>
          <a:p>
            <a:pPr eaLnBrk="1" hangingPunct="1"/>
            <a:endParaRPr lang="en-US" altLang="en-US"/>
          </a:p>
          <a:p>
            <a:pPr eaLnBrk="1" hangingPunct="1"/>
            <a:r>
              <a:rPr lang="en-US" altLang="en-US"/>
              <a:t> [Campbell 2008 Brookings]</a:t>
            </a:r>
          </a:p>
          <a:p>
            <a:pPr eaLnBrk="1" hangingPunct="1"/>
            <a:r>
              <a:rPr lang="en-US" altLang="en-US"/>
              <a:t>   - threat of attack from USSR - spent a lot of money, low risk </a:t>
            </a:r>
            <a:r>
              <a:rPr lang="en-US" altLang="en-US">
                <a:sym typeface="Wingdings" pitchFamily="2" charset="2"/>
              </a:rPr>
              <a:t></a:t>
            </a:r>
            <a:r>
              <a:rPr lang="en-US" altLang="en-US"/>
              <a:t>  climate change is larger</a:t>
            </a:r>
          </a:p>
          <a:p>
            <a:pPr eaLnBrk="1" hangingPunct="1"/>
            <a:r>
              <a:rPr lang="en-US" altLang="en-US"/>
              <a:t>     - greatest threat comes from uncertainty</a:t>
            </a:r>
          </a:p>
          <a:p>
            <a:pPr eaLnBrk="1" hangingPunct="1"/>
            <a:r>
              <a:rPr lang="en-US" altLang="en-US"/>
              <a:t>   - no precedent in human history for a global disaster that affects whole societies in multiple ways at many different locations</a:t>
            </a:r>
          </a:p>
          <a:p>
            <a:pPr eaLnBrk="1" hangingPunct="1"/>
            <a:r>
              <a:rPr lang="en-US" altLang="en-US"/>
              <a:t>   - Approximate Maximum Mortality Levels</a:t>
            </a:r>
          </a:p>
          <a:p>
            <a:pPr eaLnBrk="1" hangingPunct="1"/>
            <a:r>
              <a:rPr lang="en-US" altLang="en-US"/>
              <a:t>     Volcanic Eruptions   10^4   6 have killed &gt; 1E4</a:t>
            </a:r>
          </a:p>
          <a:p>
            <a:pPr eaLnBrk="1" hangingPunct="1"/>
            <a:r>
              <a:rPr lang="en-US" altLang="en-US"/>
              <a:t>     Earthquakes          10^5  10 have killed &gt; 1E5</a:t>
            </a:r>
          </a:p>
          <a:p>
            <a:pPr eaLnBrk="1" hangingPunct="1"/>
            <a:r>
              <a:rPr lang="en-US" altLang="en-US"/>
              <a:t>     Floods               10^6  1954 Yangtze 3E4, 1931 Yangtze 1-4E6</a:t>
            </a:r>
          </a:p>
          <a:p>
            <a:pPr eaLnBrk="1" hangingPunct="1"/>
            <a:r>
              <a:rPr lang="en-US" altLang="en-US"/>
              <a:t>     Droughts             10^7  1928-31,36,41 China 2-4E6 each</a:t>
            </a:r>
          </a:p>
          <a:p>
            <a:pPr eaLnBrk="1" hangingPunct="1"/>
            <a:r>
              <a:rPr lang="en-US" altLang="en-US"/>
              <a:t>     Epidemics            10^8  1918 influenza 40E6, AIDS pandemic 25E6</a:t>
            </a:r>
          </a:p>
          <a:p>
            <a:pPr eaLnBrk="1" hangingPunct="1"/>
            <a:r>
              <a:rPr lang="en-US" altLang="en-US"/>
              <a:t>     - 6/2007 Cyclone Gonu, 1st cat.5 hurricane documented in Arabian Sea, halted shipping through the Strait of Hormuz, primary artery</a:t>
            </a:r>
          </a:p>
          <a:p>
            <a:pPr eaLnBrk="1" hangingPunct="1"/>
            <a:r>
              <a:rPr lang="en-US" altLang="en-US"/>
              <a:t>       for Persian Gulf Oil</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altLang="en-US"/>
              <a:t>Figure from Charles, D. 2009.  Leaping the efficiency gap.  Science v.325 p.804-811.</a:t>
            </a:r>
          </a:p>
          <a:p>
            <a:endParaRPr lang="en-US" altLang="en-US"/>
          </a:p>
        </p:txBody>
      </p:sp>
      <p:sp>
        <p:nvSpPr>
          <p:cNvPr id="4" name="Slide Number Placeholder 3"/>
          <p:cNvSpPr>
            <a:spLocks noGrp="1"/>
          </p:cNvSpPr>
          <p:nvPr>
            <p:ph type="sldNum" sz="quarter" idx="5"/>
          </p:nvPr>
        </p:nvSpPr>
        <p:spPr/>
        <p:txBody>
          <a:bodyPr/>
          <a:lstStyle/>
          <a:p>
            <a:pPr>
              <a:defRPr/>
            </a:pPr>
            <a:fld id="{1FF5EFA5-F6BC-4357-B682-3445495F56CA}" type="slidenum">
              <a:rPr lang="en-US" smtClean="0"/>
              <a:pPr>
                <a:defRPr/>
              </a:pPr>
              <a:t>92</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334CBD5-E66D-4445-BA4A-B7F04FD036BD}" type="slidenum">
              <a:rPr lang="en-US" smtClean="0"/>
              <a:pPr>
                <a:defRPr/>
              </a:pPr>
              <a:t>93</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5023" eaLnBrk="0" hangingPunct="0">
              <a:defRPr sz="1900">
                <a:solidFill>
                  <a:schemeClr val="tx1"/>
                </a:solidFill>
                <a:latin typeface="Tahoma" pitchFamily="34" charset="0"/>
              </a:defRPr>
            </a:lvl1pPr>
            <a:lvl2pPr marL="1230325" indent="-472385" defTabSz="925023" eaLnBrk="0" hangingPunct="0">
              <a:defRPr sz="1900">
                <a:solidFill>
                  <a:schemeClr val="tx1"/>
                </a:solidFill>
                <a:latin typeface="Tahoma" pitchFamily="34" charset="0"/>
              </a:defRPr>
            </a:lvl2pPr>
            <a:lvl3pPr marL="1894094" indent="-378212" defTabSz="925023" eaLnBrk="0" hangingPunct="0">
              <a:defRPr sz="1900">
                <a:solidFill>
                  <a:schemeClr val="tx1"/>
                </a:solidFill>
                <a:latin typeface="Tahoma" pitchFamily="34" charset="0"/>
              </a:defRPr>
            </a:lvl3pPr>
            <a:lvl4pPr marL="2650516" indent="-378212" defTabSz="925023" eaLnBrk="0" hangingPunct="0">
              <a:defRPr sz="1900">
                <a:solidFill>
                  <a:schemeClr val="tx1"/>
                </a:solidFill>
                <a:latin typeface="Tahoma" pitchFamily="34" charset="0"/>
              </a:defRPr>
            </a:lvl4pPr>
            <a:lvl5pPr marL="3408456" indent="-378212" defTabSz="925023" eaLnBrk="0" hangingPunct="0">
              <a:defRPr sz="1900">
                <a:solidFill>
                  <a:schemeClr val="tx1"/>
                </a:solidFill>
                <a:latin typeface="Tahoma" pitchFamily="34" charset="0"/>
              </a:defRPr>
            </a:lvl5pPr>
            <a:lvl6pPr marL="3845905" indent="-378212" defTabSz="925023" eaLnBrk="0" fontAlgn="base" hangingPunct="0">
              <a:spcBef>
                <a:spcPct val="0"/>
              </a:spcBef>
              <a:spcAft>
                <a:spcPct val="0"/>
              </a:spcAft>
              <a:defRPr sz="1900">
                <a:solidFill>
                  <a:schemeClr val="tx1"/>
                </a:solidFill>
                <a:latin typeface="Tahoma" pitchFamily="34" charset="0"/>
              </a:defRPr>
            </a:lvl6pPr>
            <a:lvl7pPr marL="4283354" indent="-378212" defTabSz="925023" eaLnBrk="0" fontAlgn="base" hangingPunct="0">
              <a:spcBef>
                <a:spcPct val="0"/>
              </a:spcBef>
              <a:spcAft>
                <a:spcPct val="0"/>
              </a:spcAft>
              <a:defRPr sz="1900">
                <a:solidFill>
                  <a:schemeClr val="tx1"/>
                </a:solidFill>
                <a:latin typeface="Tahoma" pitchFamily="34" charset="0"/>
              </a:defRPr>
            </a:lvl7pPr>
            <a:lvl8pPr marL="4720803" indent="-378212" defTabSz="925023" eaLnBrk="0" fontAlgn="base" hangingPunct="0">
              <a:spcBef>
                <a:spcPct val="0"/>
              </a:spcBef>
              <a:spcAft>
                <a:spcPct val="0"/>
              </a:spcAft>
              <a:defRPr sz="1900">
                <a:solidFill>
                  <a:schemeClr val="tx1"/>
                </a:solidFill>
                <a:latin typeface="Tahoma" pitchFamily="34" charset="0"/>
              </a:defRPr>
            </a:lvl8pPr>
            <a:lvl9pPr marL="5158252" indent="-378212"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EF75CF9D-3DB9-4FB7-A598-9C1749C1064D}" type="slidenum">
              <a:rPr lang="en-US" altLang="en-US" sz="1200">
                <a:latin typeface="Times New Roman" pitchFamily="18" charset="0"/>
              </a:rPr>
              <a:pPr eaLnBrk="1" hangingPunct="1">
                <a:defRPr/>
              </a:pPr>
              <a:t>94</a:t>
            </a:fld>
            <a:endParaRPr lang="en-US" altLang="en-US" sz="1200">
              <a:latin typeface="Times New Roman" pitchFamily="18" charset="0"/>
            </a:endParaRPr>
          </a:p>
        </p:txBody>
      </p:sp>
      <p:sp>
        <p:nvSpPr>
          <p:cNvPr id="90115" name="Rectangle 2"/>
          <p:cNvSpPr>
            <a:spLocks noGrp="1" noRot="1" noChangeAspect="1" noChangeArrowheads="1" noTextEdit="1"/>
          </p:cNvSpPr>
          <p:nvPr>
            <p:ph type="sldImg"/>
          </p:nvPr>
        </p:nvSpPr>
        <p:spPr>
          <a:xfrm>
            <a:off x="803275" y="584200"/>
            <a:ext cx="4983163" cy="3738563"/>
          </a:xfrm>
          <a:ln/>
        </p:spPr>
      </p:sp>
      <p:sp>
        <p:nvSpPr>
          <p:cNvPr id="90116" name="Rectangle 3"/>
          <p:cNvSpPr>
            <a:spLocks noGrp="1" noChangeArrowheads="1"/>
          </p:cNvSpPr>
          <p:nvPr>
            <p:ph type="body" idx="1"/>
          </p:nvPr>
        </p:nvSpPr>
        <p:spPr>
          <a:noFill/>
        </p:spPr>
        <p:txBody>
          <a:bodyPr/>
          <a:lstStyle/>
          <a:p>
            <a:pPr marL="377825" indent="-377825" eaLnBrk="1" hangingPunct="1">
              <a:buFontTx/>
              <a:buAutoNum type="arabicParenR"/>
            </a:pPr>
            <a:r>
              <a:rPr lang="en-US" altLang="en-US"/>
              <a:t>Lehmann, J. 2007.  A handful of carbon.  Nature v.447 p.143-144.</a:t>
            </a:r>
          </a:p>
          <a:p>
            <a:pPr marL="377825" indent="-377825" eaLnBrk="1" hangingPunct="1">
              <a:buFontTx/>
              <a:buAutoNum type="arabicParenR"/>
            </a:pPr>
            <a:r>
              <a:rPr lang="en-US" altLang="en-US"/>
              <a:t> Lehmann, J., J. Gaunt and M. Rondon 2006.  Bio-char sequestration in terrestrial ecosystems - a review.  Mitigation and Adaptation Strat. Global Change v.11 p.403-427. doi:10.1007/s11027-005-9006-5</a:t>
            </a:r>
          </a:p>
          <a:p>
            <a:pPr marL="377825" indent="-377825" eaLnBrk="1" hangingPunct="1"/>
            <a:r>
              <a:rPr lang="en-US" altLang="en-US"/>
              <a:t>3) Marris, E. 2006.  Black is the new green.  Nature v.442 p.624-626.</a:t>
            </a:r>
          </a:p>
          <a:p>
            <a:pPr marL="377825" indent="-377825" eaLnBrk="1" hangingPunct="1"/>
            <a:r>
              <a:rPr lang="en-US" altLang="en-US"/>
              <a:t>4) McCarl, B.A. and U.A. Schneider 2001.  Greenhouse gas mitigation in U.S. agriculture and forestry.  Science v.294 p.2481-2482.</a:t>
            </a:r>
          </a:p>
          <a:p>
            <a:pPr marL="377825" indent="-377825" eaLnBrk="1" hangingPunct="1"/>
            <a:r>
              <a:rPr lang="en-US" altLang="en-US"/>
              <a:t>5) Klaus H. Hemsath 2007 Climate Change: Gold Rush or Disaster?</a:t>
            </a:r>
          </a:p>
          <a:p>
            <a:pPr marL="377825" indent="-377825" eaLnBrk="1" hangingPunct="1"/>
            <a:r>
              <a:rPr lang="en-US" altLang="en-US"/>
              <a:t>6) Molina, M., D. Zaelke, K.M. Sarma, S.O. Andersen, V. Ramanathan and D.  Kaniaru 2009.  Reducing abrupt climate change risk using the Montreal  Protocol and other regulatory actions to complement cuts in CO2  emissions.  Proc. Nat'l Acad. Sci. v.106 p.20616-20621.    - biochar (3.67 Gt-C/yr using waste biomass), reforestation (5 Gt-CO2e/yr), afforestation (1 Gt-CO2e/yr)</a:t>
            </a:r>
          </a:p>
          <a:p>
            <a:pPr marL="377825" indent="-377825"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a:extLst>
              <a:ext uri="{FF2B5EF4-FFF2-40B4-BE49-F238E27FC236}">
                <a16:creationId xmlns:a16="http://schemas.microsoft.com/office/drawing/2014/main" id="{9341DF2F-C328-4402-AE15-33B5D3DF8123}"/>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D478C457-A87D-4CAB-A7E2-F3B668622688}" type="slidenum">
              <a:rPr lang="en-US" altLang="en-US">
                <a:latin typeface="Times New Roman" panose="02020603050405020304" pitchFamily="18" charset="0"/>
              </a:rPr>
              <a:pPr/>
              <a:t>95</a:t>
            </a:fld>
            <a:endParaRPr lang="en-US" altLang="en-US">
              <a:latin typeface="Times New Roman" panose="02020603050405020304" pitchFamily="18" charset="0"/>
            </a:endParaRPr>
          </a:p>
        </p:txBody>
      </p:sp>
      <p:sp>
        <p:nvSpPr>
          <p:cNvPr id="564227" name="Rectangle 2">
            <a:extLst>
              <a:ext uri="{FF2B5EF4-FFF2-40B4-BE49-F238E27FC236}">
                <a16:creationId xmlns:a16="http://schemas.microsoft.com/office/drawing/2014/main" id="{943158FF-44E1-4059-9273-72424E546034}"/>
              </a:ext>
            </a:extLst>
          </p:cNvPr>
          <p:cNvSpPr>
            <a:spLocks noGrp="1" noRot="1" noChangeAspect="1" noChangeArrowheads="1" noTextEdit="1"/>
          </p:cNvSpPr>
          <p:nvPr>
            <p:ph type="sldImg"/>
          </p:nvPr>
        </p:nvSpPr>
        <p:spPr>
          <a:xfrm>
            <a:off x="549275" y="347663"/>
            <a:ext cx="2960688" cy="2220912"/>
          </a:xfrm>
          <a:ln/>
        </p:spPr>
      </p:sp>
      <p:sp>
        <p:nvSpPr>
          <p:cNvPr id="564228" name="Rectangle 3">
            <a:extLst>
              <a:ext uri="{FF2B5EF4-FFF2-40B4-BE49-F238E27FC236}">
                <a16:creationId xmlns:a16="http://schemas.microsoft.com/office/drawing/2014/main" id="{2567E38B-2460-42A0-B26A-6377C1FCE9F6}"/>
              </a:ext>
            </a:extLst>
          </p:cNvPr>
          <p:cNvSpPr>
            <a:spLocks noGrp="1" noChangeArrowheads="1"/>
          </p:cNvSpPr>
          <p:nvPr>
            <p:ph type="body" idx="1"/>
          </p:nvPr>
        </p:nvSpPr>
        <p:spPr>
          <a:noFill/>
        </p:spPr>
        <p:txBody>
          <a:bodyPr/>
          <a:lstStyle/>
          <a:p>
            <a:pPr eaLnBrk="1" hangingPunct="1"/>
            <a:r>
              <a:rPr lang="en-US" altLang="en-US"/>
              <a:t>1.485 ton-CO2*2200 lbs/ton * 12/44 C/CO2 * 1/365 yr/day * 20 briq/lb = 48 briq-C/day</a:t>
            </a:r>
          </a:p>
          <a:p>
            <a:pPr eaLnBrk="1" hangingPunct="1"/>
            <a:r>
              <a:rPr lang="en-US" altLang="en-US"/>
              <a:t>8332 miles/person/yr * 1/365 yr/day * 3.3 briq/mile (30 m/g) = 75 brig/person/day</a:t>
            </a:r>
          </a:p>
          <a:p>
            <a:pPr eaLnBrk="1" hangingPunct="1"/>
            <a:endParaRPr lang="en-US" altLang="en-US"/>
          </a:p>
          <a:p>
            <a:pPr eaLnBrk="1" hangingPunct="1"/>
            <a:r>
              <a:rPr lang="en-US" altLang="en-US"/>
              <a:t>Cargo Ship  15 grams CO2 per ton/km</a:t>
            </a:r>
          </a:p>
          <a:p>
            <a:pPr eaLnBrk="1" hangingPunct="1"/>
            <a:r>
              <a:rPr lang="en-US" altLang="en-US"/>
              <a:t>90,000 cargo ships world-wide – have no emissions standards + shipping due to international trade is increasing.  ABC news 10/19/2007</a:t>
            </a:r>
          </a:p>
          <a:p>
            <a:pPr eaLnBrk="1" hangingPunct="1"/>
            <a:r>
              <a:rPr lang="en-US" altLang="en-US"/>
              <a:t>http://timeforchange.org/co2-emissions-shipping-goods</a:t>
            </a:r>
          </a:p>
          <a:p>
            <a:pPr eaLnBrk="1" hangingPunct="1"/>
            <a:r>
              <a:rPr lang="en-US" altLang="en-US" b="1"/>
              <a:t>Air plane (air cargo), average Cargo B747    </a:t>
            </a:r>
            <a:r>
              <a:rPr lang="en-US" altLang="en-US"/>
              <a:t>500 g-CO2 per metric ton per km </a:t>
            </a:r>
            <a:br>
              <a:rPr lang="en-US" altLang="en-US"/>
            </a:br>
            <a:r>
              <a:rPr lang="en-US" altLang="en-US" b="1"/>
              <a:t>Modern lorry or truck        </a:t>
            </a:r>
            <a:r>
              <a:rPr lang="en-US" altLang="en-US"/>
              <a:t>60 to 150 g-CO2 per metric ton per km </a:t>
            </a:r>
            <a:br>
              <a:rPr lang="en-US" altLang="en-US"/>
            </a:br>
            <a:r>
              <a:rPr lang="en-US" altLang="en-US" b="1"/>
              <a:t>Modern train                      3</a:t>
            </a:r>
            <a:r>
              <a:rPr lang="en-US" altLang="en-US"/>
              <a:t>0 to 100 g-CO2 per metric ton per km </a:t>
            </a:r>
          </a:p>
          <a:p>
            <a:pPr eaLnBrk="1" hangingPunct="1"/>
            <a:r>
              <a:rPr lang="en-US" altLang="en-US" b="1"/>
              <a:t>Modern ship (sea freight)  </a:t>
            </a:r>
            <a:r>
              <a:rPr lang="en-US" altLang="en-US"/>
              <a:t>10 to 40 g-CO2 per metric ton per km </a:t>
            </a:r>
            <a:br>
              <a:rPr lang="en-US" altLang="en-US"/>
            </a:br>
            <a:r>
              <a:rPr lang="en-US" altLang="en-US" b="1"/>
              <a:t>Airship (Zeppelin, Cargolifter ) as planned </a:t>
            </a:r>
            <a:r>
              <a:rPr lang="en-US" altLang="en-US"/>
              <a:t>55 g-CO2 per metric ton per km </a:t>
            </a:r>
            <a:br>
              <a:rPr lang="en-US" altLang="en-US"/>
            </a:b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a:t>6 t-C/y * (1000 kg/t * 44 briq/kg)/ (365 day/y) = 723 briquets/day</a:t>
            </a:r>
          </a:p>
          <a:p>
            <a:r>
              <a:rPr lang="en-US" altLang="en-US"/>
              <a:t>Prius #1 Jan. 3, 2009</a:t>
            </a:r>
          </a:p>
          <a:p>
            <a:r>
              <a:rPr lang="en-US" altLang="en-US"/>
              <a:t>Prius #2 Jan. 8, 2011</a:t>
            </a:r>
          </a:p>
          <a:p>
            <a:r>
              <a:rPr lang="en-US" altLang="en-US"/>
              <a:t>Prius #3 Aug.17, 2013</a:t>
            </a:r>
          </a:p>
        </p:txBody>
      </p:sp>
      <p:sp>
        <p:nvSpPr>
          <p:cNvPr id="52228" name="Slide Number Placeholder 3"/>
          <p:cNvSpPr>
            <a:spLocks noGrp="1"/>
          </p:cNvSpPr>
          <p:nvPr>
            <p:ph type="sldNum" sz="quarter" idx="5"/>
          </p:nvPr>
        </p:nvSpPr>
        <p:spPr/>
        <p:txBody>
          <a:bodyPr/>
          <a:lstStyle>
            <a:lvl1pPr defTabSz="925023" eaLnBrk="0" hangingPunct="0">
              <a:defRPr sz="1900">
                <a:solidFill>
                  <a:schemeClr val="tx1"/>
                </a:solidFill>
                <a:latin typeface="Tahoma" pitchFamily="34" charset="0"/>
              </a:defRPr>
            </a:lvl1pPr>
            <a:lvl2pPr marL="710855" indent="-273406" defTabSz="925023" eaLnBrk="0" hangingPunct="0">
              <a:defRPr sz="1900">
                <a:solidFill>
                  <a:schemeClr val="tx1"/>
                </a:solidFill>
                <a:latin typeface="Tahoma" pitchFamily="34" charset="0"/>
              </a:defRPr>
            </a:lvl2pPr>
            <a:lvl3pPr marL="1093622" indent="-218724" defTabSz="925023" eaLnBrk="0" hangingPunct="0">
              <a:defRPr sz="1900">
                <a:solidFill>
                  <a:schemeClr val="tx1"/>
                </a:solidFill>
                <a:latin typeface="Tahoma" pitchFamily="34" charset="0"/>
              </a:defRPr>
            </a:lvl3pPr>
            <a:lvl4pPr marL="1531071" indent="-218724" defTabSz="925023" eaLnBrk="0" hangingPunct="0">
              <a:defRPr sz="1900">
                <a:solidFill>
                  <a:schemeClr val="tx1"/>
                </a:solidFill>
                <a:latin typeface="Tahoma" pitchFamily="34" charset="0"/>
              </a:defRPr>
            </a:lvl4pPr>
            <a:lvl5pPr marL="1968520" indent="-218724" defTabSz="925023" eaLnBrk="0" hangingPunct="0">
              <a:defRPr sz="1900">
                <a:solidFill>
                  <a:schemeClr val="tx1"/>
                </a:solidFill>
                <a:latin typeface="Tahoma" pitchFamily="34" charset="0"/>
              </a:defRPr>
            </a:lvl5pPr>
            <a:lvl6pPr marL="2405969" indent="-218724" defTabSz="925023" eaLnBrk="0" fontAlgn="base" hangingPunct="0">
              <a:spcBef>
                <a:spcPct val="0"/>
              </a:spcBef>
              <a:spcAft>
                <a:spcPct val="0"/>
              </a:spcAft>
              <a:defRPr sz="1900">
                <a:solidFill>
                  <a:schemeClr val="tx1"/>
                </a:solidFill>
                <a:latin typeface="Tahoma" pitchFamily="34" charset="0"/>
              </a:defRPr>
            </a:lvl6pPr>
            <a:lvl7pPr marL="2843418" indent="-218724" defTabSz="925023" eaLnBrk="0" fontAlgn="base" hangingPunct="0">
              <a:spcBef>
                <a:spcPct val="0"/>
              </a:spcBef>
              <a:spcAft>
                <a:spcPct val="0"/>
              </a:spcAft>
              <a:defRPr sz="1900">
                <a:solidFill>
                  <a:schemeClr val="tx1"/>
                </a:solidFill>
                <a:latin typeface="Tahoma" pitchFamily="34" charset="0"/>
              </a:defRPr>
            </a:lvl7pPr>
            <a:lvl8pPr marL="3280867" indent="-218724" defTabSz="925023" eaLnBrk="0" fontAlgn="base" hangingPunct="0">
              <a:spcBef>
                <a:spcPct val="0"/>
              </a:spcBef>
              <a:spcAft>
                <a:spcPct val="0"/>
              </a:spcAft>
              <a:defRPr sz="1900">
                <a:solidFill>
                  <a:schemeClr val="tx1"/>
                </a:solidFill>
                <a:latin typeface="Tahoma" pitchFamily="34" charset="0"/>
              </a:defRPr>
            </a:lvl8pPr>
            <a:lvl9pPr marL="3718316" indent="-218724" defTabSz="925023" eaLnBrk="0" fontAlgn="base" hangingPunct="0">
              <a:spcBef>
                <a:spcPct val="0"/>
              </a:spcBef>
              <a:spcAft>
                <a:spcPct val="0"/>
              </a:spcAft>
              <a:defRPr sz="1900">
                <a:solidFill>
                  <a:schemeClr val="tx1"/>
                </a:solidFill>
                <a:latin typeface="Tahoma" pitchFamily="34" charset="0"/>
              </a:defRPr>
            </a:lvl9pPr>
          </a:lstStyle>
          <a:p>
            <a:pPr eaLnBrk="1" hangingPunct="1">
              <a:defRPr/>
            </a:pPr>
            <a:fld id="{3593B231-B45B-472E-91B4-2E7B4678A593}" type="slidenum">
              <a:rPr lang="en-US" altLang="en-US" sz="1200">
                <a:latin typeface="Times New Roman" pitchFamily="18" charset="0"/>
              </a:rPr>
              <a:pPr eaLnBrk="1" hangingPunct="1">
                <a:defRPr/>
              </a:pPr>
              <a:t>9</a:t>
            </a:fld>
            <a:endParaRPr lang="en-US" altLang="en-US" sz="120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a:extLst>
              <a:ext uri="{FF2B5EF4-FFF2-40B4-BE49-F238E27FC236}">
                <a16:creationId xmlns:a16="http://schemas.microsoft.com/office/drawing/2014/main" id="{FDECF991-9DF7-45D1-B4E9-F0BB7190CB70}"/>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472AA3EA-46BF-41DA-8ED4-FC72390ADC7A}" type="slidenum">
              <a:rPr lang="en-US" altLang="en-US">
                <a:latin typeface="Times New Roman" panose="02020603050405020304" pitchFamily="18" charset="0"/>
              </a:rPr>
              <a:pPr/>
              <a:t>96</a:t>
            </a:fld>
            <a:endParaRPr lang="en-US" altLang="en-US">
              <a:latin typeface="Times New Roman" panose="02020603050405020304" pitchFamily="18" charset="0"/>
            </a:endParaRPr>
          </a:p>
        </p:txBody>
      </p:sp>
      <p:sp>
        <p:nvSpPr>
          <p:cNvPr id="587779" name="Rectangle 2">
            <a:extLst>
              <a:ext uri="{FF2B5EF4-FFF2-40B4-BE49-F238E27FC236}">
                <a16:creationId xmlns:a16="http://schemas.microsoft.com/office/drawing/2014/main" id="{DFEEA94C-F2FC-47E8-8AC4-805B7C47F67D}"/>
              </a:ext>
            </a:extLst>
          </p:cNvPr>
          <p:cNvSpPr>
            <a:spLocks noGrp="1" noRot="1" noChangeAspect="1" noChangeArrowheads="1" noTextEdit="1"/>
          </p:cNvSpPr>
          <p:nvPr>
            <p:ph type="sldImg"/>
          </p:nvPr>
        </p:nvSpPr>
        <p:spPr>
          <a:xfrm>
            <a:off x="549275" y="347663"/>
            <a:ext cx="2960688" cy="2220912"/>
          </a:xfrm>
          <a:ln/>
        </p:spPr>
      </p:sp>
      <p:sp>
        <p:nvSpPr>
          <p:cNvPr id="587780" name="Rectangle 3">
            <a:extLst>
              <a:ext uri="{FF2B5EF4-FFF2-40B4-BE49-F238E27FC236}">
                <a16:creationId xmlns:a16="http://schemas.microsoft.com/office/drawing/2014/main" id="{54FEEB9D-BD05-4B1D-8C3A-E1902A0A292C}"/>
              </a:ext>
            </a:extLst>
          </p:cNvPr>
          <p:cNvSpPr>
            <a:spLocks noGrp="1" noChangeArrowheads="1"/>
          </p:cNvSpPr>
          <p:nvPr>
            <p:ph type="body" idx="1"/>
          </p:nvPr>
        </p:nvSpPr>
        <p:spPr>
          <a:noFill/>
        </p:spPr>
        <p:txBody>
          <a:bodyPr/>
          <a:lstStyle/>
          <a:p>
            <a:pPr eaLnBrk="1" hangingPunct="1"/>
            <a:r>
              <a:rPr lang="en-US" altLang="en-US"/>
              <a:t>Figures:</a:t>
            </a:r>
          </a:p>
          <a:p>
            <a:pPr eaLnBrk="1" hangingPunct="1"/>
            <a:r>
              <a:rPr lang="en-US" altLang="en-US"/>
              <a:t>  1) biomass_burning_indonesia.gif</a:t>
            </a:r>
          </a:p>
          <a:p>
            <a:pPr eaLnBrk="1" hangingPunct="1"/>
            <a:r>
              <a:rPr lang="en-US" altLang="en-US"/>
              <a:t>  2) indonesia_sts048_71_090.jpg</a:t>
            </a:r>
          </a:p>
          <a:p>
            <a:pPr eaLnBrk="1" hangingPunct="1"/>
            <a:r>
              <a:rPr lang="en-US" altLang="en-US"/>
              <a:t>  3) </a:t>
            </a:r>
          </a:p>
          <a:p>
            <a:pPr eaLnBrk="1" hangingPunct="1"/>
            <a:r>
              <a:rPr lang="en-US" altLang="en-US"/>
              <a:t>Gullison 2007 Science</a:t>
            </a:r>
          </a:p>
          <a:p>
            <a:pPr eaLnBrk="1" hangingPunct="1"/>
            <a:r>
              <a:rPr lang="en-US" altLang="en-US"/>
              <a:t>Feb. 11, 2008 Newsweek – George Will comments on Indonesia biomass.</a:t>
            </a:r>
          </a:p>
          <a:p>
            <a:pPr eaLnBrk="1" hangingPunct="1"/>
            <a:r>
              <a:rPr lang="en-US" altLang="en-US"/>
              <a:t>[Kindermann 2008 PNAS] Reduced C emissions from deforestation - $9/t-CO2 * 3.67,  0.5 to 2.5 Gt-CO2/yr</a:t>
            </a:r>
          </a:p>
          <a:p>
            <a:pPr eaLnBrk="1" hangingPunct="1"/>
            <a:r>
              <a:rPr lang="en-US" altLang="en-US"/>
              <a:t>[Laurance 2007 Science] Switch to Corn promotes Amazon deforestation</a:t>
            </a:r>
          </a:p>
          <a:p>
            <a:pPr eaLnBrk="1" hangingPunct="1"/>
            <a:r>
              <a:rPr lang="en-US" altLang="en-US"/>
              <a:t>since 2006 US corn production risen 19%, soy production fell 15%  soy prices doubled in 14 months</a:t>
            </a:r>
          </a:p>
          <a:p>
            <a:pPr eaLnBrk="1" hangingPunct="1"/>
            <a:r>
              <a:rPr lang="en-US" altLang="en-US"/>
              <a:t>Brazil, world's 2nd leading soy producer, had sharply increasing deforestation and fire incidence in recent months in the soy producing states and no increase in states with little soy production.</a:t>
            </a:r>
          </a:p>
          <a:p>
            <a:pPr eaLnBrk="1" hangingPunct="1"/>
            <a:r>
              <a:rPr lang="en-US" altLang="en-US"/>
              <a:t>080926gcp_carbonbudget07.ppt    2007 was 8.5 Gt-C FF emissions + 1.5 Gt-C deforestation (0.6 America’s, 0.6 Asia, 0.3 Africa)</a:t>
            </a:r>
          </a:p>
          <a:p>
            <a:pPr eaLnBrk="1" hangingPunct="1"/>
            <a:r>
              <a:rPr lang="en-US" altLang="en-US"/>
              <a:t>Tollefson  Nature 11/25/2010 v.468 p.488-489 Climate talks focus on lesser goals</a:t>
            </a:r>
          </a:p>
          <a:p>
            <a:pPr eaLnBrk="1" hangingPunct="1"/>
            <a:r>
              <a:rPr lang="en-US" altLang="en-US"/>
              <a:t> - encouraging news: deforestation in the Brazilian Amazon has slowed: Last year, it dropped to 7,464 km^2, down 73% from a 2003/2004, peak of 27,423 km^2</a:t>
            </a:r>
          </a:p>
          <a:p>
            <a:pPr eaLnBrk="1" hangingPunct="1"/>
            <a:r>
              <a:rPr lang="en-US" altLang="en-US"/>
              <a:t> - Norway made a US$1-billion pledge, about 200 million tonnes of emission reductions at current carbon prices</a:t>
            </a:r>
          </a:p>
          <a:p>
            <a:pPr eaLnBrk="1" hangingPunct="1"/>
            <a:r>
              <a:rPr lang="en-US" altLang="en-US"/>
              <a:t> - image of “The Deforestation Decline”</a:t>
            </a:r>
          </a:p>
          <a:p>
            <a:pPr eaLnBrk="1" hangingPunct="1"/>
            <a:r>
              <a:rPr lang="en-US" altLang="en-US"/>
              <a:t>Friedlingstein Nat. Geo 12/2010 – 1990-2000 1.6 +/- 0.7 Gt-C/y,  2000-2009 1.1 +/- 0.7 Gt-C/y</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a:extLst>
              <a:ext uri="{FF2B5EF4-FFF2-40B4-BE49-F238E27FC236}">
                <a16:creationId xmlns:a16="http://schemas.microsoft.com/office/drawing/2014/main" id="{0C47028C-0956-4E99-9564-18D25EE1D8E9}"/>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5EC9FB5F-9A12-4ADA-989E-5C14EE833EF6}" type="slidenum">
              <a:rPr lang="en-US" altLang="en-US">
                <a:latin typeface="Times New Roman" panose="02020603050405020304" pitchFamily="18" charset="0"/>
              </a:rPr>
              <a:pPr/>
              <a:t>97</a:t>
            </a:fld>
            <a:endParaRPr lang="en-US" altLang="en-US">
              <a:latin typeface="Times New Roman" panose="02020603050405020304" pitchFamily="18" charset="0"/>
            </a:endParaRPr>
          </a:p>
        </p:txBody>
      </p:sp>
      <p:sp>
        <p:nvSpPr>
          <p:cNvPr id="619523" name="Rectangle 2">
            <a:extLst>
              <a:ext uri="{FF2B5EF4-FFF2-40B4-BE49-F238E27FC236}">
                <a16:creationId xmlns:a16="http://schemas.microsoft.com/office/drawing/2014/main" id="{2859B266-BDD9-4534-951F-F7BADD67CD06}"/>
              </a:ext>
            </a:extLst>
          </p:cNvPr>
          <p:cNvSpPr>
            <a:spLocks noGrp="1" noRot="1" noChangeAspect="1" noChangeArrowheads="1" noTextEdit="1"/>
          </p:cNvSpPr>
          <p:nvPr>
            <p:ph type="sldImg"/>
          </p:nvPr>
        </p:nvSpPr>
        <p:spPr>
          <a:xfrm>
            <a:off x="549275" y="347663"/>
            <a:ext cx="2960688" cy="2220912"/>
          </a:xfrm>
          <a:ln/>
        </p:spPr>
      </p:sp>
      <p:sp>
        <p:nvSpPr>
          <p:cNvPr id="619524" name="Rectangle 3">
            <a:extLst>
              <a:ext uri="{FF2B5EF4-FFF2-40B4-BE49-F238E27FC236}">
                <a16:creationId xmlns:a16="http://schemas.microsoft.com/office/drawing/2014/main" id="{B072B3F4-D5FB-472E-B1A1-D975C80715D8}"/>
              </a:ext>
            </a:extLst>
          </p:cNvPr>
          <p:cNvSpPr>
            <a:spLocks noGrp="1" noChangeArrowheads="1"/>
          </p:cNvSpPr>
          <p:nvPr>
            <p:ph type="body" idx="1"/>
          </p:nvPr>
        </p:nvSpPr>
        <p:spPr>
          <a:noFill/>
        </p:spPr>
        <p:txBody>
          <a:bodyPr/>
          <a:lstStyle/>
          <a:p>
            <a:pPr eaLnBrk="1" hangingPunct="1"/>
            <a:r>
              <a:rPr lang="en-US" altLang="en-US"/>
              <a:t>Farrell, A.E. 2007.  Testamony to the house subcommittee on energy and air quality, April 18, 2007.  (not published) 15 pgs.</a:t>
            </a:r>
          </a:p>
          <a:p>
            <a:pPr eaLnBrk="1" hangingPunct="1"/>
            <a:r>
              <a:rPr lang="en-US" altLang="en-US"/>
              <a:t>   - 4/18/07 testamony    assume $0.1144/kWh and $2.50/gallon for %</a:t>
            </a:r>
          </a:p>
          <a:p>
            <a:pPr eaLnBrk="1" hangingPunct="1"/>
            <a:r>
              <a:rPr lang="en-US" altLang="en-US"/>
              <a:t>99.2 GWe capacity of nuclear = 870 TWh/year</a:t>
            </a:r>
          </a:p>
          <a:p>
            <a:pPr eaLnBrk="1" hangingPunct="1"/>
            <a:r>
              <a:rPr lang="en-US" altLang="en-US"/>
              <a:t>EIA 2009.  Annual energy outlook 2009 with projections to 2030.  U.S. Department of Energy DOE/EIA-0383(2009), 230 pgs.</a:t>
            </a:r>
          </a:p>
          <a:p>
            <a:pPr eaLnBrk="1" hangingPunct="1"/>
            <a:r>
              <a:rPr lang="en-US" altLang="en-US"/>
              <a:t> p.187 Electricity from coal is 2002 billion kWh, Natural Gas 814 billion kWh</a:t>
            </a:r>
          </a:p>
          <a:p>
            <a:pPr eaLnBrk="1" hangingPunct="1"/>
            <a:r>
              <a:rPr lang="en-US" altLang="en-US"/>
              <a:t> p.192 NGCC 6.87 TCF = 7.06e15 BTU = 2070e9 kWh * efficiency = 814 billion kWh if efficiency = 39%</a:t>
            </a:r>
          </a:p>
          <a:p>
            <a:pPr eaLnBrk="1" hangingPunct="1"/>
            <a:r>
              <a:rPr lang="en-US" altLang="en-US"/>
              <a:t>                   4.72 TCF  for residential heating * 1028 BTU/CF = 4.85e9 MBTU</a:t>
            </a:r>
          </a:p>
          <a:p>
            <a:pPr eaLnBrk="1" hangingPunct="1"/>
            <a:r>
              <a:rPr lang="en-US" altLang="en-US"/>
              <a:t> p.193 9.29 million bbl/yr for motor gasoline * 42 gallons/barrel</a:t>
            </a:r>
          </a:p>
          <a:p>
            <a:pPr eaLnBrk="1" hangingPunct="1"/>
            <a:endParaRPr lang="en-US" altLang="en-US"/>
          </a:p>
          <a:p>
            <a:pPr eaLnBrk="1" hangingPunct="1"/>
            <a:r>
              <a:rPr lang="en-US" altLang="en-US"/>
              <a:t>unintended consequences.   If you only tax fossil fuels... target of 450 ppmv cause bioenergy crops to expand to displace virtually all the world's natural forests and savannahs by 2065,   releasing up to 37 Gt-CO2/year (Wise 2009, Science 324, 1183)</a:t>
            </a:r>
          </a:p>
        </p:txBody>
      </p:sp>
    </p:spTree>
    <p:extLst>
      <p:ext uri="{BB962C8B-B14F-4D97-AF65-F5344CB8AC3E}">
        <p14:creationId xmlns:p14="http://schemas.microsoft.com/office/powerpoint/2010/main" val="17510353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a:extLst>
              <a:ext uri="{FF2B5EF4-FFF2-40B4-BE49-F238E27FC236}">
                <a16:creationId xmlns:a16="http://schemas.microsoft.com/office/drawing/2014/main" id="{E8AC8CEA-9197-4D25-AB3E-CAE8AFE4DA0F}"/>
              </a:ext>
            </a:extLst>
          </p:cNvPr>
          <p:cNvSpPr>
            <a:spLocks noGrp="1" noChangeArrowheads="1"/>
          </p:cNvSpPr>
          <p:nvPr>
            <p:ph type="sldNum" sz="quarter" idx="5"/>
          </p:nvPr>
        </p:nvSpPr>
        <p:spPr>
          <a:noFill/>
        </p:spPr>
        <p:txBody>
          <a:bodyPr/>
          <a:lstStyle>
            <a:lvl1pPr defTabSz="558800">
              <a:defRPr>
                <a:solidFill>
                  <a:schemeClr val="tx1"/>
                </a:solidFill>
                <a:latin typeface="Tahoma" panose="020B0604030504040204" pitchFamily="34" charset="0"/>
              </a:defRPr>
            </a:lvl1pPr>
            <a:lvl2pPr marL="742950" indent="-285750" defTabSz="558800">
              <a:defRPr>
                <a:solidFill>
                  <a:schemeClr val="tx1"/>
                </a:solidFill>
                <a:latin typeface="Tahoma" panose="020B0604030504040204" pitchFamily="34" charset="0"/>
              </a:defRPr>
            </a:lvl2pPr>
            <a:lvl3pPr marL="1143000" indent="-228600" defTabSz="558800">
              <a:defRPr>
                <a:solidFill>
                  <a:schemeClr val="tx1"/>
                </a:solidFill>
                <a:latin typeface="Tahoma" panose="020B0604030504040204" pitchFamily="34" charset="0"/>
              </a:defRPr>
            </a:lvl3pPr>
            <a:lvl4pPr marL="1600200" indent="-228600" defTabSz="558800">
              <a:defRPr>
                <a:solidFill>
                  <a:schemeClr val="tx1"/>
                </a:solidFill>
                <a:latin typeface="Tahoma" panose="020B0604030504040204" pitchFamily="34" charset="0"/>
              </a:defRPr>
            </a:lvl4pPr>
            <a:lvl5pPr marL="2057400" indent="-228600" defTabSz="558800">
              <a:defRPr>
                <a:solidFill>
                  <a:schemeClr val="tx1"/>
                </a:solidFill>
                <a:latin typeface="Tahoma" panose="020B0604030504040204" pitchFamily="34" charset="0"/>
              </a:defRPr>
            </a:lvl5pPr>
            <a:lvl6pPr marL="2514600" indent="-228600" defTabSz="558800" eaLnBrk="0" fontAlgn="base" hangingPunct="0">
              <a:spcBef>
                <a:spcPct val="0"/>
              </a:spcBef>
              <a:spcAft>
                <a:spcPct val="0"/>
              </a:spcAft>
              <a:defRPr>
                <a:solidFill>
                  <a:schemeClr val="tx1"/>
                </a:solidFill>
                <a:latin typeface="Tahoma" panose="020B0604030504040204" pitchFamily="34" charset="0"/>
              </a:defRPr>
            </a:lvl6pPr>
            <a:lvl7pPr marL="2971800" indent="-228600" defTabSz="558800" eaLnBrk="0" fontAlgn="base" hangingPunct="0">
              <a:spcBef>
                <a:spcPct val="0"/>
              </a:spcBef>
              <a:spcAft>
                <a:spcPct val="0"/>
              </a:spcAft>
              <a:defRPr>
                <a:solidFill>
                  <a:schemeClr val="tx1"/>
                </a:solidFill>
                <a:latin typeface="Tahoma" panose="020B0604030504040204" pitchFamily="34" charset="0"/>
              </a:defRPr>
            </a:lvl7pPr>
            <a:lvl8pPr marL="3429000" indent="-228600" defTabSz="558800" eaLnBrk="0" fontAlgn="base" hangingPunct="0">
              <a:spcBef>
                <a:spcPct val="0"/>
              </a:spcBef>
              <a:spcAft>
                <a:spcPct val="0"/>
              </a:spcAft>
              <a:defRPr>
                <a:solidFill>
                  <a:schemeClr val="tx1"/>
                </a:solidFill>
                <a:latin typeface="Tahoma" panose="020B0604030504040204" pitchFamily="34" charset="0"/>
              </a:defRPr>
            </a:lvl8pPr>
            <a:lvl9pPr marL="3886200" indent="-228600" defTabSz="558800" eaLnBrk="0" fontAlgn="base" hangingPunct="0">
              <a:spcBef>
                <a:spcPct val="0"/>
              </a:spcBef>
              <a:spcAft>
                <a:spcPct val="0"/>
              </a:spcAft>
              <a:defRPr>
                <a:solidFill>
                  <a:schemeClr val="tx1"/>
                </a:solidFill>
                <a:latin typeface="Tahoma" panose="020B0604030504040204" pitchFamily="34" charset="0"/>
              </a:defRPr>
            </a:lvl9pPr>
          </a:lstStyle>
          <a:p>
            <a:fld id="{1A5F05E2-C58B-46D1-B04D-0FAA6782B8E4}" type="slidenum">
              <a:rPr lang="en-US" altLang="en-US">
                <a:latin typeface="Times New Roman" panose="02020603050405020304" pitchFamily="18" charset="0"/>
              </a:rPr>
              <a:pPr/>
              <a:t>98</a:t>
            </a:fld>
            <a:endParaRPr lang="en-US" altLang="en-US">
              <a:latin typeface="Times New Roman" panose="02020603050405020304" pitchFamily="18" charset="0"/>
            </a:endParaRPr>
          </a:p>
        </p:txBody>
      </p:sp>
      <p:sp>
        <p:nvSpPr>
          <p:cNvPr id="620547" name="Rectangle 2">
            <a:extLst>
              <a:ext uri="{FF2B5EF4-FFF2-40B4-BE49-F238E27FC236}">
                <a16:creationId xmlns:a16="http://schemas.microsoft.com/office/drawing/2014/main" id="{7033E103-18C8-4FF2-875D-7E7A939B6F69}"/>
              </a:ext>
            </a:extLst>
          </p:cNvPr>
          <p:cNvSpPr>
            <a:spLocks noGrp="1" noRot="1" noChangeAspect="1" noChangeArrowheads="1" noTextEdit="1"/>
          </p:cNvSpPr>
          <p:nvPr>
            <p:ph type="sldImg"/>
          </p:nvPr>
        </p:nvSpPr>
        <p:spPr>
          <a:xfrm>
            <a:off x="549275" y="347663"/>
            <a:ext cx="2960688" cy="2220912"/>
          </a:xfrm>
          <a:ln/>
        </p:spPr>
      </p:sp>
      <p:sp>
        <p:nvSpPr>
          <p:cNvPr id="620548" name="Rectangle 3">
            <a:extLst>
              <a:ext uri="{FF2B5EF4-FFF2-40B4-BE49-F238E27FC236}">
                <a16:creationId xmlns:a16="http://schemas.microsoft.com/office/drawing/2014/main" id="{DD30D332-90D0-41BD-B814-5AF86D34389A}"/>
              </a:ext>
            </a:extLst>
          </p:cNvPr>
          <p:cNvSpPr>
            <a:spLocks noGrp="1" noChangeArrowheads="1"/>
          </p:cNvSpPr>
          <p:nvPr>
            <p:ph type="body" idx="1"/>
          </p:nvPr>
        </p:nvSpPr>
        <p:spPr>
          <a:noFill/>
        </p:spPr>
        <p:txBody>
          <a:bodyPr/>
          <a:lstStyle/>
          <a:p>
            <a:pPr eaLnBrk="1" hangingPunct="1"/>
            <a:r>
              <a:rPr lang="en-US" altLang="en-US"/>
              <a:t> Washington, W.M., R. Knutti, G.A. Meehl, H. Teng, C. Tebaldi, D. Lawrence, L. Buja and W.G. Strand 2009.  How much climate change can be avoided by mitigation?  Geophys. Res. Lett. v.36 L08703 doi:10.1029/2008 GL037074, 5 pgs</a:t>
            </a:r>
          </a:p>
          <a:p>
            <a:pPr eaLnBrk="1" hangingPunct="1"/>
            <a:r>
              <a:rPr lang="en-US" altLang="en-US"/>
              <a:t>   - climate sensitivity = 2.7 K/2xCO2</a:t>
            </a:r>
          </a:p>
        </p:txBody>
      </p:sp>
    </p:spTree>
    <p:extLst>
      <p:ext uri="{BB962C8B-B14F-4D97-AF65-F5344CB8AC3E}">
        <p14:creationId xmlns:p14="http://schemas.microsoft.com/office/powerpoint/2010/main" val="143632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DC95124-B169-497E-833E-6C6D5DC8C818}" type="datetime2">
              <a:rPr lang="en-US"/>
              <a:pPr>
                <a:defRPr/>
              </a:pPr>
              <a:t>Friday, August 30,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563B9-D176-4614-813B-F8A2322FB92F}" type="slidenum">
              <a:rPr lang="en-US"/>
              <a:pPr>
                <a:defRPr/>
              </a:pPr>
              <a:t>‹#›</a:t>
            </a:fld>
            <a:endParaRPr lang="en-US"/>
          </a:p>
        </p:txBody>
      </p:sp>
    </p:spTree>
    <p:extLst>
      <p:ext uri="{BB962C8B-B14F-4D97-AF65-F5344CB8AC3E}">
        <p14:creationId xmlns:p14="http://schemas.microsoft.com/office/powerpoint/2010/main" val="108064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B1F7D9A-2DD1-45D4-AF7B-76207CB56994}" type="datetime2">
              <a:rPr lang="en-US"/>
              <a:pPr>
                <a:defRPr/>
              </a:pPr>
              <a:t>Friday, August 30,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5239F3-BE01-4D18-BE73-8AA51B1125CD}" type="slidenum">
              <a:rPr lang="en-US"/>
              <a:pPr>
                <a:defRPr/>
              </a:pPr>
              <a:t>‹#›</a:t>
            </a:fld>
            <a:endParaRPr lang="en-US"/>
          </a:p>
        </p:txBody>
      </p:sp>
    </p:spTree>
    <p:extLst>
      <p:ext uri="{BB962C8B-B14F-4D97-AF65-F5344CB8AC3E}">
        <p14:creationId xmlns:p14="http://schemas.microsoft.com/office/powerpoint/2010/main" val="200332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4198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51FF40-5499-4D9C-8F9B-C2C175650644}" type="datetime2">
              <a:rPr lang="en-US"/>
              <a:pPr>
                <a:defRPr/>
              </a:pPr>
              <a:t>Friday, August 30,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A1D892-E53F-4319-8AFD-9DDC5CE55BD3}" type="slidenum">
              <a:rPr lang="en-US"/>
              <a:pPr>
                <a:defRPr/>
              </a:pPr>
              <a:t>‹#›</a:t>
            </a:fld>
            <a:endParaRPr lang="en-US"/>
          </a:p>
        </p:txBody>
      </p:sp>
    </p:spTree>
    <p:extLst>
      <p:ext uri="{BB962C8B-B14F-4D97-AF65-F5344CB8AC3E}">
        <p14:creationId xmlns:p14="http://schemas.microsoft.com/office/powerpoint/2010/main" val="348911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792163"/>
          </a:xfrm>
        </p:spPr>
        <p:txBody>
          <a:bodyPr/>
          <a:lstStyle/>
          <a:p>
            <a:r>
              <a:rPr lang="en-US"/>
              <a:t>Click to edit Master title style</a:t>
            </a:r>
          </a:p>
        </p:txBody>
      </p:sp>
      <p:sp>
        <p:nvSpPr>
          <p:cNvPr id="3" name="Text Placeholder 2"/>
          <p:cNvSpPr>
            <a:spLocks noGrp="1"/>
          </p:cNvSpPr>
          <p:nvPr>
            <p:ph type="body" sz="half" idx="1"/>
          </p:nvPr>
        </p:nvSpPr>
        <p:spPr>
          <a:xfrm>
            <a:off x="152400" y="1295400"/>
            <a:ext cx="43053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95400"/>
            <a:ext cx="43053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886200"/>
            <a:ext cx="43053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D6F6DCEA-C813-4E9E-98FD-3C3FC36CFCDD}" type="datetime2">
              <a:rPr lang="en-US"/>
              <a:pPr>
                <a:defRPr/>
              </a:pPr>
              <a:t>Friday, August 30, 2019</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0319C3D-758B-4B72-8588-11CD4444AC66}" type="slidenum">
              <a:rPr lang="en-US"/>
              <a:pPr>
                <a:defRPr/>
              </a:pPr>
              <a:t>‹#›</a:t>
            </a:fld>
            <a:endParaRPr lang="en-US"/>
          </a:p>
        </p:txBody>
      </p:sp>
    </p:spTree>
    <p:extLst>
      <p:ext uri="{BB962C8B-B14F-4D97-AF65-F5344CB8AC3E}">
        <p14:creationId xmlns:p14="http://schemas.microsoft.com/office/powerpoint/2010/main" val="5758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792163"/>
          </a:xfrm>
        </p:spPr>
        <p:txBody>
          <a:bodyPr/>
          <a:lstStyle/>
          <a:p>
            <a:r>
              <a:rPr lang="en-US"/>
              <a:t>Click to edit Master title style</a:t>
            </a:r>
          </a:p>
        </p:txBody>
      </p:sp>
      <p:sp>
        <p:nvSpPr>
          <p:cNvPr id="3" name="Text Placeholder 2"/>
          <p:cNvSpPr>
            <a:spLocks noGrp="1"/>
          </p:cNvSpPr>
          <p:nvPr>
            <p:ph type="body" sz="half" idx="1"/>
          </p:nvPr>
        </p:nvSpPr>
        <p:spPr>
          <a:xfrm>
            <a:off x="152400" y="1295400"/>
            <a:ext cx="43053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176AA42-6B31-4EEC-9631-0AB604407FE6}" type="datetime2">
              <a:rPr lang="en-US"/>
              <a:pPr>
                <a:defRPr/>
              </a:pPr>
              <a:t>Friday, August 30, 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07E75-A1DC-49AF-A857-3D13C77872B5}" type="slidenum">
              <a:rPr lang="en-US"/>
              <a:pPr>
                <a:defRPr/>
              </a:pPr>
              <a:t>‹#›</a:t>
            </a:fld>
            <a:endParaRPr lang="en-US"/>
          </a:p>
        </p:txBody>
      </p:sp>
    </p:spTree>
    <p:extLst>
      <p:ext uri="{BB962C8B-B14F-4D97-AF65-F5344CB8AC3E}">
        <p14:creationId xmlns:p14="http://schemas.microsoft.com/office/powerpoint/2010/main" val="2702634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792163"/>
          </a:xfrm>
        </p:spPr>
        <p:txBody>
          <a:bodyPr/>
          <a:lstStyle/>
          <a:p>
            <a:r>
              <a:rPr lang="en-US"/>
              <a:t>Click to edit Master title style</a:t>
            </a:r>
          </a:p>
        </p:txBody>
      </p:sp>
      <p:sp>
        <p:nvSpPr>
          <p:cNvPr id="3" name="Content Placeholder 2"/>
          <p:cNvSpPr>
            <a:spLocks noGrp="1"/>
          </p:cNvSpPr>
          <p:nvPr>
            <p:ph sz="half" idx="1"/>
          </p:nvPr>
        </p:nvSpPr>
        <p:spPr>
          <a:xfrm>
            <a:off x="152400" y="1295400"/>
            <a:ext cx="43053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95400"/>
            <a:ext cx="43053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886200"/>
            <a:ext cx="43053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92A22271-282F-4F74-B074-23371752C5AC}" type="datetime2">
              <a:rPr lang="en-US"/>
              <a:pPr>
                <a:defRPr/>
              </a:pPr>
              <a:t>Friday, August 30, 2019</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4009097-1A69-438E-BA3E-F94677EB7571}" type="slidenum">
              <a:rPr lang="en-US"/>
              <a:pPr>
                <a:defRPr/>
              </a:pPr>
              <a:t>‹#›</a:t>
            </a:fld>
            <a:endParaRPr lang="en-US"/>
          </a:p>
        </p:txBody>
      </p:sp>
    </p:spTree>
    <p:extLst>
      <p:ext uri="{BB962C8B-B14F-4D97-AF65-F5344CB8AC3E}">
        <p14:creationId xmlns:p14="http://schemas.microsoft.com/office/powerpoint/2010/main" val="165134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95600" y="76200"/>
            <a:ext cx="6019800" cy="792163"/>
          </a:xfrm>
        </p:spPr>
        <p:txBody>
          <a:bodyPr/>
          <a:lstStyle/>
          <a:p>
            <a:r>
              <a:rPr lang="en-US"/>
              <a:t>Click to edit Master title style</a:t>
            </a:r>
          </a:p>
        </p:txBody>
      </p:sp>
      <p:sp>
        <p:nvSpPr>
          <p:cNvPr id="3" name="Content Placeholder 2"/>
          <p:cNvSpPr>
            <a:spLocks noGrp="1"/>
          </p:cNvSpPr>
          <p:nvPr>
            <p:ph sz="quarter" idx="1"/>
          </p:nvPr>
        </p:nvSpPr>
        <p:spPr>
          <a:xfrm>
            <a:off x="152400" y="1295400"/>
            <a:ext cx="43053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95400"/>
            <a:ext cx="43053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52400" y="3886200"/>
            <a:ext cx="43053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3886200"/>
            <a:ext cx="43053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23B214A-A47E-4295-8849-F12511831625}" type="datetime2">
              <a:rPr lang="en-US"/>
              <a:pPr>
                <a:defRPr/>
              </a:pPr>
              <a:t>Friday, August 30, 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2B598E-A367-4F17-98E8-E306F2ED3505}" type="slidenum">
              <a:rPr lang="en-US"/>
              <a:pPr>
                <a:defRPr/>
              </a:pPr>
              <a:t>‹#›</a:t>
            </a:fld>
            <a:endParaRPr lang="en-US"/>
          </a:p>
        </p:txBody>
      </p:sp>
    </p:spTree>
    <p:extLst>
      <p:ext uri="{BB962C8B-B14F-4D97-AF65-F5344CB8AC3E}">
        <p14:creationId xmlns:p14="http://schemas.microsoft.com/office/powerpoint/2010/main" val="424566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792163"/>
          </a:xfrm>
        </p:spPr>
        <p:txBody>
          <a:bodyPr/>
          <a:lstStyle/>
          <a:p>
            <a:r>
              <a:rPr lang="en-US"/>
              <a:t>Click to edit Master title style</a:t>
            </a:r>
          </a:p>
        </p:txBody>
      </p:sp>
      <p:sp>
        <p:nvSpPr>
          <p:cNvPr id="3" name="Table Placeholder 2"/>
          <p:cNvSpPr>
            <a:spLocks noGrp="1"/>
          </p:cNvSpPr>
          <p:nvPr>
            <p:ph type="tbl" idx="1"/>
          </p:nvPr>
        </p:nvSpPr>
        <p:spPr>
          <a:xfrm>
            <a:off x="152400" y="1295400"/>
            <a:ext cx="8763000" cy="5029200"/>
          </a:xfrm>
        </p:spPr>
        <p:txBody>
          <a:bodyPr/>
          <a:lstStyle/>
          <a:p>
            <a:pPr lvl="0"/>
            <a:endParaRPr lang="en-US" noProof="0"/>
          </a:p>
        </p:txBody>
      </p:sp>
      <p:sp>
        <p:nvSpPr>
          <p:cNvPr id="4" name="Rectangle 4">
            <a:extLst>
              <a:ext uri="{FF2B5EF4-FFF2-40B4-BE49-F238E27FC236}">
                <a16:creationId xmlns:a16="http://schemas.microsoft.com/office/drawing/2014/main" id="{11EADFF4-5DEB-452A-9E2B-A67299F41C61}"/>
              </a:ext>
            </a:extLst>
          </p:cNvPr>
          <p:cNvSpPr>
            <a:spLocks noGrp="1" noChangeArrowheads="1"/>
          </p:cNvSpPr>
          <p:nvPr>
            <p:ph type="dt" sz="half" idx="10"/>
          </p:nvPr>
        </p:nvSpPr>
        <p:spPr>
          <a:ln/>
        </p:spPr>
        <p:txBody>
          <a:bodyPr/>
          <a:lstStyle>
            <a:lvl1pPr>
              <a:defRPr/>
            </a:lvl1pPr>
          </a:lstStyle>
          <a:p>
            <a:pPr>
              <a:defRPr/>
            </a:pPr>
            <a:fld id="{C5621A4F-868E-43EC-A650-1CF3A6ACB85D}" type="datetime2">
              <a:rPr lang="en-US"/>
              <a:pPr>
                <a:defRPr/>
              </a:pPr>
              <a:t>Friday, August 30, 2019</a:t>
            </a:fld>
            <a:endParaRPr lang="en-US"/>
          </a:p>
        </p:txBody>
      </p:sp>
      <p:sp>
        <p:nvSpPr>
          <p:cNvPr id="5" name="Rectangle 5">
            <a:extLst>
              <a:ext uri="{FF2B5EF4-FFF2-40B4-BE49-F238E27FC236}">
                <a16:creationId xmlns:a16="http://schemas.microsoft.com/office/drawing/2014/main" id="{62E6A5BD-7C90-493D-91E1-AC53A87C2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6F8E48-914A-4241-9223-8328B5EEEB88}"/>
              </a:ext>
            </a:extLst>
          </p:cNvPr>
          <p:cNvSpPr>
            <a:spLocks noGrp="1" noChangeArrowheads="1"/>
          </p:cNvSpPr>
          <p:nvPr>
            <p:ph type="sldNum" sz="quarter" idx="12"/>
          </p:nvPr>
        </p:nvSpPr>
        <p:spPr>
          <a:ln/>
        </p:spPr>
        <p:txBody>
          <a:bodyPr/>
          <a:lstStyle>
            <a:lvl1pPr>
              <a:defRPr/>
            </a:lvl1pPr>
          </a:lstStyle>
          <a:p>
            <a:fld id="{FEC49F75-C591-4151-8863-6E0F61B4E27D}" type="slidenum">
              <a:rPr lang="en-US" altLang="en-US"/>
              <a:pPr/>
              <a:t>‹#›</a:t>
            </a:fld>
            <a:endParaRPr lang="en-US" altLang="en-US"/>
          </a:p>
        </p:txBody>
      </p:sp>
    </p:spTree>
    <p:extLst>
      <p:ext uri="{BB962C8B-B14F-4D97-AF65-F5344CB8AC3E}">
        <p14:creationId xmlns:p14="http://schemas.microsoft.com/office/powerpoint/2010/main" val="182156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8BE79A0-2E63-4F99-BE76-2FD79BD20682}" type="datetime2">
              <a:rPr lang="en-US"/>
              <a:pPr>
                <a:defRPr/>
              </a:pPr>
              <a:t>Friday, August 30,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953B3-7381-43F1-B9EC-393539E72B90}" type="slidenum">
              <a:rPr lang="en-US"/>
              <a:pPr>
                <a:defRPr/>
              </a:pPr>
              <a:t>‹#›</a:t>
            </a:fld>
            <a:endParaRPr lang="en-US"/>
          </a:p>
        </p:txBody>
      </p:sp>
    </p:spTree>
    <p:extLst>
      <p:ext uri="{BB962C8B-B14F-4D97-AF65-F5344CB8AC3E}">
        <p14:creationId xmlns:p14="http://schemas.microsoft.com/office/powerpoint/2010/main" val="248373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F9E91B6-B545-4618-B218-A1046B7CFC0D}" type="datetime2">
              <a:rPr lang="en-US"/>
              <a:pPr>
                <a:defRPr/>
              </a:pPr>
              <a:t>Friday, August 30,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82CAB-0A26-4997-9547-79E22C6BABFC}" type="slidenum">
              <a:rPr lang="en-US"/>
              <a:pPr>
                <a:defRPr/>
              </a:pPr>
              <a:t>‹#›</a:t>
            </a:fld>
            <a:endParaRPr lang="en-US"/>
          </a:p>
        </p:txBody>
      </p:sp>
    </p:spTree>
    <p:extLst>
      <p:ext uri="{BB962C8B-B14F-4D97-AF65-F5344CB8AC3E}">
        <p14:creationId xmlns:p14="http://schemas.microsoft.com/office/powerpoint/2010/main" val="157148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305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10A4C71-31D8-435E-A2C4-A09EF2BA8E40}" type="datetime2">
              <a:rPr lang="en-US"/>
              <a:pPr>
                <a:defRPr/>
              </a:pPr>
              <a:t>Friday, August 30, 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0A618-83D4-4599-A92A-FDF8DA8F1D98}" type="slidenum">
              <a:rPr lang="en-US"/>
              <a:pPr>
                <a:defRPr/>
              </a:pPr>
              <a:t>‹#›</a:t>
            </a:fld>
            <a:endParaRPr lang="en-US"/>
          </a:p>
        </p:txBody>
      </p:sp>
    </p:spTree>
    <p:extLst>
      <p:ext uri="{BB962C8B-B14F-4D97-AF65-F5344CB8AC3E}">
        <p14:creationId xmlns:p14="http://schemas.microsoft.com/office/powerpoint/2010/main" val="346602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3A3ED0C-C9D0-4753-9451-1CA7C18CACC0}" type="datetime2">
              <a:rPr lang="en-US"/>
              <a:pPr>
                <a:defRPr/>
              </a:pPr>
              <a:t>Friday, August 30, 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C846EB-E175-432A-AF30-D8FCD80DD603}" type="slidenum">
              <a:rPr lang="en-US"/>
              <a:pPr>
                <a:defRPr/>
              </a:pPr>
              <a:t>‹#›</a:t>
            </a:fld>
            <a:endParaRPr lang="en-US"/>
          </a:p>
        </p:txBody>
      </p:sp>
    </p:spTree>
    <p:extLst>
      <p:ext uri="{BB962C8B-B14F-4D97-AF65-F5344CB8AC3E}">
        <p14:creationId xmlns:p14="http://schemas.microsoft.com/office/powerpoint/2010/main" val="418943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596C564-8F69-4497-A279-E9E9DFAE530A}" type="datetime2">
              <a:rPr lang="en-US"/>
              <a:pPr>
                <a:defRPr/>
              </a:pPr>
              <a:t>Friday, August 30, 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DC3469-A10E-4F3E-BA04-9544274AD7F0}" type="slidenum">
              <a:rPr lang="en-US"/>
              <a:pPr>
                <a:defRPr/>
              </a:pPr>
              <a:t>‹#›</a:t>
            </a:fld>
            <a:endParaRPr lang="en-US"/>
          </a:p>
        </p:txBody>
      </p:sp>
    </p:spTree>
    <p:extLst>
      <p:ext uri="{BB962C8B-B14F-4D97-AF65-F5344CB8AC3E}">
        <p14:creationId xmlns:p14="http://schemas.microsoft.com/office/powerpoint/2010/main" val="412852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6D3E02-F741-42EC-AAF0-22BC7CB81EF9}" type="datetime2">
              <a:rPr lang="en-US"/>
              <a:pPr>
                <a:defRPr/>
              </a:pPr>
              <a:t>Friday, August 30, 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037191-7725-4B2C-BCB5-5350A6A4C555}" type="slidenum">
              <a:rPr lang="en-US"/>
              <a:pPr>
                <a:defRPr/>
              </a:pPr>
              <a:t>‹#›</a:t>
            </a:fld>
            <a:endParaRPr lang="en-US"/>
          </a:p>
        </p:txBody>
      </p:sp>
    </p:spTree>
    <p:extLst>
      <p:ext uri="{BB962C8B-B14F-4D97-AF65-F5344CB8AC3E}">
        <p14:creationId xmlns:p14="http://schemas.microsoft.com/office/powerpoint/2010/main" val="303616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CCA6BD2-289F-4935-8582-AE5D27A47947}" type="datetime2">
              <a:rPr lang="en-US"/>
              <a:pPr>
                <a:defRPr/>
              </a:pPr>
              <a:t>Friday, August 30, 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C0041A-A372-4736-AEF5-632D99357723}" type="slidenum">
              <a:rPr lang="en-US"/>
              <a:pPr>
                <a:defRPr/>
              </a:pPr>
              <a:t>‹#›</a:t>
            </a:fld>
            <a:endParaRPr lang="en-US"/>
          </a:p>
        </p:txBody>
      </p:sp>
    </p:spTree>
    <p:extLst>
      <p:ext uri="{BB962C8B-B14F-4D97-AF65-F5344CB8AC3E}">
        <p14:creationId xmlns:p14="http://schemas.microsoft.com/office/powerpoint/2010/main" val="4340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8E89E2-4339-4E9E-9705-828DC01E2569}" type="datetime2">
              <a:rPr lang="en-US"/>
              <a:pPr>
                <a:defRPr/>
              </a:pPr>
              <a:t>Friday, August 30, 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0DFF58-2877-4B39-A69D-C007A1399365}" type="slidenum">
              <a:rPr lang="en-US"/>
              <a:pPr>
                <a:defRPr/>
              </a:pPr>
              <a:t>‹#›</a:t>
            </a:fld>
            <a:endParaRPr lang="en-US"/>
          </a:p>
        </p:txBody>
      </p:sp>
    </p:spTree>
    <p:extLst>
      <p:ext uri="{BB962C8B-B14F-4D97-AF65-F5344CB8AC3E}">
        <p14:creationId xmlns:p14="http://schemas.microsoft.com/office/powerpoint/2010/main" val="84726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6200"/>
            <a:ext cx="8001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52400" y="1295400"/>
            <a:ext cx="8763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28516" name="Rectangle 4"/>
          <p:cNvSpPr>
            <a:spLocks noGrp="1" noChangeArrowheads="1"/>
          </p:cNvSpPr>
          <p:nvPr>
            <p:ph type="dt" sz="half" idx="2"/>
          </p:nvPr>
        </p:nvSpPr>
        <p:spPr bwMode="auto">
          <a:xfrm>
            <a:off x="457200" y="6477000"/>
            <a:ext cx="2057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FF7C9423-8348-43F4-94F2-B1DBADEC130B}" type="datetime2">
              <a:rPr lang="en-US"/>
              <a:pPr>
                <a:defRPr/>
              </a:pPr>
              <a:t>Friday, August 30, 2019</a:t>
            </a:fld>
            <a:endParaRPr lang="en-US" dirty="0"/>
          </a:p>
        </p:txBody>
      </p:sp>
      <p:sp>
        <p:nvSpPr>
          <p:cNvPr id="1728517" name="Rectangle 5"/>
          <p:cNvSpPr>
            <a:spLocks noGrp="1" noChangeArrowheads="1"/>
          </p:cNvSpPr>
          <p:nvPr>
            <p:ph type="ftr" sz="quarter" idx="3"/>
          </p:nvPr>
        </p:nvSpPr>
        <p:spPr bwMode="auto">
          <a:xfrm>
            <a:off x="3124200" y="6400800"/>
            <a:ext cx="2819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728518" name="Rectangle 6"/>
          <p:cNvSpPr>
            <a:spLocks noGrp="1" noChangeArrowheads="1"/>
          </p:cNvSpPr>
          <p:nvPr>
            <p:ph type="sldNum" sz="quarter" idx="4"/>
          </p:nvPr>
        </p:nvSpPr>
        <p:spPr bwMode="auto">
          <a:xfrm>
            <a:off x="8382000" y="64770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E645B1F8-0838-43A8-8D58-5766279893B7}" type="slidenum">
              <a:rPr lang="en-US"/>
              <a:pPr>
                <a:defRPr/>
              </a:pPr>
              <a:t>‹#›</a:t>
            </a:fld>
            <a:endParaRPr lang="en-US"/>
          </a:p>
        </p:txBody>
      </p:sp>
      <p:sp>
        <p:nvSpPr>
          <p:cNvPr id="1031" name="Line 7"/>
          <p:cNvSpPr>
            <a:spLocks noChangeShapeType="1"/>
          </p:cNvSpPr>
          <p:nvPr/>
        </p:nvSpPr>
        <p:spPr bwMode="auto">
          <a:xfrm>
            <a:off x="76200" y="1066800"/>
            <a:ext cx="8915400" cy="0"/>
          </a:xfrm>
          <a:prstGeom prst="line">
            <a:avLst/>
          </a:prstGeom>
          <a:noFill/>
          <a:ln w="38100">
            <a:solidFill>
              <a:srgbClr val="0000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Text Box 9"/>
          <p:cNvSpPr txBox="1">
            <a:spLocks noChangeArrowheads="1"/>
          </p:cNvSpPr>
          <p:nvPr/>
        </p:nvSpPr>
        <p:spPr bwMode="auto">
          <a:xfrm>
            <a:off x="7086600" y="6400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0" hangingPunct="0">
              <a:spcBef>
                <a:spcPct val="50000"/>
              </a:spcBef>
              <a:defRPr/>
            </a:pPr>
            <a:endParaRPr lang="en-US" sz="1800">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ftr="0" dt="0"/>
  <p:txStyles>
    <p:titleStyle>
      <a:lvl1pPr algn="ctr" rtl="0" eaLnBrk="0" fontAlgn="base" hangingPunct="0">
        <a:spcBef>
          <a:spcPct val="0"/>
        </a:spcBef>
        <a:spcAft>
          <a:spcPct val="0"/>
        </a:spcAft>
        <a:defRPr sz="3600">
          <a:solidFill>
            <a:srgbClr val="A50021"/>
          </a:solidFill>
          <a:latin typeface="+mj-lt"/>
          <a:ea typeface="+mj-ea"/>
          <a:cs typeface="+mj-cs"/>
        </a:defRPr>
      </a:lvl1pPr>
      <a:lvl2pPr algn="ctr" rtl="0" eaLnBrk="0" fontAlgn="base" hangingPunct="0">
        <a:spcBef>
          <a:spcPct val="0"/>
        </a:spcBef>
        <a:spcAft>
          <a:spcPct val="0"/>
        </a:spcAft>
        <a:defRPr sz="3600">
          <a:solidFill>
            <a:srgbClr val="A50021"/>
          </a:solidFill>
          <a:latin typeface="Arial" charset="0"/>
        </a:defRPr>
      </a:lvl2pPr>
      <a:lvl3pPr algn="ctr" rtl="0" eaLnBrk="0" fontAlgn="base" hangingPunct="0">
        <a:spcBef>
          <a:spcPct val="0"/>
        </a:spcBef>
        <a:spcAft>
          <a:spcPct val="0"/>
        </a:spcAft>
        <a:defRPr sz="3600">
          <a:solidFill>
            <a:srgbClr val="A50021"/>
          </a:solidFill>
          <a:latin typeface="Arial" charset="0"/>
        </a:defRPr>
      </a:lvl3pPr>
      <a:lvl4pPr algn="ctr" rtl="0" eaLnBrk="0" fontAlgn="base" hangingPunct="0">
        <a:spcBef>
          <a:spcPct val="0"/>
        </a:spcBef>
        <a:spcAft>
          <a:spcPct val="0"/>
        </a:spcAft>
        <a:defRPr sz="3600">
          <a:solidFill>
            <a:srgbClr val="A50021"/>
          </a:solidFill>
          <a:latin typeface="Arial" charset="0"/>
        </a:defRPr>
      </a:lvl4pPr>
      <a:lvl5pPr algn="ctr" rtl="0" eaLnBrk="0" fontAlgn="base" hangingPunct="0">
        <a:spcBef>
          <a:spcPct val="0"/>
        </a:spcBef>
        <a:spcAft>
          <a:spcPct val="0"/>
        </a:spcAft>
        <a:defRPr sz="3600">
          <a:solidFill>
            <a:srgbClr val="A50021"/>
          </a:solidFill>
          <a:latin typeface="Arial" charset="0"/>
        </a:defRPr>
      </a:lvl5pPr>
      <a:lvl6pPr marL="457200" algn="ctr" rtl="0" fontAlgn="base">
        <a:spcBef>
          <a:spcPct val="0"/>
        </a:spcBef>
        <a:spcAft>
          <a:spcPct val="0"/>
        </a:spcAft>
        <a:defRPr sz="3600">
          <a:solidFill>
            <a:srgbClr val="A50021"/>
          </a:solidFill>
          <a:latin typeface="Arial" charset="0"/>
        </a:defRPr>
      </a:lvl6pPr>
      <a:lvl7pPr marL="914400" algn="ctr" rtl="0" fontAlgn="base">
        <a:spcBef>
          <a:spcPct val="0"/>
        </a:spcBef>
        <a:spcAft>
          <a:spcPct val="0"/>
        </a:spcAft>
        <a:defRPr sz="3600">
          <a:solidFill>
            <a:srgbClr val="A50021"/>
          </a:solidFill>
          <a:latin typeface="Arial" charset="0"/>
        </a:defRPr>
      </a:lvl7pPr>
      <a:lvl8pPr marL="1371600" algn="ctr" rtl="0" fontAlgn="base">
        <a:spcBef>
          <a:spcPct val="0"/>
        </a:spcBef>
        <a:spcAft>
          <a:spcPct val="0"/>
        </a:spcAft>
        <a:defRPr sz="3600">
          <a:solidFill>
            <a:srgbClr val="A50021"/>
          </a:solidFill>
          <a:latin typeface="Arial" charset="0"/>
        </a:defRPr>
      </a:lvl8pPr>
      <a:lvl9pPr marL="1828800" algn="ctr" rtl="0" fontAlgn="base">
        <a:spcBef>
          <a:spcPct val="0"/>
        </a:spcBef>
        <a:spcAft>
          <a:spcPct val="0"/>
        </a:spcAft>
        <a:defRPr sz="3600">
          <a:solidFill>
            <a:srgbClr val="A5002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environment/planet-oz/2017/feb/21/trumps-potential-science-adviser-william-happer-hanging-around-with-conspiracy-theoris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thesolutionsproject.org/infographic"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diplomacy.edu/blog/metaphors-and-images-illustrating-climate-change" TargetMode="External"/><Relationship Id="rId2" Type="http://schemas.openxmlformats.org/officeDocument/2006/relationships/hyperlink" Target="https://www.diplomacy.edu/blog/" TargetMode="External"/><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67.jpeg"/><Relationship Id="rId4" Type="http://schemas.openxmlformats.org/officeDocument/2006/relationships/image" Target="../media/image66.jpe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7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80.jpeg"/></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87.jpeg"/></Relationships>
</file>

<file path=ppt/slides/_rels/slide6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8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image" Target="../media/image92.jpeg"/><Relationship Id="rId4" Type="http://schemas.openxmlformats.org/officeDocument/2006/relationships/image" Target="../media/image91.jpeg"/></Relationships>
</file>

<file path=ppt/slides/_rels/slide7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100.png"/></Relationships>
</file>

<file path=ppt/slides/_rels/slide8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hyperlink" Target="http://www.ipcc.ch/"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88.xml"/><Relationship Id="rId1" Type="http://schemas.openxmlformats.org/officeDocument/2006/relationships/slideLayout" Target="../slideLayouts/slideLayout12.xml"/><Relationship Id="rId4" Type="http://schemas.openxmlformats.org/officeDocument/2006/relationships/image" Target="../media/image105.jpeg"/></Relationships>
</file>

<file path=ppt/slides/_rels/slide9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image" Target="../media/image109.png"/><Relationship Id="rId4" Type="http://schemas.openxmlformats.org/officeDocument/2006/relationships/image" Target="../media/image108.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Users\thompson\AppData\Local\Temp\Updated_ST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3886200"/>
            <a:ext cx="3365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52400" y="2895600"/>
            <a:ext cx="8763000" cy="3810000"/>
          </a:xfrm>
        </p:spPr>
        <p:txBody>
          <a:bodyPr lIns="92075" tIns="46038" rIns="92075" bIns="46038"/>
          <a:lstStyle/>
          <a:p>
            <a:pPr marL="533400" indent="-533400" eaLnBrk="1" hangingPunct="1"/>
            <a:r>
              <a:rPr lang="en-US" altLang="en-US" sz="3200" b="1" dirty="0"/>
              <a:t>Chris Barnet, </a:t>
            </a:r>
            <a:r>
              <a:rPr lang="en-US" altLang="en-US" sz="3200" b="1" dirty="0" err="1"/>
              <a:t>Ph.D</a:t>
            </a:r>
            <a:r>
              <a:rPr lang="en-US" altLang="en-US" sz="3200" b="1" dirty="0"/>
              <a:t> </a:t>
            </a:r>
            <a:r>
              <a:rPr lang="en-US" altLang="en-US" sz="3600" b="1" dirty="0"/>
              <a:t>(</a:t>
            </a:r>
            <a:r>
              <a:rPr lang="en-US" altLang="en-US" sz="2400" b="1" dirty="0"/>
              <a:t>Planetary Atmospheres</a:t>
            </a:r>
            <a:r>
              <a:rPr lang="en-US" altLang="en-US" sz="3600" b="1" dirty="0"/>
              <a:t>)</a:t>
            </a:r>
          </a:p>
          <a:p>
            <a:pPr marL="533400" indent="-533400" eaLnBrk="1" hangingPunct="1">
              <a:spcBef>
                <a:spcPct val="0"/>
              </a:spcBef>
            </a:pPr>
            <a:r>
              <a:rPr lang="en-US" altLang="en-US" b="1" dirty="0">
                <a:solidFill>
                  <a:schemeClr val="tx2"/>
                </a:solidFill>
              </a:rPr>
              <a:t>Science and Technology Corporation</a:t>
            </a:r>
          </a:p>
          <a:p>
            <a:pPr marL="533400" indent="-533400" eaLnBrk="1" hangingPunct="1">
              <a:spcBef>
                <a:spcPct val="0"/>
              </a:spcBef>
            </a:pPr>
            <a:r>
              <a:rPr lang="en-US" altLang="en-US" b="1" dirty="0">
                <a:solidFill>
                  <a:schemeClr val="tx2"/>
                </a:solidFill>
              </a:rPr>
              <a:t>                          Columbia, Maryland</a:t>
            </a:r>
          </a:p>
          <a:p>
            <a:pPr marL="533400" indent="-533400" eaLnBrk="1" hangingPunct="1">
              <a:spcBef>
                <a:spcPct val="0"/>
              </a:spcBef>
            </a:pPr>
            <a:endParaRPr lang="en-US" altLang="en-US" b="1" dirty="0">
              <a:solidFill>
                <a:schemeClr val="tx2"/>
              </a:solidFill>
            </a:endParaRPr>
          </a:p>
          <a:p>
            <a:pPr marL="533400" indent="-533400" eaLnBrk="1" hangingPunct="1">
              <a:spcBef>
                <a:spcPct val="0"/>
              </a:spcBef>
            </a:pPr>
            <a:endParaRPr lang="en-US" altLang="en-US" b="1" dirty="0">
              <a:solidFill>
                <a:schemeClr val="tx2"/>
              </a:solidFill>
            </a:endParaRPr>
          </a:p>
          <a:p>
            <a:pPr marL="533400" indent="-533400" eaLnBrk="1" hangingPunct="1">
              <a:spcBef>
                <a:spcPct val="0"/>
              </a:spcBef>
            </a:pPr>
            <a:r>
              <a:rPr lang="en-US" altLang="en-US" b="1" dirty="0">
                <a:solidFill>
                  <a:schemeClr val="tx2"/>
                </a:solidFill>
              </a:rPr>
              <a:t>Friday August 30, 2019</a:t>
            </a:r>
          </a:p>
          <a:p>
            <a:pPr marL="533400" indent="-533400" eaLnBrk="1" hangingPunct="1">
              <a:spcBef>
                <a:spcPct val="0"/>
              </a:spcBef>
            </a:pPr>
            <a:r>
              <a:rPr lang="en-US" altLang="en-US" sz="2400" b="1" dirty="0">
                <a:solidFill>
                  <a:schemeClr val="tx2"/>
                </a:solidFill>
              </a:rPr>
              <a:t>Presented at: Howard Univ. Beltsville Campus</a:t>
            </a:r>
          </a:p>
          <a:p>
            <a:pPr marL="533400" indent="-533400" eaLnBrk="1" hangingPunct="1">
              <a:spcBef>
                <a:spcPct val="0"/>
              </a:spcBef>
            </a:pPr>
            <a:r>
              <a:rPr lang="en-US" altLang="en-US" sz="2400" b="1" dirty="0">
                <a:solidFill>
                  <a:schemeClr val="tx2"/>
                </a:solidFill>
              </a:rPr>
              <a:t> Fall Seminar Series (ATMS 301)</a:t>
            </a:r>
          </a:p>
        </p:txBody>
      </p:sp>
      <p:sp>
        <p:nvSpPr>
          <p:cNvPr id="5" name="Text Box 4">
            <a:extLst>
              <a:ext uri="{FF2B5EF4-FFF2-40B4-BE49-F238E27FC236}">
                <a16:creationId xmlns:a16="http://schemas.microsoft.com/office/drawing/2014/main" id="{ABE5E2FA-EE9C-45CC-AE96-E23115FA0AFA}"/>
              </a:ext>
            </a:extLst>
          </p:cNvPr>
          <p:cNvSpPr txBox="1">
            <a:spLocks noChangeArrowheads="1"/>
          </p:cNvSpPr>
          <p:nvPr/>
        </p:nvSpPr>
        <p:spPr bwMode="auto">
          <a:xfrm>
            <a:off x="304800" y="1296650"/>
            <a:ext cx="8305800" cy="1446550"/>
          </a:xfrm>
          <a:prstGeom prst="rect">
            <a:avLst/>
          </a:prstGeom>
          <a:solidFill>
            <a:srgbClr val="FF0000">
              <a:alpha val="5882"/>
            </a:srgbClr>
          </a:solidFill>
          <a:ln w="38100" cmpd="dbl">
            <a:solidFill>
              <a:srgbClr val="FF00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2800">
                <a:solidFill>
                  <a:schemeClr val="tx1"/>
                </a:solidFill>
                <a:latin typeface="Arial" charset="0"/>
              </a:defRPr>
            </a:lvl1pPr>
            <a:lvl2pPr marL="914400" indent="-45720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lvl="1" algn="ctr">
              <a:spcBef>
                <a:spcPct val="0"/>
              </a:spcBef>
              <a:buFontTx/>
              <a:buNone/>
            </a:pPr>
            <a:r>
              <a:rPr lang="en-US" altLang="en-US" sz="4400" b="1" dirty="0">
                <a:solidFill>
                  <a:schemeClr val="tx2"/>
                </a:solidFill>
                <a:latin typeface="Times New Roman" panose="02020603050405020304" pitchFamily="18" charset="0"/>
                <a:cs typeface="Times New Roman" panose="02020603050405020304" pitchFamily="18" charset="0"/>
              </a:rPr>
              <a:t>An Overview of the Science of Climate Change</a:t>
            </a:r>
          </a:p>
        </p:txBody>
      </p:sp>
    </p:spTree>
    <p:extLst>
      <p:ext uri="{BB962C8B-B14F-4D97-AF65-F5344CB8AC3E}">
        <p14:creationId xmlns:p14="http://schemas.microsoft.com/office/powerpoint/2010/main" val="406714468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7"/>
          <p:cNvSpPr>
            <a:spLocks noGrp="1"/>
          </p:cNvSpPr>
          <p:nvPr>
            <p:ph type="sldNum" sz="quarter" idx="12"/>
          </p:nvPr>
        </p:nvSpPr>
        <p:spPr/>
        <p:txBody>
          <a:bodyPr/>
          <a:lstStyle/>
          <a:p>
            <a:pPr>
              <a:defRPr/>
            </a:pPr>
            <a:fld id="{953A6C04-6B33-4A15-9882-4F1A33FC8938}" type="slidenum">
              <a:rPr lang="en-US"/>
              <a:pPr>
                <a:defRPr/>
              </a:pPr>
              <a:t>10</a:t>
            </a:fld>
            <a:endParaRPr lang="en-US"/>
          </a:p>
        </p:txBody>
      </p:sp>
      <p:sp>
        <p:nvSpPr>
          <p:cNvPr id="34819" name="Rectangle 2"/>
          <p:cNvSpPr>
            <a:spLocks noGrp="1" noChangeArrowheads="1"/>
          </p:cNvSpPr>
          <p:nvPr>
            <p:ph type="title"/>
          </p:nvPr>
        </p:nvSpPr>
        <p:spPr>
          <a:xfrm>
            <a:off x="304800" y="0"/>
            <a:ext cx="8610600" cy="990600"/>
          </a:xfrm>
        </p:spPr>
        <p:txBody>
          <a:bodyPr/>
          <a:lstStyle/>
          <a:p>
            <a:pPr eaLnBrk="1" hangingPunct="1"/>
            <a:r>
              <a:rPr lang="en-US" altLang="en-US" sz="4000" dirty="0"/>
              <a:t>Worldwide we are emitting more than 9 billion </a:t>
            </a:r>
            <a:r>
              <a:rPr lang="en-US" altLang="en-US" sz="4000" dirty="0" err="1"/>
              <a:t>tonnes</a:t>
            </a:r>
            <a:r>
              <a:rPr lang="en-US" altLang="en-US" sz="4000" dirty="0"/>
              <a:t> of carbon/year</a:t>
            </a:r>
          </a:p>
        </p:txBody>
      </p:sp>
      <p:graphicFrame>
        <p:nvGraphicFramePr>
          <p:cNvPr id="2249731" name="Group 3"/>
          <p:cNvGraphicFramePr>
            <a:graphicFrameLocks noGrp="1"/>
          </p:cNvGraphicFramePr>
          <p:nvPr>
            <p:ph sz="half" idx="1"/>
            <p:extLst>
              <p:ext uri="{D42A27DB-BD31-4B8C-83A1-F6EECF244321}">
                <p14:modId xmlns:p14="http://schemas.microsoft.com/office/powerpoint/2010/main" val="1341957966"/>
              </p:ext>
            </p:extLst>
          </p:nvPr>
        </p:nvGraphicFramePr>
        <p:xfrm>
          <a:off x="152400" y="1219200"/>
          <a:ext cx="8686800" cy="2879544"/>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998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Oil</a:t>
                      </a:r>
                    </a:p>
                  </a:txBody>
                  <a:tcPr marT="45700" marB="4570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Coal</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Gas</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Deforestation</a:t>
                      </a:r>
                    </a:p>
                  </a:txBody>
                  <a:tcPr marT="45700" marB="4570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998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2.9 Gt-C/</a:t>
                      </a:r>
                      <a:r>
                        <a:rPr kumimoji="0" lang="en-US" sz="1800" b="0" i="0" u="none" strike="noStrike" cap="none" normalizeH="0" baseline="0" dirty="0" err="1">
                          <a:ln>
                            <a:noFill/>
                          </a:ln>
                          <a:solidFill>
                            <a:schemeClr val="tx1"/>
                          </a:solidFill>
                          <a:effectLst/>
                          <a:latin typeface="Arial" charset="0"/>
                        </a:rPr>
                        <a:t>yr</a:t>
                      </a:r>
                      <a:endParaRPr kumimoji="0" lang="en-US" sz="1800" b="0" i="0" u="none" strike="noStrike" cap="none" normalizeH="0" baseline="0" dirty="0">
                        <a:ln>
                          <a:noFill/>
                        </a:ln>
                        <a:solidFill>
                          <a:schemeClr val="tx1"/>
                        </a:solidFill>
                        <a:effectLst/>
                        <a:latin typeface="Arial" charset="0"/>
                      </a:endParaRPr>
                    </a:p>
                  </a:txBody>
                  <a:tcPr marT="45700" marB="4570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3.0 Gt-C/</a:t>
                      </a:r>
                      <a:r>
                        <a:rPr kumimoji="0" lang="en-US" sz="1800" b="0" i="0" u="none" strike="noStrike" cap="none" normalizeH="0" baseline="0" dirty="0" err="1">
                          <a:ln>
                            <a:noFill/>
                          </a:ln>
                          <a:solidFill>
                            <a:schemeClr val="tx1"/>
                          </a:solidFill>
                          <a:effectLst/>
                          <a:latin typeface="Arial" charset="0"/>
                        </a:rPr>
                        <a:t>yr</a:t>
                      </a:r>
                      <a:endParaRPr kumimoji="0" lang="en-US" sz="1800" b="0" i="0" u="none" strike="noStrike" cap="none" normalizeH="0" baseline="0" dirty="0">
                        <a:ln>
                          <a:noFill/>
                        </a:ln>
                        <a:solidFill>
                          <a:schemeClr val="tx1"/>
                        </a:solidFill>
                        <a:effectLst/>
                        <a:latin typeface="Arial" charset="0"/>
                      </a:endParaRP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 Gt-C/</a:t>
                      </a:r>
                      <a:r>
                        <a:rPr kumimoji="0" lang="en-US" sz="1800" b="0" i="0" u="none" strike="noStrike" cap="none" normalizeH="0" baseline="0" dirty="0" err="1">
                          <a:ln>
                            <a:noFill/>
                          </a:ln>
                          <a:solidFill>
                            <a:schemeClr val="tx1"/>
                          </a:solidFill>
                          <a:effectLst/>
                          <a:latin typeface="Arial" charset="0"/>
                        </a:rPr>
                        <a:t>yr</a:t>
                      </a:r>
                      <a:endParaRPr kumimoji="0" lang="en-US" sz="1800" b="0" i="0" u="none" strike="noStrike" cap="none" normalizeH="0" baseline="0" dirty="0">
                        <a:ln>
                          <a:noFill/>
                        </a:ln>
                        <a:solidFill>
                          <a:schemeClr val="tx1"/>
                        </a:solidFill>
                        <a:effectLst/>
                        <a:latin typeface="Arial" charset="0"/>
                      </a:endParaRP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1.6 Gt-C/</a:t>
                      </a:r>
                      <a:r>
                        <a:rPr kumimoji="0" lang="en-US" sz="1800" b="0" i="0" u="none" strike="noStrike" cap="none" normalizeH="0" baseline="0" dirty="0" err="1">
                          <a:ln>
                            <a:noFill/>
                          </a:ln>
                          <a:solidFill>
                            <a:schemeClr val="tx1"/>
                          </a:solidFill>
                          <a:effectLst/>
                          <a:latin typeface="Arial" charset="0"/>
                        </a:rPr>
                        <a:t>yr</a:t>
                      </a:r>
                      <a:endParaRPr kumimoji="0" lang="en-US" sz="1800" b="0" i="0" u="none" strike="noStrike" cap="none" normalizeH="0" baseline="0" dirty="0">
                        <a:ln>
                          <a:noFill/>
                        </a:ln>
                        <a:solidFill>
                          <a:schemeClr val="tx1"/>
                        </a:solidFill>
                        <a:effectLst/>
                        <a:latin typeface="Arial" charset="0"/>
                      </a:endParaRPr>
                    </a:p>
                  </a:txBody>
                  <a:tcPr marT="45700" marB="4570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640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 Exxon-Valdez per minute</a:t>
                      </a:r>
                    </a:p>
                  </a:txBody>
                  <a:tcPr marT="45700" marB="4570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4000 tons per second</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100,000 billion cubic feet</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 acres/second</a:t>
                      </a:r>
                    </a:p>
                  </a:txBody>
                  <a:tcPr marT="45700" marB="4570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640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1000 barrels per second</a:t>
                      </a:r>
                    </a:p>
                  </a:txBody>
                  <a:tcPr marT="45700" marB="4570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37 Train loads per second</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 Liquid Nat’Gas Tanker per minute</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330 cords per second</a:t>
                      </a:r>
                    </a:p>
                  </a:txBody>
                  <a:tcPr marT="45700" marB="4570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3998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1000 </a:t>
                      </a:r>
                      <a:r>
                        <a:rPr kumimoji="0" lang="en-US" sz="1800" b="0" i="0" u="none" strike="noStrike" cap="none" normalizeH="0" baseline="0" dirty="0" err="1">
                          <a:ln>
                            <a:noFill/>
                          </a:ln>
                          <a:solidFill>
                            <a:schemeClr val="tx1"/>
                          </a:solidFill>
                          <a:effectLst/>
                          <a:latin typeface="Arial" charset="0"/>
                        </a:rPr>
                        <a:t>bbl-eq</a:t>
                      </a:r>
                      <a:r>
                        <a:rPr kumimoji="0" lang="en-US" sz="1800" b="0" i="0" u="none" strike="noStrike" cap="none" normalizeH="0" baseline="0" dirty="0">
                          <a:ln>
                            <a:noFill/>
                          </a:ln>
                          <a:solidFill>
                            <a:schemeClr val="tx1"/>
                          </a:solidFill>
                          <a:effectLst/>
                          <a:latin typeface="Arial" charset="0"/>
                        </a:rPr>
                        <a:t>/s</a:t>
                      </a:r>
                    </a:p>
                  </a:txBody>
                  <a:tcPr marT="45700" marB="4570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740 </a:t>
                      </a:r>
                      <a:r>
                        <a:rPr kumimoji="0" lang="en-US" sz="1800" b="0" i="0" u="none" strike="noStrike" cap="none" normalizeH="0" baseline="0" dirty="0" err="1">
                          <a:ln>
                            <a:noFill/>
                          </a:ln>
                          <a:solidFill>
                            <a:schemeClr val="tx1"/>
                          </a:solidFill>
                          <a:effectLst/>
                          <a:latin typeface="Arial" charset="0"/>
                        </a:rPr>
                        <a:t>bbl-eq</a:t>
                      </a:r>
                      <a:r>
                        <a:rPr kumimoji="0" lang="en-US" sz="1800" b="0" i="0" u="none" strike="noStrike" cap="none" normalizeH="0" baseline="0" dirty="0">
                          <a:ln>
                            <a:noFill/>
                          </a:ln>
                          <a:solidFill>
                            <a:schemeClr val="tx1"/>
                          </a:solidFill>
                          <a:effectLst/>
                          <a:latin typeface="Arial" charset="0"/>
                        </a:rPr>
                        <a:t>/s</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575 </a:t>
                      </a:r>
                      <a:r>
                        <a:rPr kumimoji="0" lang="en-US" sz="1800" b="0" i="0" u="none" strike="noStrike" cap="none" normalizeH="0" baseline="0" dirty="0" err="1">
                          <a:ln>
                            <a:noFill/>
                          </a:ln>
                          <a:solidFill>
                            <a:schemeClr val="tx1"/>
                          </a:solidFill>
                          <a:effectLst/>
                          <a:latin typeface="Arial" charset="0"/>
                        </a:rPr>
                        <a:t>bbl-eq</a:t>
                      </a:r>
                      <a:r>
                        <a:rPr kumimoji="0" lang="en-US" sz="1800" b="0" i="0" u="none" strike="noStrike" cap="none" normalizeH="0" baseline="0" dirty="0">
                          <a:ln>
                            <a:noFill/>
                          </a:ln>
                          <a:solidFill>
                            <a:schemeClr val="tx1"/>
                          </a:solidFill>
                          <a:effectLst/>
                          <a:latin typeface="Arial" charset="0"/>
                        </a:rPr>
                        <a:t>/s</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180 </a:t>
                      </a:r>
                      <a:r>
                        <a:rPr kumimoji="0" lang="en-US" sz="1800" b="0" i="0" u="none" strike="noStrike" cap="none" normalizeH="0" baseline="0" dirty="0" err="1">
                          <a:ln>
                            <a:noFill/>
                          </a:ln>
                          <a:solidFill>
                            <a:schemeClr val="tx1"/>
                          </a:solidFill>
                          <a:effectLst/>
                          <a:latin typeface="Arial" charset="0"/>
                        </a:rPr>
                        <a:t>bbl-eq</a:t>
                      </a:r>
                      <a:r>
                        <a:rPr kumimoji="0" lang="en-US" sz="1800" b="0" i="0" u="none" strike="noStrike" cap="none" normalizeH="0" baseline="0" dirty="0">
                          <a:ln>
                            <a:noFill/>
                          </a:ln>
                          <a:solidFill>
                            <a:schemeClr val="tx1"/>
                          </a:solidFill>
                          <a:effectLst/>
                          <a:latin typeface="Arial" charset="0"/>
                        </a:rPr>
                        <a:t>/s</a:t>
                      </a:r>
                    </a:p>
                  </a:txBody>
                  <a:tcPr marT="45700" marB="4570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3998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348 billion </a:t>
                      </a:r>
                      <a:r>
                        <a:rPr kumimoji="0" lang="en-US" sz="1800" b="0" i="0" u="none" strike="noStrike" cap="none" normalizeH="0" baseline="0" dirty="0" err="1">
                          <a:ln>
                            <a:noFill/>
                          </a:ln>
                          <a:solidFill>
                            <a:schemeClr val="tx1"/>
                          </a:solidFill>
                          <a:effectLst/>
                          <a:latin typeface="Arial" charset="0"/>
                        </a:rPr>
                        <a:t>briq</a:t>
                      </a:r>
                      <a:r>
                        <a:rPr kumimoji="0" lang="en-US" sz="1800" b="0" i="0" u="none" strike="noStrike" cap="none" normalizeH="0" baseline="0" dirty="0">
                          <a:ln>
                            <a:noFill/>
                          </a:ln>
                          <a:solidFill>
                            <a:schemeClr val="tx1"/>
                          </a:solidFill>
                          <a:effectLst/>
                          <a:latin typeface="Arial" charset="0"/>
                        </a:rPr>
                        <a:t>/day</a:t>
                      </a:r>
                    </a:p>
                  </a:txBody>
                  <a:tcPr marT="45700" marB="4570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360 billion </a:t>
                      </a:r>
                      <a:r>
                        <a:rPr kumimoji="0" lang="en-US" sz="1800" b="0" i="0" u="none" strike="noStrike" cap="none" normalizeH="0" baseline="0" dirty="0" err="1">
                          <a:ln>
                            <a:noFill/>
                          </a:ln>
                          <a:solidFill>
                            <a:schemeClr val="tx1"/>
                          </a:solidFill>
                          <a:effectLst/>
                          <a:latin typeface="Arial" charset="0"/>
                        </a:rPr>
                        <a:t>briq</a:t>
                      </a:r>
                      <a:r>
                        <a:rPr kumimoji="0" lang="en-US" sz="1800" b="0" i="0" u="none" strike="noStrike" cap="none" normalizeH="0" baseline="0" dirty="0">
                          <a:ln>
                            <a:noFill/>
                          </a:ln>
                          <a:solidFill>
                            <a:schemeClr val="tx1"/>
                          </a:solidFill>
                          <a:effectLst/>
                          <a:latin typeface="Arial" charset="0"/>
                        </a:rPr>
                        <a:t>/day</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180 billion </a:t>
                      </a:r>
                      <a:r>
                        <a:rPr kumimoji="0" lang="en-US" sz="1800" b="0" i="0" u="none" strike="noStrike" cap="none" normalizeH="0" baseline="0" dirty="0" err="1">
                          <a:ln>
                            <a:noFill/>
                          </a:ln>
                          <a:solidFill>
                            <a:schemeClr val="tx1"/>
                          </a:solidFill>
                          <a:effectLst/>
                          <a:latin typeface="Arial" charset="0"/>
                        </a:rPr>
                        <a:t>briq</a:t>
                      </a:r>
                      <a:r>
                        <a:rPr kumimoji="0" lang="en-US" sz="1800" b="0" i="0" u="none" strike="noStrike" cap="none" normalizeH="0" baseline="0" dirty="0">
                          <a:ln>
                            <a:noFill/>
                          </a:ln>
                          <a:solidFill>
                            <a:schemeClr val="tx1"/>
                          </a:solidFill>
                          <a:effectLst/>
                          <a:latin typeface="Arial" charset="0"/>
                        </a:rPr>
                        <a:t>/day</a:t>
                      </a:r>
                    </a:p>
                  </a:txBody>
                  <a:tcPr marT="45700" marB="45700"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192 billion </a:t>
                      </a:r>
                      <a:r>
                        <a:rPr kumimoji="0" lang="en-US" sz="1800" b="0" i="0" u="none" strike="noStrike" cap="none" normalizeH="0" baseline="0" dirty="0" err="1">
                          <a:ln>
                            <a:noFill/>
                          </a:ln>
                          <a:solidFill>
                            <a:schemeClr val="tx1"/>
                          </a:solidFill>
                          <a:effectLst/>
                          <a:latin typeface="Arial" charset="0"/>
                        </a:rPr>
                        <a:t>briq</a:t>
                      </a:r>
                      <a:r>
                        <a:rPr kumimoji="0" lang="en-US" sz="1800" b="0" i="0" u="none" strike="noStrike" cap="none" normalizeH="0" baseline="0" dirty="0">
                          <a:ln>
                            <a:noFill/>
                          </a:ln>
                          <a:solidFill>
                            <a:schemeClr val="tx1"/>
                          </a:solidFill>
                          <a:effectLst/>
                          <a:latin typeface="Arial" charset="0"/>
                        </a:rPr>
                        <a:t>/day</a:t>
                      </a:r>
                    </a:p>
                  </a:txBody>
                  <a:tcPr marT="45700" marB="4570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4852" name="Picture 35" descr="coal_car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514600" y="4217987"/>
            <a:ext cx="1752600" cy="157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53" name="Picture 36" descr="oil_barr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5612"/>
            <a:ext cx="2209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4" name="Picture 37" descr="lng_rivers_135000m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267200"/>
            <a:ext cx="2438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5" name="Text Box 38"/>
          <p:cNvSpPr txBox="1">
            <a:spLocks noChangeArrowheads="1"/>
          </p:cNvSpPr>
          <p:nvPr/>
        </p:nvSpPr>
        <p:spPr bwMode="auto">
          <a:xfrm>
            <a:off x="990600" y="5921375"/>
            <a:ext cx="7391400" cy="784225"/>
          </a:xfrm>
          <a:prstGeom prst="rect">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800">
                <a:latin typeface="Tahoma" pitchFamily="34" charset="0"/>
              </a:rPr>
              <a:t>To remove 1 years worth of CO2 from the air will take a similar effort.</a:t>
            </a:r>
          </a:p>
          <a:p>
            <a:pPr algn="ctr">
              <a:spcBef>
                <a:spcPct val="50000"/>
              </a:spcBef>
              <a:buFontTx/>
              <a:buNone/>
            </a:pPr>
            <a:r>
              <a:rPr lang="en-US" altLang="en-US" sz="1800">
                <a:latin typeface="Tahoma" pitchFamily="34" charset="0"/>
              </a:rPr>
              <a:t>1 Gt-C/yr = 1 billion-tonnes-C/yr = 120 billion-briquets/day</a:t>
            </a:r>
          </a:p>
        </p:txBody>
      </p:sp>
      <p:pic>
        <p:nvPicPr>
          <p:cNvPr id="34856" name="Picture 39" descr="deforestation_congo_3"/>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6858000" y="4271963"/>
            <a:ext cx="2209800" cy="1366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6B416B-AA6C-446F-AAC3-8F894C5215C5}"/>
              </a:ext>
            </a:extLst>
          </p:cNvPr>
          <p:cNvSpPr>
            <a:spLocks noGrp="1"/>
          </p:cNvSpPr>
          <p:nvPr>
            <p:ph type="sldNum" sz="quarter" idx="12"/>
          </p:nvPr>
        </p:nvSpPr>
        <p:spPr/>
        <p:txBody>
          <a:bodyPr/>
          <a:lstStyle/>
          <a:p>
            <a:pPr>
              <a:defRPr/>
            </a:pPr>
            <a:fld id="{44037191-7725-4B2C-BCB5-5350A6A4C555}" type="slidenum">
              <a:rPr lang="en-US" smtClean="0"/>
              <a:pPr>
                <a:defRPr/>
              </a:pPr>
              <a:t>11</a:t>
            </a:fld>
            <a:endParaRPr lang="en-US"/>
          </a:p>
        </p:txBody>
      </p:sp>
      <p:sp>
        <p:nvSpPr>
          <p:cNvPr id="3" name="TextBox 2">
            <a:extLst>
              <a:ext uri="{FF2B5EF4-FFF2-40B4-BE49-F238E27FC236}">
                <a16:creationId xmlns:a16="http://schemas.microsoft.com/office/drawing/2014/main" id="{56ADC441-ADA8-4DCC-BBEB-F02E527242B8}"/>
              </a:ext>
            </a:extLst>
          </p:cNvPr>
          <p:cNvSpPr txBox="1"/>
          <p:nvPr/>
        </p:nvSpPr>
        <p:spPr>
          <a:xfrm>
            <a:off x="1447800" y="2362200"/>
            <a:ext cx="6400800" cy="1569660"/>
          </a:xfrm>
          <a:prstGeom prst="rect">
            <a:avLst/>
          </a:prstGeom>
          <a:noFill/>
        </p:spPr>
        <p:txBody>
          <a:bodyPr wrap="square" rtlCol="0">
            <a:spAutoFit/>
          </a:bodyPr>
          <a:lstStyle/>
          <a:p>
            <a:pPr algn="ctr"/>
            <a:r>
              <a:rPr lang="en-US" sz="4800" dirty="0"/>
              <a:t>Measurements of changes to climate</a:t>
            </a:r>
          </a:p>
        </p:txBody>
      </p:sp>
    </p:spTree>
    <p:extLst>
      <p:ext uri="{BB962C8B-B14F-4D97-AF65-F5344CB8AC3E}">
        <p14:creationId xmlns:p14="http://schemas.microsoft.com/office/powerpoint/2010/main" val="16166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64BCC8-B149-4688-B7C5-56D7B3A2F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6705596" cy="4724400"/>
          </a:xfrm>
          <a:prstGeom prst="rect">
            <a:avLst/>
          </a:prstGeom>
        </p:spPr>
      </p:pic>
      <p:sp>
        <p:nvSpPr>
          <p:cNvPr id="95" name="Slide Number Placeholder 6"/>
          <p:cNvSpPr>
            <a:spLocks noGrp="1"/>
          </p:cNvSpPr>
          <p:nvPr>
            <p:ph type="sldNum" sz="quarter" idx="12"/>
          </p:nvPr>
        </p:nvSpPr>
        <p:spPr/>
        <p:txBody>
          <a:bodyPr/>
          <a:lstStyle/>
          <a:p>
            <a:pPr>
              <a:defRPr/>
            </a:pPr>
            <a:fld id="{07061B66-6D9F-4455-ABE5-E64BB3199C44}" type="slidenum">
              <a:rPr lang="en-US"/>
              <a:pPr>
                <a:defRPr/>
              </a:pPr>
              <a:t>12</a:t>
            </a:fld>
            <a:endParaRPr lang="en-US"/>
          </a:p>
        </p:txBody>
      </p:sp>
      <p:sp>
        <p:nvSpPr>
          <p:cNvPr id="5124" name="Rectangle 2"/>
          <p:cNvSpPr>
            <a:spLocks noGrp="1" noChangeArrowheads="1"/>
          </p:cNvSpPr>
          <p:nvPr>
            <p:ph type="title"/>
          </p:nvPr>
        </p:nvSpPr>
        <p:spPr>
          <a:xfrm>
            <a:off x="609600" y="152400"/>
            <a:ext cx="8077200" cy="838200"/>
          </a:xfrm>
        </p:spPr>
        <p:txBody>
          <a:bodyPr/>
          <a:lstStyle/>
          <a:p>
            <a:pPr eaLnBrk="1" hangingPunct="1"/>
            <a:r>
              <a:rPr lang="en-US" altLang="en-US" dirty="0"/>
              <a:t>Global assessment of station data:</a:t>
            </a:r>
            <a:br>
              <a:rPr lang="en-US" altLang="en-US" dirty="0"/>
            </a:br>
            <a:r>
              <a:rPr lang="en-US" altLang="en-US" sz="2400" dirty="0"/>
              <a:t>Last below average year was 1976</a:t>
            </a:r>
          </a:p>
        </p:txBody>
      </p:sp>
      <p:graphicFrame>
        <p:nvGraphicFramePr>
          <p:cNvPr id="1661135" name="Group 207"/>
          <p:cNvGraphicFramePr>
            <a:graphicFrameLocks noGrp="1"/>
          </p:cNvGraphicFramePr>
          <p:nvPr>
            <p:ph sz="half" idx="2"/>
            <p:extLst>
              <p:ext uri="{D42A27DB-BD31-4B8C-83A1-F6EECF244321}">
                <p14:modId xmlns:p14="http://schemas.microsoft.com/office/powerpoint/2010/main" val="1806391916"/>
              </p:ext>
            </p:extLst>
          </p:nvPr>
        </p:nvGraphicFramePr>
        <p:xfrm>
          <a:off x="6781800" y="1143000"/>
          <a:ext cx="2057400" cy="5362401"/>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678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Rank</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year</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Anomaly (</a:t>
                      </a:r>
                      <a:r>
                        <a:rPr kumimoji="0" lang="en-US" sz="1000" b="1" i="0" u="none" strike="noStrike" cap="none" normalizeH="0" baseline="0" dirty="0" err="1">
                          <a:ln>
                            <a:noFill/>
                          </a:ln>
                          <a:solidFill>
                            <a:schemeClr val="tx1"/>
                          </a:solidFill>
                          <a:effectLst/>
                          <a:latin typeface="Arial" charset="0"/>
                        </a:rPr>
                        <a:t>degC</a:t>
                      </a:r>
                      <a:r>
                        <a:rPr kumimoji="0" lang="en-US" sz="1000" b="1"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28295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2016</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.98</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28295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2017</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.90</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extLst>
                  <a:ext uri="{0D108BD9-81ED-4DB2-BD59-A6C34878D82A}">
                    <a16:rowId xmlns:a16="http://schemas.microsoft.com/office/drawing/2014/main" val="1098529086"/>
                  </a:ext>
                </a:extLst>
              </a:tr>
              <a:tr h="26880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3</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2015</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.86</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28295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4</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2018</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.82</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accent1">
                        <a:lumMod val="90000"/>
                      </a:schemeClr>
                    </a:solidFill>
                  </a:tcPr>
                </a:tc>
                <a:extLst>
                  <a:ext uri="{0D108BD9-81ED-4DB2-BD59-A6C34878D82A}">
                    <a16:rowId xmlns:a16="http://schemas.microsoft.com/office/drawing/2014/main" val="3474797608"/>
                  </a:ext>
                </a:extLst>
              </a:tr>
              <a:tr h="28295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5</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2014</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.73</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28295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2010</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.70</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7</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2005</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.67</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8</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2007</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.64</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9</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2013</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.64</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7"/>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10</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2009</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.63</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8"/>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11</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1998</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.62</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FFC000"/>
                    </a:solidFill>
                  </a:tcPr>
                </a:tc>
                <a:extLst>
                  <a:ext uri="{0D108BD9-81ED-4DB2-BD59-A6C34878D82A}">
                    <a16:rowId xmlns:a16="http://schemas.microsoft.com/office/drawing/2014/main" val="10009"/>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12</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2002</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.62</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0"/>
                  </a:ext>
                </a:extLst>
              </a:tr>
              <a:tr h="2328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13</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2006</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.62</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1"/>
                  </a:ext>
                </a:extLst>
              </a:tr>
              <a:tr h="2328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14</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2012</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.61</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2"/>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15</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2003</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.61</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3"/>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16</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rgbClr val="FF0000"/>
                          </a:solidFill>
                          <a:effectLst/>
                          <a:latin typeface="Arial" charset="0"/>
                        </a:rPr>
                        <a:t>2011</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.57</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4"/>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17</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2001</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.54</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5"/>
                  </a:ext>
                </a:extLst>
              </a:tr>
              <a:tr h="2408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18</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2004</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.53</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6"/>
                  </a:ext>
                </a:extLst>
              </a:tr>
              <a:tr h="23432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19</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2008</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.52</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7"/>
                  </a:ext>
                </a:extLst>
              </a:tr>
              <a:tr h="2328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20</a:t>
                      </a:r>
                    </a:p>
                  </a:txBody>
                  <a:tcPr marT="0" marB="0"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1997</a:t>
                      </a:r>
                    </a:p>
                  </a:txBody>
                  <a:tcPr marT="0" marB="0"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.47</a:t>
                      </a:r>
                    </a:p>
                  </a:txBody>
                  <a:tcPr marT="0" marB="0"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8"/>
                  </a:ext>
                </a:extLst>
              </a:tr>
            </a:tbl>
          </a:graphicData>
        </a:graphic>
      </p:graphicFrame>
      <p:sp>
        <p:nvSpPr>
          <p:cNvPr id="5211" name="Line 83"/>
          <p:cNvSpPr>
            <a:spLocks noChangeShapeType="1"/>
          </p:cNvSpPr>
          <p:nvPr/>
        </p:nvSpPr>
        <p:spPr bwMode="auto">
          <a:xfrm flipH="1" flipV="1">
            <a:off x="5410200" y="3581400"/>
            <a:ext cx="0" cy="457200"/>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 name="Text Box 84"/>
          <p:cNvSpPr txBox="1">
            <a:spLocks noChangeArrowheads="1"/>
          </p:cNvSpPr>
          <p:nvPr/>
        </p:nvSpPr>
        <p:spPr bwMode="auto">
          <a:xfrm rot="-5400000">
            <a:off x="4754563" y="4541838"/>
            <a:ext cx="1344613" cy="338138"/>
          </a:xfrm>
          <a:prstGeom prst="rect">
            <a:avLst/>
          </a:prstGeom>
          <a:noFill/>
          <a:ln w="127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50000"/>
              </a:spcBef>
              <a:buFontTx/>
              <a:buNone/>
            </a:pPr>
            <a:r>
              <a:rPr lang="en-US" altLang="en-US" sz="1600" b="1" dirty="0">
                <a:latin typeface="Tahoma" pitchFamily="34" charset="0"/>
              </a:rPr>
              <a:t>Pinatubo</a:t>
            </a:r>
          </a:p>
        </p:txBody>
      </p:sp>
      <p:sp>
        <p:nvSpPr>
          <p:cNvPr id="5213" name="AutoShape 85"/>
          <p:cNvSpPr>
            <a:spLocks/>
          </p:cNvSpPr>
          <p:nvPr/>
        </p:nvSpPr>
        <p:spPr bwMode="auto">
          <a:xfrm rot="16200000" flipH="1">
            <a:off x="4114798" y="4038602"/>
            <a:ext cx="457201" cy="1219198"/>
          </a:xfrm>
          <a:prstGeom prst="rightBrace">
            <a:avLst>
              <a:gd name="adj1" fmla="val 43117"/>
              <a:gd name="adj2" fmla="val 50000"/>
            </a:avLst>
          </a:prstGeom>
          <a:noFill/>
          <a:ln w="38100">
            <a:solidFill>
              <a:srgbClr val="FF00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2000">
              <a:latin typeface="Tahoma" pitchFamily="34" charset="0"/>
            </a:endParaRPr>
          </a:p>
        </p:txBody>
      </p:sp>
      <p:sp>
        <p:nvSpPr>
          <p:cNvPr id="5214" name="Line 86"/>
          <p:cNvSpPr>
            <a:spLocks noChangeShapeType="1"/>
          </p:cNvSpPr>
          <p:nvPr/>
        </p:nvSpPr>
        <p:spPr bwMode="auto">
          <a:xfrm>
            <a:off x="4343400" y="4876800"/>
            <a:ext cx="1" cy="1066800"/>
          </a:xfrm>
          <a:prstGeom prst="line">
            <a:avLst/>
          </a:prstGeom>
          <a:noFill/>
          <a:ln w="38100">
            <a:solidFill>
              <a:srgbClr val="FF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5" name="Text Box 88"/>
          <p:cNvSpPr txBox="1">
            <a:spLocks noChangeArrowheads="1"/>
          </p:cNvSpPr>
          <p:nvPr/>
        </p:nvSpPr>
        <p:spPr bwMode="auto">
          <a:xfrm>
            <a:off x="1447800" y="5943600"/>
            <a:ext cx="4648200" cy="707886"/>
          </a:xfrm>
          <a:prstGeom prst="rect">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a:latin typeface="Tahoma" pitchFamily="34" charset="0"/>
              </a:rPr>
              <a:t>Anomaly is measured relative to the average of this period (1951-1980)</a:t>
            </a:r>
          </a:p>
        </p:txBody>
      </p:sp>
      <p:sp>
        <p:nvSpPr>
          <p:cNvPr id="5216" name="Text Box 84"/>
          <p:cNvSpPr txBox="1">
            <a:spLocks noChangeArrowheads="1"/>
          </p:cNvSpPr>
          <p:nvPr/>
        </p:nvSpPr>
        <p:spPr bwMode="auto">
          <a:xfrm rot="-5400000">
            <a:off x="4436269" y="2040731"/>
            <a:ext cx="1371600" cy="338137"/>
          </a:xfrm>
          <a:prstGeom prst="rect">
            <a:avLst/>
          </a:prstGeom>
          <a:noFill/>
          <a:ln w="127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50000"/>
              </a:spcBef>
              <a:buFontTx/>
              <a:buNone/>
            </a:pPr>
            <a:r>
              <a:rPr lang="en-US" altLang="en-US" sz="1600" b="1" dirty="0">
                <a:latin typeface="Tahoma" pitchFamily="34" charset="0"/>
              </a:rPr>
              <a:t>El </a:t>
            </a:r>
            <a:r>
              <a:rPr lang="en-US" altLang="en-US" sz="1600" b="1" dirty="0" err="1">
                <a:latin typeface="Tahoma" pitchFamily="34" charset="0"/>
              </a:rPr>
              <a:t>Chichon</a:t>
            </a:r>
            <a:endParaRPr lang="en-US" altLang="en-US" sz="1600" b="1" dirty="0">
              <a:latin typeface="Tahoma" pitchFamily="34" charset="0"/>
            </a:endParaRPr>
          </a:p>
        </p:txBody>
      </p:sp>
      <p:sp>
        <p:nvSpPr>
          <p:cNvPr id="5217" name="Line 83"/>
          <p:cNvSpPr>
            <a:spLocks noChangeShapeType="1"/>
          </p:cNvSpPr>
          <p:nvPr/>
        </p:nvSpPr>
        <p:spPr bwMode="auto">
          <a:xfrm flipH="1">
            <a:off x="5097783" y="2895600"/>
            <a:ext cx="7617" cy="380999"/>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8" name="Text Box 84"/>
          <p:cNvSpPr txBox="1">
            <a:spLocks noChangeArrowheads="1"/>
          </p:cNvSpPr>
          <p:nvPr/>
        </p:nvSpPr>
        <p:spPr bwMode="auto">
          <a:xfrm rot="-5400000">
            <a:off x="3598069" y="2193131"/>
            <a:ext cx="1371600" cy="338137"/>
          </a:xfrm>
          <a:prstGeom prst="rect">
            <a:avLst/>
          </a:prstGeom>
          <a:noFill/>
          <a:ln w="127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50000"/>
              </a:spcBef>
              <a:buFontTx/>
              <a:buNone/>
            </a:pPr>
            <a:r>
              <a:rPr lang="en-US" altLang="en-US" sz="1600" b="1" dirty="0">
                <a:latin typeface="Tahoma" pitchFamily="34" charset="0"/>
              </a:rPr>
              <a:t>Agung</a:t>
            </a:r>
          </a:p>
        </p:txBody>
      </p:sp>
      <p:sp>
        <p:nvSpPr>
          <p:cNvPr id="5219" name="Line 83"/>
          <p:cNvSpPr>
            <a:spLocks noChangeShapeType="1"/>
          </p:cNvSpPr>
          <p:nvPr/>
        </p:nvSpPr>
        <p:spPr bwMode="auto">
          <a:xfrm flipH="1">
            <a:off x="4267200" y="3048000"/>
            <a:ext cx="0" cy="762001"/>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6996687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1109noaa_cpo_climate_change_p1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19800" y="3409136"/>
            <a:ext cx="2895600" cy="2423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7"/>
          <p:cNvSpPr>
            <a:spLocks noGrp="1"/>
          </p:cNvSpPr>
          <p:nvPr>
            <p:ph type="sldNum" sz="quarter" idx="12"/>
          </p:nvPr>
        </p:nvSpPr>
        <p:spPr/>
        <p:txBody>
          <a:bodyPr/>
          <a:lstStyle/>
          <a:p>
            <a:pPr>
              <a:defRPr/>
            </a:pPr>
            <a:fld id="{3472CE96-8E62-44DB-8493-75CED335E258}" type="slidenum">
              <a:rPr lang="en-US"/>
              <a:pPr>
                <a:defRPr/>
              </a:pPr>
              <a:t>13</a:t>
            </a:fld>
            <a:endParaRPr lang="en-US"/>
          </a:p>
        </p:txBody>
      </p:sp>
      <p:sp>
        <p:nvSpPr>
          <p:cNvPr id="4100" name="Rectangle 2"/>
          <p:cNvSpPr>
            <a:spLocks noGrp="1" noChangeArrowheads="1"/>
          </p:cNvSpPr>
          <p:nvPr>
            <p:ph type="title"/>
          </p:nvPr>
        </p:nvSpPr>
        <p:spPr>
          <a:xfrm>
            <a:off x="533400" y="76200"/>
            <a:ext cx="8382000" cy="914400"/>
          </a:xfrm>
        </p:spPr>
        <p:txBody>
          <a:bodyPr/>
          <a:lstStyle/>
          <a:p>
            <a:pPr eaLnBrk="1" hangingPunct="1"/>
            <a:r>
              <a:rPr lang="en-US" altLang="en-US" dirty="0"/>
              <a:t>Very likely (95% certain) that temperature is increasing</a:t>
            </a:r>
          </a:p>
        </p:txBody>
      </p:sp>
      <p:sp>
        <p:nvSpPr>
          <p:cNvPr id="8196" name="Rectangle 3"/>
          <p:cNvSpPr>
            <a:spLocks noGrp="1" noChangeArrowheads="1"/>
          </p:cNvSpPr>
          <p:nvPr>
            <p:ph type="body" sz="half" idx="1"/>
          </p:nvPr>
        </p:nvSpPr>
        <p:spPr>
          <a:xfrm>
            <a:off x="76200" y="1295400"/>
            <a:ext cx="6248400" cy="5334000"/>
          </a:xfrm>
        </p:spPr>
        <p:txBody>
          <a:bodyPr/>
          <a:lstStyle/>
          <a:p>
            <a:pPr eaLnBrk="1" hangingPunct="1">
              <a:lnSpc>
                <a:spcPct val="80000"/>
              </a:lnSpc>
              <a:defRPr/>
            </a:pPr>
            <a:r>
              <a:rPr lang="en-US" sz="1800" dirty="0"/>
              <a:t>Weather station records over the last 135 years</a:t>
            </a:r>
          </a:p>
          <a:p>
            <a:pPr lvl="1" eaLnBrk="1" hangingPunct="1">
              <a:lnSpc>
                <a:spcPct val="80000"/>
              </a:lnSpc>
              <a:defRPr/>
            </a:pPr>
            <a:r>
              <a:rPr lang="en-US" sz="1600" dirty="0"/>
              <a:t>3 independent analysis agree</a:t>
            </a:r>
          </a:p>
          <a:p>
            <a:pPr lvl="2" eaLnBrk="1" hangingPunct="1">
              <a:lnSpc>
                <a:spcPct val="80000"/>
              </a:lnSpc>
              <a:defRPr/>
            </a:pPr>
            <a:r>
              <a:rPr lang="en-US" sz="1200" dirty="0"/>
              <a:t>last decade is the warmest on record</a:t>
            </a:r>
          </a:p>
          <a:p>
            <a:pPr lvl="1" eaLnBrk="1" hangingPunct="1">
              <a:lnSpc>
                <a:spcPct val="80000"/>
              </a:lnSpc>
              <a:defRPr/>
            </a:pPr>
            <a:r>
              <a:rPr lang="en-US" sz="1600" dirty="0"/>
              <a:t>Ratio of </a:t>
            </a:r>
            <a:r>
              <a:rPr lang="en-US" sz="1600" dirty="0" err="1"/>
              <a:t>Maximum:Minimum</a:t>
            </a:r>
            <a:r>
              <a:rPr lang="en-US" sz="1600" dirty="0"/>
              <a:t> records are 2:1</a:t>
            </a:r>
          </a:p>
          <a:p>
            <a:pPr eaLnBrk="1" hangingPunct="1">
              <a:lnSpc>
                <a:spcPct val="80000"/>
              </a:lnSpc>
              <a:defRPr/>
            </a:pPr>
            <a:r>
              <a:rPr lang="en-US" sz="1800" dirty="0"/>
              <a:t>Other records substantiate that the recent </a:t>
            </a:r>
            <a:r>
              <a:rPr lang="en-US" sz="1800" i="1" u="sng" dirty="0"/>
              <a:t>global</a:t>
            </a:r>
            <a:r>
              <a:rPr lang="en-US" sz="1800" dirty="0"/>
              <a:t> warming is unprecedented in last 2000 years.</a:t>
            </a:r>
          </a:p>
          <a:p>
            <a:pPr lvl="1" eaLnBrk="1" hangingPunct="1">
              <a:lnSpc>
                <a:spcPct val="80000"/>
              </a:lnSpc>
              <a:defRPr/>
            </a:pPr>
            <a:r>
              <a:rPr lang="en-US" sz="1600" dirty="0"/>
              <a:t>Satellite measurements since 1979</a:t>
            </a:r>
          </a:p>
          <a:p>
            <a:pPr lvl="1" eaLnBrk="1" hangingPunct="1">
              <a:lnSpc>
                <a:spcPct val="80000"/>
              </a:lnSpc>
              <a:defRPr/>
            </a:pPr>
            <a:r>
              <a:rPr lang="en-US" sz="1600" dirty="0"/>
              <a:t>Tree Rings, warmest in 2000 years</a:t>
            </a:r>
          </a:p>
          <a:p>
            <a:pPr lvl="1" eaLnBrk="1" hangingPunct="1">
              <a:lnSpc>
                <a:spcPct val="80000"/>
              </a:lnSpc>
              <a:defRPr/>
            </a:pPr>
            <a:r>
              <a:rPr lang="en-US" sz="1600" dirty="0"/>
              <a:t>Borehole temperature measurements, 500 years</a:t>
            </a:r>
          </a:p>
          <a:p>
            <a:pPr lvl="1" eaLnBrk="1" hangingPunct="1">
              <a:lnSpc>
                <a:spcPct val="80000"/>
              </a:lnSpc>
              <a:defRPr/>
            </a:pPr>
            <a:r>
              <a:rPr lang="en-US" sz="1600" dirty="0"/>
              <a:t>Glacial length, 169 glaciers, 300 years</a:t>
            </a:r>
          </a:p>
          <a:p>
            <a:pPr lvl="1" eaLnBrk="1" hangingPunct="1">
              <a:lnSpc>
                <a:spcPct val="80000"/>
              </a:lnSpc>
              <a:defRPr/>
            </a:pPr>
            <a:r>
              <a:rPr lang="en-US" sz="1600" dirty="0"/>
              <a:t>Warm pool ocean sediment (</a:t>
            </a:r>
            <a:r>
              <a:rPr lang="en-US" sz="1600" dirty="0">
                <a:sym typeface="Symbol" pitchFamily="18" charset="2"/>
              </a:rPr>
              <a:t></a:t>
            </a:r>
            <a:r>
              <a:rPr lang="en-US" sz="1600" baseline="30000" dirty="0"/>
              <a:t>18</a:t>
            </a:r>
            <a:r>
              <a:rPr lang="en-US" sz="1600" dirty="0"/>
              <a:t>O,Mg/</a:t>
            </a:r>
            <a:r>
              <a:rPr lang="en-US" sz="1600" dirty="0" err="1"/>
              <a:t>Ca</a:t>
            </a:r>
            <a:r>
              <a:rPr lang="en-US" sz="1600" dirty="0"/>
              <a:t>), 2000 years</a:t>
            </a:r>
          </a:p>
          <a:p>
            <a:pPr lvl="1" eaLnBrk="1" hangingPunct="1">
              <a:lnSpc>
                <a:spcPct val="80000"/>
              </a:lnSpc>
              <a:defRPr/>
            </a:pPr>
            <a:r>
              <a:rPr lang="en-US" sz="1600" dirty="0"/>
              <a:t>Arctic sediment, 2000 years</a:t>
            </a:r>
          </a:p>
          <a:p>
            <a:pPr lvl="1" eaLnBrk="1" hangingPunct="1">
              <a:lnSpc>
                <a:spcPct val="80000"/>
              </a:lnSpc>
              <a:defRPr/>
            </a:pPr>
            <a:r>
              <a:rPr lang="en-US" sz="1600" dirty="0"/>
              <a:t>Stalagmite measurements in caves, 500 years</a:t>
            </a:r>
          </a:p>
          <a:p>
            <a:pPr lvl="1" eaLnBrk="1" hangingPunct="1">
              <a:lnSpc>
                <a:spcPct val="80000"/>
              </a:lnSpc>
              <a:defRPr/>
            </a:pPr>
            <a:r>
              <a:rPr lang="en-US" sz="1600" dirty="0"/>
              <a:t>Ocean heat content and sea surface temperature</a:t>
            </a:r>
          </a:p>
          <a:p>
            <a:pPr eaLnBrk="1" hangingPunct="1">
              <a:lnSpc>
                <a:spcPct val="80000"/>
              </a:lnSpc>
              <a:defRPr/>
            </a:pPr>
            <a:r>
              <a:rPr lang="en-US" sz="1800" dirty="0"/>
              <a:t>Ice-core measurements show how this inter-glacial compares to previous inter-</a:t>
            </a:r>
            <a:r>
              <a:rPr lang="en-US" sz="1800" dirty="0" err="1"/>
              <a:t>glacials</a:t>
            </a:r>
            <a:endParaRPr lang="en-US" sz="1800" dirty="0"/>
          </a:p>
          <a:p>
            <a:pPr lvl="1" eaLnBrk="1" hangingPunct="1">
              <a:lnSpc>
                <a:spcPct val="80000"/>
              </a:lnSpc>
              <a:defRPr/>
            </a:pPr>
            <a:r>
              <a:rPr lang="en-US" sz="1600" dirty="0"/>
              <a:t>Isotopes in ice sheet cores, 150,000 years (Greenland), 800,000 years (Antarctica) and millions of years (ocean sediment records)</a:t>
            </a:r>
          </a:p>
          <a:p>
            <a:pPr lvl="1" eaLnBrk="1" hangingPunct="1">
              <a:lnSpc>
                <a:spcPct val="80000"/>
              </a:lnSpc>
              <a:defRPr/>
            </a:pPr>
            <a:r>
              <a:rPr lang="en-US" sz="1600" dirty="0"/>
              <a:t>Warmer periods had high CO2 (due to natural processes) </a:t>
            </a:r>
          </a:p>
          <a:p>
            <a:pPr lvl="2" eaLnBrk="1" hangingPunct="1">
              <a:lnSpc>
                <a:spcPct val="80000"/>
              </a:lnSpc>
              <a:defRPr/>
            </a:pPr>
            <a:r>
              <a:rPr lang="en-US" sz="1200" dirty="0"/>
              <a:t>caused higher sea levels</a:t>
            </a:r>
          </a:p>
          <a:p>
            <a:pPr lvl="2" eaLnBrk="1" hangingPunct="1">
              <a:lnSpc>
                <a:spcPct val="80000"/>
              </a:lnSpc>
              <a:defRPr/>
            </a:pPr>
            <a:r>
              <a:rPr lang="en-US" sz="1200" dirty="0" err="1"/>
              <a:t>Eemian</a:t>
            </a:r>
            <a:r>
              <a:rPr lang="en-US" sz="1200" dirty="0"/>
              <a:t> (125,000 years ago) sea level rise exceed 6-9 meters in ~500 years – if true, implies rapid melt of Antarctic ice at 21</a:t>
            </a:r>
            <a:r>
              <a:rPr lang="en-US" sz="1200" baseline="30000" dirty="0"/>
              <a:t>st</a:t>
            </a:r>
            <a:r>
              <a:rPr lang="en-US" sz="1200" dirty="0"/>
              <a:t> century T’s</a:t>
            </a:r>
          </a:p>
        </p:txBody>
      </p:sp>
      <p:pic>
        <p:nvPicPr>
          <p:cNvPr id="2050" name="Picture 2" descr="C:\temp\giss_cru_ncd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43000"/>
            <a:ext cx="2824162" cy="226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37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76200"/>
            <a:ext cx="7543800" cy="914400"/>
          </a:xfrm>
        </p:spPr>
        <p:txBody>
          <a:bodyPr/>
          <a:lstStyle/>
          <a:p>
            <a:r>
              <a:rPr lang="en-US" altLang="en-US"/>
              <a:t>Ice-volume is important from a climate perspective</a:t>
            </a:r>
          </a:p>
        </p:txBody>
      </p:sp>
      <p:sp>
        <p:nvSpPr>
          <p:cNvPr id="19459" name="Content Placeholder 2"/>
          <p:cNvSpPr>
            <a:spLocks noGrp="1"/>
          </p:cNvSpPr>
          <p:nvPr>
            <p:ph idx="1"/>
          </p:nvPr>
        </p:nvSpPr>
        <p:spPr>
          <a:xfrm>
            <a:off x="152400" y="1143000"/>
            <a:ext cx="5105400" cy="5257800"/>
          </a:xfrm>
        </p:spPr>
        <p:txBody>
          <a:bodyPr/>
          <a:lstStyle/>
          <a:p>
            <a:r>
              <a:rPr lang="en-US" altLang="en-US" sz="2400" dirty="0"/>
              <a:t>Ice thickness estimation is more difficult than ice extent.</a:t>
            </a:r>
          </a:p>
          <a:p>
            <a:pPr lvl="1"/>
            <a:r>
              <a:rPr lang="en-US" altLang="en-US" sz="2000" dirty="0"/>
              <a:t>1976-2016 mean volume is 28,000 km</a:t>
            </a:r>
            <a:r>
              <a:rPr lang="en-US" altLang="en-US" sz="2000" baseline="30000" dirty="0"/>
              <a:t>3</a:t>
            </a:r>
            <a:r>
              <a:rPr lang="en-US" altLang="en-US" sz="2000" dirty="0"/>
              <a:t> in April and 11,500 km</a:t>
            </a:r>
            <a:r>
              <a:rPr lang="en-US" altLang="en-US" sz="2000" baseline="30000" dirty="0"/>
              <a:t>3</a:t>
            </a:r>
            <a:r>
              <a:rPr lang="en-US" altLang="en-US" sz="2000" dirty="0"/>
              <a:t> in Sep.</a:t>
            </a:r>
          </a:p>
          <a:p>
            <a:pPr lvl="2"/>
            <a:r>
              <a:rPr lang="en-US" altLang="en-US" sz="1600" dirty="0"/>
              <a:t>+/- 750 km</a:t>
            </a:r>
            <a:r>
              <a:rPr lang="en-US" altLang="en-US" sz="1600" baseline="30000" dirty="0"/>
              <a:t>3 </a:t>
            </a:r>
            <a:r>
              <a:rPr lang="en-US" altLang="en-US" sz="1600" dirty="0"/>
              <a:t>for monthly averages</a:t>
            </a:r>
          </a:p>
          <a:p>
            <a:pPr lvl="1"/>
            <a:r>
              <a:rPr lang="en-US" altLang="en-US" sz="2000" dirty="0"/>
              <a:t>April 2018 is 2</a:t>
            </a:r>
            <a:r>
              <a:rPr lang="en-US" altLang="en-US" sz="2000" baseline="30000" dirty="0"/>
              <a:t>nd</a:t>
            </a:r>
            <a:r>
              <a:rPr lang="en-US" altLang="en-US" sz="2000" dirty="0"/>
              <a:t> lowest on record</a:t>
            </a:r>
          </a:p>
          <a:p>
            <a:r>
              <a:rPr lang="en-US" altLang="en-US" sz="2400" dirty="0"/>
              <a:t>Annual average loss is 280 +/- 100 km</a:t>
            </a:r>
            <a:r>
              <a:rPr lang="en-US" altLang="en-US" sz="2400" baseline="30000" dirty="0"/>
              <a:t>3</a:t>
            </a:r>
            <a:r>
              <a:rPr lang="en-US" altLang="en-US" sz="2400" dirty="0"/>
              <a:t>/y (</a:t>
            </a:r>
            <a:r>
              <a:rPr lang="en-US" altLang="en-US" sz="2400" dirty="0">
                <a:sym typeface="Symbol" panose="05050102010706020507" pitchFamily="18" charset="2"/>
              </a:rPr>
              <a:t> </a:t>
            </a:r>
            <a:r>
              <a:rPr lang="en-US" altLang="en-US" sz="2400" dirty="0"/>
              <a:t>0.4 W/m</a:t>
            </a:r>
            <a:r>
              <a:rPr lang="en-US" altLang="en-US" sz="2400" baseline="30000" dirty="0"/>
              <a:t>2</a:t>
            </a:r>
            <a:r>
              <a:rPr lang="en-US" altLang="en-US" sz="2400" dirty="0"/>
              <a:t>)</a:t>
            </a:r>
          </a:p>
          <a:p>
            <a:pPr lvl="1"/>
            <a:r>
              <a:rPr lang="en-US" altLang="en-US" sz="2000" dirty="0"/>
              <a:t>Avg{2017} record low, 12,900 km3</a:t>
            </a:r>
          </a:p>
          <a:p>
            <a:r>
              <a:rPr lang="en-US" altLang="en-US" sz="2400" dirty="0"/>
              <a:t>Remaining ice is more vulnerable to warming, wind and storms.</a:t>
            </a:r>
          </a:p>
          <a:p>
            <a:pPr lvl="1"/>
            <a:r>
              <a:rPr lang="en-US" altLang="en-US" sz="2000" dirty="0"/>
              <a:t>1984 30% </a:t>
            </a:r>
            <a:r>
              <a:rPr lang="en-US" altLang="en-US" sz="2000" dirty="0">
                <a:sym typeface="Symbol" panose="05050102010706020507" pitchFamily="18" charset="2"/>
              </a:rPr>
              <a:t> 5 year old, now ~2%</a:t>
            </a:r>
          </a:p>
          <a:p>
            <a:pPr lvl="1"/>
            <a:r>
              <a:rPr lang="en-US" altLang="en-US" sz="2000" dirty="0">
                <a:sym typeface="Symbol" panose="05050102010706020507" pitchFamily="18" charset="2"/>
              </a:rPr>
              <a:t>1984 60%  1 year old, now 30%</a:t>
            </a:r>
            <a:endParaRPr lang="en-US" altLang="en-US" sz="2000" dirty="0"/>
          </a:p>
          <a:p>
            <a:r>
              <a:rPr lang="en-US" altLang="en-US" sz="2400" dirty="0">
                <a:solidFill>
                  <a:srgbClr val="FF0000"/>
                </a:solidFill>
              </a:rPr>
              <a:t>Arctic ice could be ice-free during summer months by 2030’s.</a:t>
            </a:r>
          </a:p>
        </p:txBody>
      </p:sp>
      <p:sp>
        <p:nvSpPr>
          <p:cNvPr id="4" name="Slide Number Placeholder 3"/>
          <p:cNvSpPr>
            <a:spLocks noGrp="1"/>
          </p:cNvSpPr>
          <p:nvPr>
            <p:ph type="sldNum" sz="quarter" idx="12"/>
          </p:nvPr>
        </p:nvSpPr>
        <p:spPr/>
        <p:txBody>
          <a:bodyPr/>
          <a:lstStyle/>
          <a:p>
            <a:pPr>
              <a:defRPr/>
            </a:pPr>
            <a:fld id="{8E7E3E4C-F414-488F-8ED6-B7DB8D36A40C}" type="slidenum">
              <a:rPr lang="en-US" smtClean="0"/>
              <a:pPr>
                <a:defRPr/>
              </a:pPr>
              <a:t>14</a:t>
            </a:fld>
            <a:endParaRPr lang="en-US"/>
          </a:p>
        </p:txBody>
      </p:sp>
      <p:pic>
        <p:nvPicPr>
          <p:cNvPr id="3" name="Picture 2">
            <a:extLst>
              <a:ext uri="{FF2B5EF4-FFF2-40B4-BE49-F238E27FC236}">
                <a16:creationId xmlns:a16="http://schemas.microsoft.com/office/drawing/2014/main" id="{D71B0340-ACF4-4E09-A116-7A682A1C7F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82102" y="1295400"/>
            <a:ext cx="3084114" cy="2362200"/>
          </a:xfrm>
          <a:prstGeom prst="rect">
            <a:avLst/>
          </a:prstGeom>
        </p:spPr>
      </p:pic>
      <p:pic>
        <p:nvPicPr>
          <p:cNvPr id="6" name="Picture 5">
            <a:extLst>
              <a:ext uri="{FF2B5EF4-FFF2-40B4-BE49-F238E27FC236}">
                <a16:creationId xmlns:a16="http://schemas.microsoft.com/office/drawing/2014/main" id="{ED2577F8-7158-4E24-BF61-4604FD5569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35766" y="3962401"/>
            <a:ext cx="3454093" cy="2514600"/>
          </a:xfrm>
          <a:prstGeom prst="rect">
            <a:avLst/>
          </a:prstGeom>
        </p:spPr>
      </p:pic>
    </p:spTree>
    <p:extLst>
      <p:ext uri="{BB962C8B-B14F-4D97-AF65-F5344CB8AC3E}">
        <p14:creationId xmlns:p14="http://schemas.microsoft.com/office/powerpoint/2010/main" val="368162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3113D1F-41C8-4055-985C-7DE192F705D3}"/>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D3FA7E3-EBB6-47F3-983F-CCA3357DA83C}"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96259" name="Rectangle 2">
            <a:extLst>
              <a:ext uri="{FF2B5EF4-FFF2-40B4-BE49-F238E27FC236}">
                <a16:creationId xmlns:a16="http://schemas.microsoft.com/office/drawing/2014/main" id="{22EE2FD6-3020-432E-950C-69398744664E}"/>
              </a:ext>
            </a:extLst>
          </p:cNvPr>
          <p:cNvSpPr>
            <a:spLocks noGrp="1" noChangeArrowheads="1"/>
          </p:cNvSpPr>
          <p:nvPr>
            <p:ph type="title"/>
          </p:nvPr>
        </p:nvSpPr>
        <p:spPr/>
        <p:txBody>
          <a:bodyPr/>
          <a:lstStyle/>
          <a:p>
            <a:pPr eaLnBrk="1" hangingPunct="1"/>
            <a:r>
              <a:rPr lang="en-US" altLang="en-US"/>
              <a:t>What is Climate Sensitivity?</a:t>
            </a:r>
          </a:p>
        </p:txBody>
      </p:sp>
      <p:sp>
        <p:nvSpPr>
          <p:cNvPr id="96260" name="Rectangle 3">
            <a:extLst>
              <a:ext uri="{FF2B5EF4-FFF2-40B4-BE49-F238E27FC236}">
                <a16:creationId xmlns:a16="http://schemas.microsoft.com/office/drawing/2014/main" id="{46A381C2-75B6-4D4E-925A-1069A0B239F1}"/>
              </a:ext>
            </a:extLst>
          </p:cNvPr>
          <p:cNvSpPr>
            <a:spLocks noGrp="1" noChangeArrowheads="1"/>
          </p:cNvSpPr>
          <p:nvPr>
            <p:ph type="body" idx="1"/>
          </p:nvPr>
        </p:nvSpPr>
        <p:spPr>
          <a:xfrm>
            <a:off x="228600" y="1219200"/>
            <a:ext cx="8534400" cy="5029200"/>
          </a:xfrm>
        </p:spPr>
        <p:txBody>
          <a:bodyPr/>
          <a:lstStyle/>
          <a:p>
            <a:pPr eaLnBrk="1" hangingPunct="1">
              <a:lnSpc>
                <a:spcPct val="90000"/>
              </a:lnSpc>
            </a:pPr>
            <a:r>
              <a:rPr lang="en-US" altLang="en-US" dirty="0"/>
              <a:t>Climate sensitivity is the change in Earth’s effective temperature to a doubling of atmospheric CO2</a:t>
            </a:r>
          </a:p>
          <a:p>
            <a:pPr eaLnBrk="1" hangingPunct="1">
              <a:lnSpc>
                <a:spcPct val="90000"/>
              </a:lnSpc>
            </a:pPr>
            <a:r>
              <a:rPr lang="en-US" altLang="en-US" dirty="0"/>
              <a:t>Uncertainty to predict future climate is due to</a:t>
            </a:r>
          </a:p>
          <a:p>
            <a:pPr lvl="1" eaLnBrk="1" hangingPunct="1">
              <a:lnSpc>
                <a:spcPct val="90000"/>
              </a:lnSpc>
            </a:pPr>
            <a:r>
              <a:rPr lang="en-US" altLang="en-US" dirty="0"/>
              <a:t>Inability to predict human emissions</a:t>
            </a:r>
          </a:p>
          <a:p>
            <a:pPr lvl="1" eaLnBrk="1" hangingPunct="1">
              <a:lnSpc>
                <a:spcPct val="90000"/>
              </a:lnSpc>
            </a:pPr>
            <a:r>
              <a:rPr lang="en-US" altLang="en-US" dirty="0"/>
              <a:t>Uncertainty in climate sensitivity.</a:t>
            </a:r>
          </a:p>
          <a:p>
            <a:pPr eaLnBrk="1" hangingPunct="1">
              <a:lnSpc>
                <a:spcPct val="90000"/>
              </a:lnSpc>
            </a:pPr>
            <a:r>
              <a:rPr lang="en-US" altLang="en-US" dirty="0"/>
              <a:t>Better understanding of Earth’s climate sensitivity, with potential reduction in its uncertainty, will require better understanding of a variety of climate feedback processes (Bony et al. 2006).</a:t>
            </a:r>
          </a:p>
          <a:p>
            <a:pPr lvl="1" eaLnBrk="1" hangingPunct="1">
              <a:lnSpc>
                <a:spcPct val="90000"/>
              </a:lnSpc>
            </a:pPr>
            <a:r>
              <a:rPr lang="en-US" altLang="en-US" dirty="0"/>
              <a:t>Need to understand processes.</a:t>
            </a:r>
          </a:p>
          <a:p>
            <a:pPr lvl="1" eaLnBrk="1" hangingPunct="1">
              <a:lnSpc>
                <a:spcPct val="90000"/>
              </a:lnSpc>
            </a:pPr>
            <a:r>
              <a:rPr lang="en-US" altLang="en-US" dirty="0"/>
              <a:t>Need to understand how they interact.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48B2C167-8DDD-4571-AF09-0BBA7E90CADF}"/>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838A791-0952-477A-B968-542E620819AC}"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97283" name="Rectangle 2">
            <a:extLst>
              <a:ext uri="{FF2B5EF4-FFF2-40B4-BE49-F238E27FC236}">
                <a16:creationId xmlns:a16="http://schemas.microsoft.com/office/drawing/2014/main" id="{8C8FAE00-125F-4A55-9FF6-951631AEA823}"/>
              </a:ext>
            </a:extLst>
          </p:cNvPr>
          <p:cNvSpPr>
            <a:spLocks noGrp="1" noChangeArrowheads="1"/>
          </p:cNvSpPr>
          <p:nvPr>
            <p:ph type="title"/>
          </p:nvPr>
        </p:nvSpPr>
        <p:spPr>
          <a:xfrm>
            <a:off x="457200" y="76200"/>
            <a:ext cx="8229600" cy="1143000"/>
          </a:xfrm>
        </p:spPr>
        <p:txBody>
          <a:bodyPr/>
          <a:lstStyle/>
          <a:p>
            <a:pPr eaLnBrk="1" hangingPunct="1"/>
            <a:r>
              <a:rPr lang="en-US" altLang="en-US"/>
              <a:t>Radiative Forcing by GHG’s</a:t>
            </a:r>
          </a:p>
        </p:txBody>
      </p:sp>
      <p:sp>
        <p:nvSpPr>
          <p:cNvPr id="97284" name="Rectangle 3">
            <a:extLst>
              <a:ext uri="{FF2B5EF4-FFF2-40B4-BE49-F238E27FC236}">
                <a16:creationId xmlns:a16="http://schemas.microsoft.com/office/drawing/2014/main" id="{23A3A77B-C7B9-455B-8716-B811B9532CDC}"/>
              </a:ext>
            </a:extLst>
          </p:cNvPr>
          <p:cNvSpPr>
            <a:spLocks noGrp="1" noChangeArrowheads="1"/>
          </p:cNvSpPr>
          <p:nvPr>
            <p:ph type="body" sz="half" idx="1"/>
          </p:nvPr>
        </p:nvSpPr>
        <p:spPr>
          <a:xfrm>
            <a:off x="228600" y="1219200"/>
            <a:ext cx="4648200" cy="5410200"/>
          </a:xfrm>
        </p:spPr>
        <p:txBody>
          <a:bodyPr/>
          <a:lstStyle/>
          <a:p>
            <a:pPr eaLnBrk="1" hangingPunct="1">
              <a:lnSpc>
                <a:spcPct val="80000"/>
              </a:lnSpc>
            </a:pPr>
            <a:r>
              <a:rPr lang="en-US" altLang="en-US" sz="2000"/>
              <a:t>At right is shown the direct radiative forcing due to increasing CO2 or CH4 in the atmosphere (Myhre 1998)</a:t>
            </a:r>
          </a:p>
          <a:p>
            <a:pPr eaLnBrk="1" hangingPunct="1">
              <a:lnSpc>
                <a:spcPct val="80000"/>
              </a:lnSpc>
            </a:pPr>
            <a:r>
              <a:rPr lang="en-US" altLang="en-US" sz="2000"/>
              <a:t>It is non-linear and can be best expressed in terms of doubling of CO2 from pre-industrial (280 ppm) values.   (560 ppm and 1120 ppm are shown as red lines in the fig.)</a:t>
            </a:r>
          </a:p>
          <a:p>
            <a:pPr eaLnBrk="1" hangingPunct="1">
              <a:lnSpc>
                <a:spcPct val="80000"/>
              </a:lnSpc>
            </a:pPr>
            <a:r>
              <a:rPr lang="en-US" altLang="en-US" sz="2000"/>
              <a:t>Radiative forcing due to CO2 adds 3.7 W/m</a:t>
            </a:r>
            <a:r>
              <a:rPr lang="en-US" altLang="en-US" sz="2000" baseline="30000"/>
              <a:t>2</a:t>
            </a:r>
            <a:r>
              <a:rPr lang="en-US" altLang="en-US" sz="2000"/>
              <a:t> per doubling of CO2.</a:t>
            </a:r>
          </a:p>
          <a:p>
            <a:pPr eaLnBrk="1" hangingPunct="1">
              <a:lnSpc>
                <a:spcPct val="80000"/>
              </a:lnSpc>
            </a:pPr>
            <a:r>
              <a:rPr lang="en-US" altLang="en-US" sz="2000"/>
              <a:t>In equilibrium, this will be balanced by the Planck feedback (</a:t>
            </a:r>
            <a:r>
              <a:rPr lang="en-US" altLang="en-US" sz="2000">
                <a:sym typeface="Symbol" panose="05050102010706020507" pitchFamily="18" charset="2"/>
              </a:rPr>
              <a:t>T</a:t>
            </a:r>
            <a:r>
              <a:rPr lang="en-US" altLang="en-US" sz="2000" baseline="30000">
                <a:sym typeface="Symbol" panose="05050102010706020507" pitchFamily="18" charset="2"/>
              </a:rPr>
              <a:t>4</a:t>
            </a:r>
            <a:r>
              <a:rPr lang="en-US" altLang="en-US" sz="2000">
                <a:sym typeface="Symbol" panose="05050102010706020507" pitchFamily="18" charset="2"/>
              </a:rPr>
              <a:t>), and will result in 1.2 C of warming in equilibrium</a:t>
            </a:r>
          </a:p>
          <a:p>
            <a:pPr eaLnBrk="1" hangingPunct="1">
              <a:lnSpc>
                <a:spcPct val="80000"/>
              </a:lnSpc>
            </a:pPr>
            <a:r>
              <a:rPr lang="en-US" altLang="en-US" sz="2000">
                <a:sym typeface="Symbol" panose="05050102010706020507" pitchFamily="18" charset="2"/>
              </a:rPr>
              <a:t>Doubling of methane from pre-industrial (700 ppb) results in about 0.45 W/m</a:t>
            </a:r>
            <a:r>
              <a:rPr lang="en-US" altLang="en-US" sz="2000" baseline="30000">
                <a:sym typeface="Symbol" panose="05050102010706020507" pitchFamily="18" charset="2"/>
              </a:rPr>
              <a:t>2</a:t>
            </a:r>
            <a:r>
              <a:rPr lang="en-US" altLang="en-US" sz="2000">
                <a:sym typeface="Symbol" panose="05050102010706020507" pitchFamily="18" charset="2"/>
              </a:rPr>
              <a:t> or about 50 times more forcing per molecule than CO2.</a:t>
            </a:r>
          </a:p>
          <a:p>
            <a:pPr eaLnBrk="1" hangingPunct="1">
              <a:lnSpc>
                <a:spcPct val="80000"/>
              </a:lnSpc>
            </a:pPr>
            <a:endParaRPr lang="en-US" altLang="en-US" sz="2000"/>
          </a:p>
        </p:txBody>
      </p:sp>
      <p:pic>
        <p:nvPicPr>
          <p:cNvPr id="97285" name="Picture 4" descr="98grl_myhre">
            <a:extLst>
              <a:ext uri="{FF2B5EF4-FFF2-40B4-BE49-F238E27FC236}">
                <a16:creationId xmlns:a16="http://schemas.microsoft.com/office/drawing/2014/main" id="{65F68CE0-AB7D-4A9F-96D1-4F90F0109AD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3073"/>
          <a:stretch>
            <a:fillRect/>
          </a:stretch>
        </p:blipFill>
        <p:spPr>
          <a:xfrm>
            <a:off x="5181600" y="1371600"/>
            <a:ext cx="3657600"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6" name="Line 5">
            <a:extLst>
              <a:ext uri="{FF2B5EF4-FFF2-40B4-BE49-F238E27FC236}">
                <a16:creationId xmlns:a16="http://schemas.microsoft.com/office/drawing/2014/main" id="{3CC463DA-5FF2-4345-9EE5-432EB597D73C}"/>
              </a:ext>
            </a:extLst>
          </p:cNvPr>
          <p:cNvSpPr>
            <a:spLocks noChangeShapeType="1"/>
          </p:cNvSpPr>
          <p:nvPr/>
        </p:nvSpPr>
        <p:spPr bwMode="auto">
          <a:xfrm flipV="1">
            <a:off x="6629400" y="2819400"/>
            <a:ext cx="0" cy="838200"/>
          </a:xfrm>
          <a:prstGeom prst="line">
            <a:avLst/>
          </a:prstGeom>
          <a:noFill/>
          <a:ln w="9525">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Line 6">
            <a:extLst>
              <a:ext uri="{FF2B5EF4-FFF2-40B4-BE49-F238E27FC236}">
                <a16:creationId xmlns:a16="http://schemas.microsoft.com/office/drawing/2014/main" id="{F6F9000A-42CB-4C67-A7A1-F4E828112CC9}"/>
              </a:ext>
            </a:extLst>
          </p:cNvPr>
          <p:cNvSpPr>
            <a:spLocks noChangeShapeType="1"/>
          </p:cNvSpPr>
          <p:nvPr/>
        </p:nvSpPr>
        <p:spPr bwMode="auto">
          <a:xfrm flipH="1">
            <a:off x="5486400" y="2797175"/>
            <a:ext cx="1143000" cy="0"/>
          </a:xfrm>
          <a:prstGeom prst="line">
            <a:avLst/>
          </a:prstGeom>
          <a:noFill/>
          <a:ln w="9525">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Line 7">
            <a:extLst>
              <a:ext uri="{FF2B5EF4-FFF2-40B4-BE49-F238E27FC236}">
                <a16:creationId xmlns:a16="http://schemas.microsoft.com/office/drawing/2014/main" id="{4118CEDE-2437-47CC-A7C3-076BAE71E09B}"/>
              </a:ext>
            </a:extLst>
          </p:cNvPr>
          <p:cNvSpPr>
            <a:spLocks noChangeShapeType="1"/>
          </p:cNvSpPr>
          <p:nvPr/>
        </p:nvSpPr>
        <p:spPr bwMode="auto">
          <a:xfrm flipH="1">
            <a:off x="5486400" y="1981200"/>
            <a:ext cx="2743200" cy="0"/>
          </a:xfrm>
          <a:prstGeom prst="line">
            <a:avLst/>
          </a:prstGeom>
          <a:noFill/>
          <a:ln w="9525">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Line 8">
            <a:extLst>
              <a:ext uri="{FF2B5EF4-FFF2-40B4-BE49-F238E27FC236}">
                <a16:creationId xmlns:a16="http://schemas.microsoft.com/office/drawing/2014/main" id="{19580812-9BD9-4278-8135-132E201055CD}"/>
              </a:ext>
            </a:extLst>
          </p:cNvPr>
          <p:cNvSpPr>
            <a:spLocks noChangeShapeType="1"/>
          </p:cNvSpPr>
          <p:nvPr/>
        </p:nvSpPr>
        <p:spPr bwMode="auto">
          <a:xfrm flipV="1">
            <a:off x="8229600" y="1981200"/>
            <a:ext cx="0" cy="1600200"/>
          </a:xfrm>
          <a:prstGeom prst="line">
            <a:avLst/>
          </a:prstGeom>
          <a:noFill/>
          <a:ln w="9525">
            <a:solidFill>
              <a:srgbClr val="FF0000"/>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0" name="Line 9">
            <a:extLst>
              <a:ext uri="{FF2B5EF4-FFF2-40B4-BE49-F238E27FC236}">
                <a16:creationId xmlns:a16="http://schemas.microsoft.com/office/drawing/2014/main" id="{A57CE22B-27CE-4DAF-A7DA-AEA776CA21B9}"/>
              </a:ext>
            </a:extLst>
          </p:cNvPr>
          <p:cNvSpPr>
            <a:spLocks noChangeShapeType="1"/>
          </p:cNvSpPr>
          <p:nvPr/>
        </p:nvSpPr>
        <p:spPr bwMode="auto">
          <a:xfrm>
            <a:off x="6248400" y="5715000"/>
            <a:ext cx="0" cy="533400"/>
          </a:xfrm>
          <a:prstGeom prst="line">
            <a:avLst/>
          </a:prstGeom>
          <a:noFill/>
          <a:ln w="9525">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1" name="Line 10">
            <a:extLst>
              <a:ext uri="{FF2B5EF4-FFF2-40B4-BE49-F238E27FC236}">
                <a16:creationId xmlns:a16="http://schemas.microsoft.com/office/drawing/2014/main" id="{4BCC6A7F-8B4C-4E89-93DD-C2E8092E64D1}"/>
              </a:ext>
            </a:extLst>
          </p:cNvPr>
          <p:cNvSpPr>
            <a:spLocks noChangeShapeType="1"/>
          </p:cNvSpPr>
          <p:nvPr/>
        </p:nvSpPr>
        <p:spPr bwMode="auto">
          <a:xfrm flipH="1">
            <a:off x="5486400" y="5715000"/>
            <a:ext cx="762000" cy="0"/>
          </a:xfrm>
          <a:prstGeom prst="line">
            <a:avLst/>
          </a:prstGeom>
          <a:noFill/>
          <a:ln w="9525">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9D4A-7389-4CD1-B968-4DEB98451F54}"/>
              </a:ext>
            </a:extLst>
          </p:cNvPr>
          <p:cNvSpPr>
            <a:spLocks noGrp="1"/>
          </p:cNvSpPr>
          <p:nvPr>
            <p:ph type="title"/>
          </p:nvPr>
        </p:nvSpPr>
        <p:spPr/>
        <p:txBody>
          <a:bodyPr/>
          <a:lstStyle/>
          <a:p>
            <a:r>
              <a:rPr lang="en-US" dirty="0"/>
              <a:t>Global warming theory</a:t>
            </a:r>
          </a:p>
        </p:txBody>
      </p:sp>
      <p:sp>
        <p:nvSpPr>
          <p:cNvPr id="4" name="Slide Number Placeholder 3">
            <a:extLst>
              <a:ext uri="{FF2B5EF4-FFF2-40B4-BE49-F238E27FC236}">
                <a16:creationId xmlns:a16="http://schemas.microsoft.com/office/drawing/2014/main" id="{2136AEB5-F3B6-45EF-8750-D8FC29D30F65}"/>
              </a:ext>
            </a:extLst>
          </p:cNvPr>
          <p:cNvSpPr>
            <a:spLocks noGrp="1"/>
          </p:cNvSpPr>
          <p:nvPr>
            <p:ph type="sldNum" sz="quarter" idx="12"/>
          </p:nvPr>
        </p:nvSpPr>
        <p:spPr/>
        <p:txBody>
          <a:bodyPr/>
          <a:lstStyle/>
          <a:p>
            <a:pPr>
              <a:defRPr/>
            </a:pPr>
            <a:fld id="{F38953B3-7381-43F1-B9EC-393539E72B90}" type="slidenum">
              <a:rPr lang="en-US" smtClean="0"/>
              <a:pPr>
                <a:defRPr/>
              </a:pPr>
              <a:t>17</a:t>
            </a:fld>
            <a:endParaRPr lang="en-US"/>
          </a:p>
        </p:txBody>
      </p:sp>
      <p:sp>
        <p:nvSpPr>
          <p:cNvPr id="5" name="Content Placeholder 2">
            <a:extLst>
              <a:ext uri="{FF2B5EF4-FFF2-40B4-BE49-F238E27FC236}">
                <a16:creationId xmlns:a16="http://schemas.microsoft.com/office/drawing/2014/main" id="{E55F0CE2-B620-4BC2-93B1-DD27D9924B8D}"/>
              </a:ext>
            </a:extLst>
          </p:cNvPr>
          <p:cNvSpPr>
            <a:spLocks noGrp="1"/>
          </p:cNvSpPr>
          <p:nvPr>
            <p:ph idx="1"/>
          </p:nvPr>
        </p:nvSpPr>
        <p:spPr/>
        <p:txBody>
          <a:bodyPr/>
          <a:lstStyle/>
          <a:p>
            <a:r>
              <a:rPr lang="en-US" sz="2400" dirty="0" err="1"/>
              <a:t>Mlynczak</a:t>
            </a:r>
            <a:r>
              <a:rPr lang="en-US" sz="2400" dirty="0"/>
              <a:t> 2016 GRL 10.1002GL068827</a:t>
            </a:r>
          </a:p>
          <a:p>
            <a:pPr lvl="1"/>
            <a:r>
              <a:rPr lang="en-US" sz="2000" dirty="0"/>
              <a:t>Uncertainty in radiative forcing in models is &lt; 1%</a:t>
            </a:r>
          </a:p>
          <a:p>
            <a:pPr lvl="1"/>
            <a:r>
              <a:rPr lang="en-US" sz="2000" dirty="0"/>
              <a:t>This is in response to William </a:t>
            </a:r>
            <a:r>
              <a:rPr lang="en-US" sz="2000" dirty="0" err="1"/>
              <a:t>Happer</a:t>
            </a:r>
            <a:r>
              <a:rPr lang="en-US" sz="2000" dirty="0"/>
              <a:t>, Princeton atomic physicist who wrote a paper saying models overestimated CO2 forcing by factor of 2-3.</a:t>
            </a:r>
          </a:p>
          <a:p>
            <a:pPr lvl="2"/>
            <a:r>
              <a:rPr lang="en-US" sz="1600" dirty="0"/>
              <a:t>William </a:t>
            </a:r>
            <a:r>
              <a:rPr lang="en-US" sz="1600" dirty="0" err="1"/>
              <a:t>Happer</a:t>
            </a:r>
            <a:r>
              <a:rPr lang="en-US" sz="1600" dirty="0"/>
              <a:t> was a candidate for Trump administration science advisor</a:t>
            </a:r>
          </a:p>
          <a:p>
            <a:pPr lvl="1"/>
            <a:r>
              <a:rPr lang="en-US" sz="2000" dirty="0"/>
              <a:t>See: </a:t>
            </a:r>
            <a:r>
              <a:rPr lang="en-US" sz="2000" dirty="0">
                <a:hlinkClick r:id="rId3"/>
              </a:rPr>
              <a:t>https://www.theguardian.com/environment/planet-oz/2017/feb/21/trumps-potential-science-adviser-william-happer-hanging-around-with-conspiracy-theorists</a:t>
            </a:r>
            <a:endParaRPr lang="en-US" sz="2000" dirty="0"/>
          </a:p>
          <a:p>
            <a:r>
              <a:rPr lang="en-US" sz="2400" dirty="0"/>
              <a:t>Climate models simulate decade-scale “hiatus” behavior</a:t>
            </a:r>
          </a:p>
          <a:p>
            <a:pPr lvl="1"/>
            <a:r>
              <a:rPr lang="en-US" sz="2000" dirty="0"/>
              <a:t>Related to ocean-atmosphere interactions in models.</a:t>
            </a:r>
          </a:p>
          <a:p>
            <a:pPr lvl="1"/>
            <a:r>
              <a:rPr lang="en-US" sz="2000" dirty="0"/>
              <a:t>Need to look at all observations (ocean + atmosphere + land)</a:t>
            </a:r>
          </a:p>
          <a:p>
            <a:pPr lvl="1"/>
            <a:r>
              <a:rPr lang="en-US" sz="2000" dirty="0"/>
              <a:t>Smoothing observations shows growth in temperature has been relatively uniform.</a:t>
            </a:r>
          </a:p>
        </p:txBody>
      </p:sp>
    </p:spTree>
    <p:extLst>
      <p:ext uri="{BB962C8B-B14F-4D97-AF65-F5344CB8AC3E}">
        <p14:creationId xmlns:p14="http://schemas.microsoft.com/office/powerpoint/2010/main" val="4859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76200"/>
            <a:ext cx="8077200" cy="914400"/>
          </a:xfrm>
        </p:spPr>
        <p:txBody>
          <a:bodyPr/>
          <a:lstStyle/>
          <a:p>
            <a:r>
              <a:rPr lang="en-US" altLang="en-US" sz="4000" dirty="0"/>
              <a:t>Oceans hold more heat than air and 70% of the world is ocean</a:t>
            </a:r>
          </a:p>
        </p:txBody>
      </p:sp>
      <p:sp>
        <p:nvSpPr>
          <p:cNvPr id="8195" name="Content Placeholder 2"/>
          <p:cNvSpPr>
            <a:spLocks noGrp="1"/>
          </p:cNvSpPr>
          <p:nvPr>
            <p:ph idx="1"/>
          </p:nvPr>
        </p:nvSpPr>
        <p:spPr>
          <a:xfrm>
            <a:off x="228600" y="1219200"/>
            <a:ext cx="6400800" cy="2971800"/>
          </a:xfrm>
        </p:spPr>
        <p:txBody>
          <a:bodyPr/>
          <a:lstStyle/>
          <a:p>
            <a:r>
              <a:rPr lang="en-US" altLang="en-US" dirty="0"/>
              <a:t>Oceans are warming at depth</a:t>
            </a:r>
          </a:p>
          <a:p>
            <a:r>
              <a:rPr lang="en-US" altLang="en-US" dirty="0"/>
              <a:t>Recent “hiatus” (lack of increase from 2000-2013) is consistent with ocean-atmosphere heat exchange</a:t>
            </a:r>
          </a:p>
          <a:p>
            <a:pPr lvl="1"/>
            <a:r>
              <a:rPr lang="en-US" altLang="en-US" dirty="0"/>
              <a:t>Climate models simulate multi-decadal atmospheric warming hiatus due to natural ocean circulation variability</a:t>
            </a:r>
          </a:p>
        </p:txBody>
      </p:sp>
      <p:sp>
        <p:nvSpPr>
          <p:cNvPr id="4" name="Slide Number Placeholder 3"/>
          <p:cNvSpPr>
            <a:spLocks noGrp="1"/>
          </p:cNvSpPr>
          <p:nvPr>
            <p:ph type="sldNum" sz="quarter" idx="12"/>
          </p:nvPr>
        </p:nvSpPr>
        <p:spPr/>
        <p:txBody>
          <a:bodyPr/>
          <a:lstStyle/>
          <a:p>
            <a:pPr>
              <a:defRPr/>
            </a:pPr>
            <a:fld id="{59D19061-C3A2-4FB1-9884-EE1A5654F38C}" type="slidenum">
              <a:rPr lang="en-US" smtClean="0"/>
              <a:pPr>
                <a:defRPr/>
              </a:pPr>
              <a:t>18</a:t>
            </a:fld>
            <a:endParaRPr lang="en-US"/>
          </a:p>
        </p:txBody>
      </p:sp>
      <p:pic>
        <p:nvPicPr>
          <p:cNvPr id="8197" name="Picture 2" descr="C:\Users\chris\Documents\Pictures\work\earth\climate\warming\ocean\ohc\130321grl_balmaseda_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67200"/>
            <a:ext cx="5313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descr="C:\Users\chris\Documents\Pictures\work\earth\climate\warming\ocean\ohc\120517grl_levitus_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1295400"/>
            <a:ext cx="1881188"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4"/>
          <p:cNvSpPr txBox="1">
            <a:spLocks noChangeArrowheads="1"/>
          </p:cNvSpPr>
          <p:nvPr/>
        </p:nvSpPr>
        <p:spPr bwMode="auto">
          <a:xfrm>
            <a:off x="533400" y="4495800"/>
            <a:ext cx="2590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a:latin typeface="Tahoma" pitchFamily="34" charset="0"/>
              </a:rPr>
              <a:t>Ocean has been storing a large amount of energy at depth in recent decades.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6">
            <a:extLst>
              <a:ext uri="{FF2B5EF4-FFF2-40B4-BE49-F238E27FC236}">
                <a16:creationId xmlns:a16="http://schemas.microsoft.com/office/drawing/2014/main" id="{5E19B58F-332C-4016-84B1-FCE623EFFDE2}"/>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C85812E-ABEC-478D-A50E-AD34834696A0}"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98307" name="Rectangle 2">
            <a:extLst>
              <a:ext uri="{FF2B5EF4-FFF2-40B4-BE49-F238E27FC236}">
                <a16:creationId xmlns:a16="http://schemas.microsoft.com/office/drawing/2014/main" id="{F68EF927-21E0-43D3-9AE3-4944065D1869}"/>
              </a:ext>
            </a:extLst>
          </p:cNvPr>
          <p:cNvSpPr>
            <a:spLocks noGrp="1" noChangeArrowheads="1"/>
          </p:cNvSpPr>
          <p:nvPr>
            <p:ph type="title"/>
          </p:nvPr>
        </p:nvSpPr>
        <p:spPr>
          <a:xfrm>
            <a:off x="457200" y="76200"/>
            <a:ext cx="8229600" cy="1143000"/>
          </a:xfrm>
        </p:spPr>
        <p:txBody>
          <a:bodyPr/>
          <a:lstStyle/>
          <a:p>
            <a:pPr eaLnBrk="1" hangingPunct="1"/>
            <a:r>
              <a:rPr lang="en-US" altLang="en-US" sz="2800"/>
              <a:t>Fast Feedback Mechanisms in Models</a:t>
            </a:r>
          </a:p>
        </p:txBody>
      </p:sp>
      <p:graphicFrame>
        <p:nvGraphicFramePr>
          <p:cNvPr id="1983526" name="Group 38">
            <a:extLst>
              <a:ext uri="{FF2B5EF4-FFF2-40B4-BE49-F238E27FC236}">
                <a16:creationId xmlns:a16="http://schemas.microsoft.com/office/drawing/2014/main" id="{0D005208-1C54-4B13-BFD6-0232CE6D1D3D}"/>
              </a:ext>
            </a:extLst>
          </p:cNvPr>
          <p:cNvGraphicFramePr>
            <a:graphicFrameLocks noGrp="1"/>
          </p:cNvGraphicFramePr>
          <p:nvPr>
            <p:ph sz="half" idx="2"/>
          </p:nvPr>
        </p:nvGraphicFramePr>
        <p:xfrm>
          <a:off x="152400" y="1554163"/>
          <a:ext cx="8839200" cy="4578350"/>
        </p:xfrm>
        <a:graphic>
          <a:graphicData uri="http://schemas.openxmlformats.org/drawingml/2006/table">
            <a:tbl>
              <a:tblPr/>
              <a:tblGrid>
                <a:gridCol w="2057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694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Feedback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(W/m</a:t>
                      </a:r>
                      <a:r>
                        <a:rPr kumimoji="0" lang="en-US" sz="1800" b="1" i="0" u="none" strike="noStrike" cap="none" normalizeH="0" baseline="30000">
                          <a:ln>
                            <a:noFill/>
                          </a:ln>
                          <a:solidFill>
                            <a:schemeClr val="tx1"/>
                          </a:solidFill>
                          <a:effectLst/>
                          <a:latin typeface="Arial" charset="0"/>
                        </a:rPr>
                        <a:t>2</a:t>
                      </a:r>
                      <a:r>
                        <a:rPr kumimoji="0" lang="en-US" sz="1800" b="1" i="0" u="none" strike="noStrike" cap="none" normalizeH="0" baseline="0">
                          <a:ln>
                            <a:noFill/>
                          </a:ln>
                          <a:solidFill>
                            <a:schemeClr val="tx1"/>
                          </a:solidFill>
                          <a:effectLst/>
                          <a:latin typeface="Arial" charset="0"/>
                        </a:rPr>
                        <a:t>)/K</a:t>
                      </a:r>
                    </a:p>
                  </a:txBody>
                  <a:tcPr marT="45723" marB="4572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units</a:t>
                      </a:r>
                    </a:p>
                  </a:txBody>
                  <a:tcPr marT="45723" marB="4572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65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Planck</a:t>
                      </a:r>
                    </a:p>
                  </a:txBody>
                  <a:tcPr marT="45723" marB="4572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-3.2</a:t>
                      </a:r>
                    </a:p>
                  </a:txBody>
                  <a:tcPr marT="45723" marB="4572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Thermal outgoing radiation due to +1 C</a:t>
                      </a:r>
                    </a:p>
                  </a:txBody>
                  <a:tcPr marT="45723" marB="4572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365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Water Vapor</a:t>
                      </a:r>
                    </a:p>
                  </a:txBody>
                  <a:tcPr marT="45723" marB="4572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+1.80 </a:t>
                      </a:r>
                      <a:r>
                        <a:rPr kumimoji="0" lang="en-US" sz="1800" b="1" i="0" u="none" strike="noStrike" cap="none" normalizeH="0" baseline="0">
                          <a:ln>
                            <a:noFill/>
                          </a:ln>
                          <a:solidFill>
                            <a:schemeClr val="tx1"/>
                          </a:solidFill>
                          <a:effectLst/>
                          <a:latin typeface="Arial" charset="0"/>
                          <a:sym typeface="Symbol" pitchFamily="18" charset="2"/>
                        </a:rPr>
                        <a:t> 0.18</a:t>
                      </a:r>
                    </a:p>
                  </a:txBody>
                  <a:tcPr marT="45723" marB="4572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7% change in relative humidity per C</a:t>
                      </a:r>
                    </a:p>
                  </a:txBody>
                  <a:tcPr marT="45723" marB="4572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365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Lapse Rate</a:t>
                      </a:r>
                    </a:p>
                  </a:txBody>
                  <a:tcPr marT="45723" marB="4572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-0.84 </a:t>
                      </a:r>
                      <a:r>
                        <a:rPr kumimoji="0" lang="en-US" sz="1800" b="1" i="0" u="none" strike="noStrike" cap="none" normalizeH="0" baseline="0">
                          <a:ln>
                            <a:noFill/>
                          </a:ln>
                          <a:solidFill>
                            <a:schemeClr val="tx1"/>
                          </a:solidFill>
                          <a:effectLst/>
                          <a:latin typeface="Arial" charset="0"/>
                          <a:sym typeface="Symbol" pitchFamily="18" charset="2"/>
                        </a:rPr>
                        <a:t> 0.18</a:t>
                      </a:r>
                    </a:p>
                  </a:txBody>
                  <a:tcPr marT="45723" marB="4572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Anti-correlated w/ water vapor</a:t>
                      </a:r>
                    </a:p>
                  </a:txBody>
                  <a:tcPr marT="45723" marB="4572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902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Albedo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(surface reflection of sunlight)</a:t>
                      </a:r>
                    </a:p>
                  </a:txBody>
                  <a:tcPr marT="45723" marB="4572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+0.26 </a:t>
                      </a:r>
                      <a:r>
                        <a:rPr kumimoji="0" lang="en-US" sz="1800" b="1" i="0" u="none" strike="noStrike" cap="none" normalizeH="0" baseline="0">
                          <a:ln>
                            <a:noFill/>
                          </a:ln>
                          <a:solidFill>
                            <a:schemeClr val="tx1"/>
                          </a:solidFill>
                          <a:effectLst/>
                          <a:latin typeface="Arial" charset="0"/>
                          <a:sym typeface="Symbol" pitchFamily="18" charset="2"/>
                        </a:rPr>
                        <a:t> 0.08</a:t>
                      </a:r>
                    </a:p>
                  </a:txBody>
                  <a:tcPr marT="45723" marB="4572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75% from Northern Hemisphere, loss of ice sheets and snow.</a:t>
                      </a:r>
                    </a:p>
                  </a:txBody>
                  <a:tcPr marT="45723" marB="4572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694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Clouds and aerosols</a:t>
                      </a:r>
                    </a:p>
                  </a:txBody>
                  <a:tcPr marT="45723" marB="4572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+0.69 </a:t>
                      </a:r>
                      <a:r>
                        <a:rPr kumimoji="0" lang="en-US" sz="1800" b="1" i="0" u="none" strike="noStrike" cap="none" normalizeH="0" baseline="0">
                          <a:ln>
                            <a:noFill/>
                          </a:ln>
                          <a:solidFill>
                            <a:schemeClr val="tx1"/>
                          </a:solidFill>
                          <a:effectLst/>
                          <a:latin typeface="Arial" charset="0"/>
                          <a:sym typeface="Symbol" pitchFamily="18" charset="2"/>
                        </a:rPr>
                        <a:t> 0.38</a:t>
                      </a:r>
                    </a:p>
                  </a:txBody>
                  <a:tcPr marT="45723" marB="4572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Reflect solar (cooling)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Trap outgoing radiation (warming)</a:t>
                      </a:r>
                    </a:p>
                  </a:txBody>
                  <a:tcPr marT="45723" marB="4572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887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Carbon Cycle</a:t>
                      </a:r>
                    </a:p>
                  </a:txBody>
                  <a:tcPr marT="45723" marB="45723"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sym typeface="Symbol" pitchFamily="18" charset="2"/>
                        </a:rPr>
                        <a:t>+0.25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sym typeface="Symbol" pitchFamily="18" charset="2"/>
                        </a:rPr>
                        <a:t>(Knutti 2003)</a:t>
                      </a:r>
                    </a:p>
                  </a:txBody>
                  <a:tcPr marT="45723" marB="45723"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Respiration from decomposing biomass or reduced uptake (land or ocean) results in more CO2 into atmosphere due to increased temp.</a:t>
                      </a:r>
                    </a:p>
                  </a:txBody>
                  <a:tcPr marT="45723" marB="45723"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7"/>
            <a:ext cx="8001000" cy="792163"/>
          </a:xfrm>
        </p:spPr>
        <p:txBody>
          <a:bodyPr/>
          <a:lstStyle/>
          <a:p>
            <a:r>
              <a:rPr lang="en-US" dirty="0"/>
              <a:t>Some comments on this presentation</a:t>
            </a:r>
          </a:p>
        </p:txBody>
      </p:sp>
      <p:sp>
        <p:nvSpPr>
          <p:cNvPr id="3" name="Content Placeholder 2"/>
          <p:cNvSpPr>
            <a:spLocks noGrp="1"/>
          </p:cNvSpPr>
          <p:nvPr>
            <p:ph idx="1"/>
          </p:nvPr>
        </p:nvSpPr>
        <p:spPr/>
        <p:txBody>
          <a:bodyPr/>
          <a:lstStyle/>
          <a:p>
            <a:r>
              <a:rPr lang="en-US" dirty="0"/>
              <a:t>Goal of this talk:</a:t>
            </a:r>
          </a:p>
          <a:p>
            <a:pPr lvl="1"/>
            <a:r>
              <a:rPr lang="en-US" dirty="0"/>
              <a:t>To provide a scientific basis for </a:t>
            </a:r>
            <a:r>
              <a:rPr lang="en-US" i="1" u="sng" dirty="0"/>
              <a:t>your</a:t>
            </a:r>
            <a:r>
              <a:rPr lang="en-US" dirty="0"/>
              <a:t> understanding of global warming and climate.</a:t>
            </a:r>
          </a:p>
          <a:p>
            <a:pPr lvl="1"/>
            <a:r>
              <a:rPr lang="en-US" dirty="0"/>
              <a:t>To provide you with scientific references.</a:t>
            </a:r>
          </a:p>
          <a:p>
            <a:r>
              <a:rPr lang="en-US" dirty="0"/>
              <a:t>I would prefer you ask questions as they arise.</a:t>
            </a:r>
          </a:p>
          <a:p>
            <a:r>
              <a:rPr lang="en-US" dirty="0"/>
              <a:t>Slides are dense – I will only cover highlights.</a:t>
            </a:r>
          </a:p>
          <a:p>
            <a:r>
              <a:rPr lang="en-US" dirty="0"/>
              <a:t>The notes section (below slides) of this </a:t>
            </a:r>
            <a:r>
              <a:rPr lang="en-US" dirty="0" err="1"/>
              <a:t>powerpoint</a:t>
            </a:r>
            <a:r>
              <a:rPr lang="en-US" dirty="0"/>
              <a:t> includes scientific references and/or calculations</a:t>
            </a:r>
          </a:p>
          <a:p>
            <a:pPr lvl="1"/>
            <a:r>
              <a:rPr lang="en-US" dirty="0"/>
              <a:t>These give you the source of every statement I am making on these slides.</a:t>
            </a:r>
          </a:p>
          <a:p>
            <a:r>
              <a:rPr lang="en-US" dirty="0"/>
              <a:t>There are also additional slides at the end.</a:t>
            </a:r>
          </a:p>
          <a:p>
            <a:endParaRPr lang="en-US" dirty="0"/>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2</a:t>
            </a:fld>
            <a:endParaRPr lang="en-US"/>
          </a:p>
        </p:txBody>
      </p:sp>
    </p:spTree>
    <p:extLst>
      <p:ext uri="{BB962C8B-B14F-4D97-AF65-F5344CB8AC3E}">
        <p14:creationId xmlns:p14="http://schemas.microsoft.com/office/powerpoint/2010/main" val="347980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6">
            <a:extLst>
              <a:ext uri="{FF2B5EF4-FFF2-40B4-BE49-F238E27FC236}">
                <a16:creationId xmlns:a16="http://schemas.microsoft.com/office/drawing/2014/main" id="{1BD235A3-8193-441B-8163-6A89EBFEEBA0}"/>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E4D829A-B3E5-4911-9642-DA056B6D076C}"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99331" name="Rectangle 2">
            <a:extLst>
              <a:ext uri="{FF2B5EF4-FFF2-40B4-BE49-F238E27FC236}">
                <a16:creationId xmlns:a16="http://schemas.microsoft.com/office/drawing/2014/main" id="{56DC2268-DF9B-4109-BEDA-D832800B947D}"/>
              </a:ext>
            </a:extLst>
          </p:cNvPr>
          <p:cNvSpPr>
            <a:spLocks noGrp="1" noChangeArrowheads="1"/>
          </p:cNvSpPr>
          <p:nvPr>
            <p:ph type="title"/>
          </p:nvPr>
        </p:nvSpPr>
        <p:spPr/>
        <p:txBody>
          <a:bodyPr/>
          <a:lstStyle/>
          <a:p>
            <a:pPr eaLnBrk="1" hangingPunct="1"/>
            <a:r>
              <a:rPr lang="en-US" altLang="en-US" sz="3200"/>
              <a:t>Climate sensitivity estimates</a:t>
            </a:r>
            <a:br>
              <a:rPr lang="en-US" altLang="en-US" sz="3200"/>
            </a:br>
            <a:r>
              <a:rPr lang="en-US" altLang="en-US" sz="2400"/>
              <a:t>temperature increase due to doubling CO2 (K/2xCO2)</a:t>
            </a:r>
          </a:p>
        </p:txBody>
      </p:sp>
      <p:graphicFrame>
        <p:nvGraphicFramePr>
          <p:cNvPr id="1985640" name="Group 104">
            <a:extLst>
              <a:ext uri="{FF2B5EF4-FFF2-40B4-BE49-F238E27FC236}">
                <a16:creationId xmlns:a16="http://schemas.microsoft.com/office/drawing/2014/main" id="{93DC4227-2765-4CEC-BDFE-6003B3183B63}"/>
              </a:ext>
            </a:extLst>
          </p:cNvPr>
          <p:cNvGraphicFramePr>
            <a:graphicFrameLocks noGrp="1"/>
          </p:cNvGraphicFramePr>
          <p:nvPr>
            <p:ph sz="half" idx="1"/>
          </p:nvPr>
        </p:nvGraphicFramePr>
        <p:xfrm>
          <a:off x="152400" y="1141413"/>
          <a:ext cx="6705600" cy="5638800"/>
        </p:xfrm>
        <a:graphic>
          <a:graphicData uri="http://schemas.openxmlformats.org/drawingml/2006/table">
            <a:tbl>
              <a:tblPr/>
              <a:tblGrid>
                <a:gridCol w="1535113">
                  <a:extLst>
                    <a:ext uri="{9D8B030D-6E8A-4147-A177-3AD203B41FA5}">
                      <a16:colId xmlns:a16="http://schemas.microsoft.com/office/drawing/2014/main" val="20000"/>
                    </a:ext>
                  </a:extLst>
                </a:gridCol>
                <a:gridCol w="1817687">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335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 </a:t>
                      </a:r>
                      <a:r>
                        <a:rPr kumimoji="0" lang="en-US" sz="1600" b="0" i="0" u="none" strike="noStrike" cap="none" normalizeH="0" baseline="0">
                          <a:ln>
                            <a:noFill/>
                          </a:ln>
                          <a:solidFill>
                            <a:schemeClr val="tx1"/>
                          </a:solidFill>
                          <a:effectLst/>
                          <a:latin typeface="Arial" charset="0"/>
                          <a:sym typeface="Symbol" pitchFamily="18" charset="2"/>
                        </a:rPr>
                        <a:t> 1.5</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Charney 1979</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Manabe and Hansen models</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35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 to 4</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Lorius 1990</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Greenland, Vostok ice cores</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5791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1.0 to 9.3</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Andronova 2001</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1856-1997 T(air) 54% chance it is outside 1.4 to 4.5</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341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2.2 to 9.3</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rPr>
                        <a:t>Knutti</a:t>
                      </a:r>
                      <a:r>
                        <a:rPr kumimoji="0" lang="en-US" sz="1600" b="0" i="0" u="none" strike="noStrike" cap="none" normalizeH="0" baseline="0" dirty="0">
                          <a:ln>
                            <a:noFill/>
                          </a:ln>
                          <a:solidFill>
                            <a:schemeClr val="tx1"/>
                          </a:solidFill>
                          <a:effectLst/>
                          <a:latin typeface="Arial" charset="0"/>
                        </a:rPr>
                        <a:t> 2003</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1955-1995 T(Ocean) w/ NN</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627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2.0 to 11.0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5% &gt; 8 K</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Stainforth, 2005</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Ensemble of HadAM3 models.</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627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2.1 to 8.8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Forest 2006</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20</a:t>
                      </a:r>
                      <a:r>
                        <a:rPr kumimoji="0" lang="en-US" sz="1600" b="0" i="0" u="none" strike="noStrike" cap="none" normalizeH="0" baseline="30000">
                          <a:ln>
                            <a:noFill/>
                          </a:ln>
                          <a:solidFill>
                            <a:schemeClr val="tx1"/>
                          </a:solidFill>
                          <a:effectLst/>
                          <a:latin typeface="Arial" charset="0"/>
                        </a:rPr>
                        <a:t>th</a:t>
                      </a:r>
                      <a:r>
                        <a:rPr kumimoji="0" lang="en-US" sz="1600" b="0" i="0" u="none" strike="noStrike" cap="none" normalizeH="0" baseline="0">
                          <a:ln>
                            <a:noFill/>
                          </a:ln>
                          <a:solidFill>
                            <a:schemeClr val="tx1"/>
                          </a:solidFill>
                          <a:effectLst/>
                          <a:latin typeface="Arial" charset="0"/>
                        </a:rPr>
                        <a:t> century T(air), SST</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r h="335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1.5 to 6.1</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Hegerl 2006</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700 yr T reconstruction</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r h="5791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1.2 to 4.3</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Von Deimling 2006</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Last Glacial Max.</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7"/>
                  </a:ext>
                </a:extLst>
              </a:tr>
              <a:tr h="335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sym typeface="Symbol" pitchFamily="18" charset="2"/>
                        </a:rPr>
                        <a:t> 1.5,  &lt;2.8&gt;</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Royer 2007</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Proxy evidence of last 420 My</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8"/>
                  </a:ext>
                </a:extLst>
              </a:tr>
              <a:tr h="627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2.1 to 4.4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1.7 to 4.2</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4</a:t>
                      </a:r>
                      <a:r>
                        <a:rPr kumimoji="0" lang="en-US" sz="1600" b="0" i="0" u="none" strike="noStrike" cap="none" normalizeH="0" baseline="30000">
                          <a:ln>
                            <a:noFill/>
                          </a:ln>
                          <a:solidFill>
                            <a:schemeClr val="tx1"/>
                          </a:solidFill>
                          <a:effectLst/>
                          <a:latin typeface="Arial" charset="0"/>
                        </a:rPr>
                        <a:t>th</a:t>
                      </a:r>
                      <a:r>
                        <a:rPr kumimoji="0" lang="en-US" sz="1600" b="0" i="0" u="none" strike="noStrike" cap="none" normalizeH="0" baseline="0">
                          <a:ln>
                            <a:noFill/>
                          </a:ln>
                          <a:solidFill>
                            <a:schemeClr val="tx1"/>
                          </a:solidFill>
                          <a:effectLst/>
                          <a:latin typeface="Arial" charset="0"/>
                        </a:rPr>
                        <a:t> IPCC, 2007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a:t>
                      </a:r>
                      <a:r>
                        <a:rPr kumimoji="0" lang="en-US" sz="1600" b="0" i="0" u="none" strike="noStrike" cap="none" normalizeH="0" baseline="30000">
                          <a:ln>
                            <a:noFill/>
                          </a:ln>
                          <a:solidFill>
                            <a:schemeClr val="tx1"/>
                          </a:solidFill>
                          <a:effectLst/>
                          <a:latin typeface="Arial" charset="0"/>
                        </a:rPr>
                        <a:t>rd</a:t>
                      </a:r>
                      <a:r>
                        <a:rPr kumimoji="0" lang="en-US" sz="1600" b="0" i="0" u="none" strike="noStrike" cap="none" normalizeH="0" baseline="0">
                          <a:ln>
                            <a:noFill/>
                          </a:ln>
                          <a:solidFill>
                            <a:schemeClr val="tx1"/>
                          </a:solidFill>
                          <a:effectLst/>
                          <a:latin typeface="Arial" charset="0"/>
                        </a:rPr>
                        <a:t> IPCC, 2001</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5 and 95% of PDF</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9"/>
                  </a:ext>
                </a:extLst>
              </a:tr>
              <a:tr h="335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7.1 to 9.6</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Pagani 2009</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Piocene T/q measurements</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0"/>
                  </a:ext>
                </a:extLst>
              </a:tr>
              <a:tr h="5791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3.3 to 5.5</a:t>
                      </a:r>
                    </a:p>
                  </a:txBody>
                  <a:tcPr marT="45721" marB="4572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Beerling 2011</a:t>
                      </a:r>
                    </a:p>
                  </a:txBody>
                  <a:tcPr marT="45721" marB="4572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Eocene (55 Mya) and Cretaceous (90 Mya) modeling.</a:t>
                      </a:r>
                    </a:p>
                  </a:txBody>
                  <a:tcPr marT="45721" marB="4572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99386" name="Picture 101" descr="0811ngeo_knutti_fig3">
            <a:extLst>
              <a:ext uri="{FF2B5EF4-FFF2-40B4-BE49-F238E27FC236}">
                <a16:creationId xmlns:a16="http://schemas.microsoft.com/office/drawing/2014/main" id="{45506575-128A-4313-91AE-FE1A7E8A16B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53120" b="17529"/>
          <a:stretch>
            <a:fillRect/>
          </a:stretch>
        </p:blipFill>
        <p:spPr>
          <a:xfrm>
            <a:off x="7027863" y="1295400"/>
            <a:ext cx="1887537"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BDDDBE-69B9-41DC-B345-EE40BD3F9118}"/>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0D7087A-3BE9-42A3-96B5-1DCDCAE7324C}"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105475" name="Rectangle 2">
            <a:extLst>
              <a:ext uri="{FF2B5EF4-FFF2-40B4-BE49-F238E27FC236}">
                <a16:creationId xmlns:a16="http://schemas.microsoft.com/office/drawing/2014/main" id="{3DCC2A49-2980-4241-A051-DB28C7725E7F}"/>
              </a:ext>
            </a:extLst>
          </p:cNvPr>
          <p:cNvSpPr>
            <a:spLocks noGrp="1" noChangeArrowheads="1"/>
          </p:cNvSpPr>
          <p:nvPr>
            <p:ph type="title"/>
          </p:nvPr>
        </p:nvSpPr>
        <p:spPr/>
        <p:txBody>
          <a:bodyPr/>
          <a:lstStyle/>
          <a:p>
            <a:pPr eaLnBrk="1" hangingPunct="1"/>
            <a:r>
              <a:rPr lang="en-US" altLang="en-US"/>
              <a:t>Why is uncertainty asymmetric?</a:t>
            </a:r>
          </a:p>
        </p:txBody>
      </p:sp>
      <p:sp>
        <p:nvSpPr>
          <p:cNvPr id="105476" name="Rectangle 3">
            <a:extLst>
              <a:ext uri="{FF2B5EF4-FFF2-40B4-BE49-F238E27FC236}">
                <a16:creationId xmlns:a16="http://schemas.microsoft.com/office/drawing/2014/main" id="{07581E13-9AE3-4FC0-825C-F5CADADD37E6}"/>
              </a:ext>
            </a:extLst>
          </p:cNvPr>
          <p:cNvSpPr>
            <a:spLocks noGrp="1" noChangeArrowheads="1"/>
          </p:cNvSpPr>
          <p:nvPr>
            <p:ph type="body" idx="1"/>
          </p:nvPr>
        </p:nvSpPr>
        <p:spPr>
          <a:xfrm>
            <a:off x="152400" y="1219200"/>
            <a:ext cx="8610600" cy="5562600"/>
          </a:xfrm>
        </p:spPr>
        <p:txBody>
          <a:bodyPr/>
          <a:lstStyle/>
          <a:p>
            <a:pPr eaLnBrk="1" hangingPunct="1">
              <a:lnSpc>
                <a:spcPct val="90000"/>
              </a:lnSpc>
            </a:pPr>
            <a:r>
              <a:rPr lang="en-US" altLang="en-US" sz="2000"/>
              <a:t>In short, humans cannot comprehend the exponential</a:t>
            </a:r>
          </a:p>
          <a:p>
            <a:pPr lvl="1" eaLnBrk="1" hangingPunct="1">
              <a:lnSpc>
                <a:spcPct val="90000"/>
              </a:lnSpc>
            </a:pPr>
            <a:r>
              <a:rPr lang="en-US" altLang="en-US" sz="1800"/>
              <a:t>We (models) tend to linearize from present day conditions</a:t>
            </a:r>
          </a:p>
          <a:p>
            <a:pPr lvl="1" eaLnBrk="1" hangingPunct="1">
              <a:lnSpc>
                <a:spcPct val="90000"/>
              </a:lnSpc>
            </a:pPr>
            <a:r>
              <a:rPr lang="en-US" altLang="en-US" sz="1800"/>
              <a:t>This tends to underestimate the change that is occuring.</a:t>
            </a:r>
          </a:p>
          <a:p>
            <a:pPr eaLnBrk="1" hangingPunct="1">
              <a:lnSpc>
                <a:spcPct val="90000"/>
              </a:lnSpc>
            </a:pPr>
            <a:r>
              <a:rPr lang="en-US" altLang="en-US" sz="2000"/>
              <a:t>Terrestrial Feedbacks</a:t>
            </a:r>
          </a:p>
          <a:p>
            <a:pPr lvl="1" eaLnBrk="1" hangingPunct="1">
              <a:lnSpc>
                <a:spcPct val="90000"/>
              </a:lnSpc>
            </a:pPr>
            <a:r>
              <a:rPr lang="en-US" altLang="en-US" sz="1800"/>
              <a:t>Canadian Boreal Forest (Kurz 2008 PNAS)</a:t>
            </a:r>
          </a:p>
          <a:p>
            <a:pPr lvl="2" eaLnBrk="1" hangingPunct="1">
              <a:lnSpc>
                <a:spcPct val="90000"/>
              </a:lnSpc>
            </a:pPr>
            <a:r>
              <a:rPr lang="en-US" altLang="en-US" sz="1600"/>
              <a:t>Negates value of carbon off-sets (Betts 2008 Nature)</a:t>
            </a:r>
          </a:p>
          <a:p>
            <a:pPr lvl="1" eaLnBrk="1" hangingPunct="1">
              <a:lnSpc>
                <a:spcPct val="90000"/>
              </a:lnSpc>
            </a:pPr>
            <a:r>
              <a:rPr lang="en-US" altLang="en-US" sz="1800"/>
              <a:t>Increased tree mortality (van Mantgem 2009 Science)</a:t>
            </a:r>
          </a:p>
          <a:p>
            <a:pPr lvl="1" eaLnBrk="1" hangingPunct="1">
              <a:lnSpc>
                <a:spcPct val="90000"/>
              </a:lnSpc>
            </a:pPr>
            <a:r>
              <a:rPr lang="en-US" altLang="en-US" sz="1800"/>
              <a:t>Heat-waves, loss of soil moisture, drought, fire (Australia 2009?)</a:t>
            </a:r>
          </a:p>
          <a:p>
            <a:pPr eaLnBrk="1" hangingPunct="1">
              <a:lnSpc>
                <a:spcPct val="90000"/>
              </a:lnSpc>
            </a:pPr>
            <a:r>
              <a:rPr lang="en-US" altLang="en-US" sz="2000"/>
              <a:t>Feedbacks due to natural long-term carbon sequestration.</a:t>
            </a:r>
          </a:p>
          <a:p>
            <a:pPr lvl="1" eaLnBrk="1" hangingPunct="1">
              <a:lnSpc>
                <a:spcPct val="90000"/>
              </a:lnSpc>
            </a:pPr>
            <a:r>
              <a:rPr lang="en-US" altLang="en-US" sz="1800"/>
              <a:t>Canadian &amp; Siberian Peat Bogs (Ise 2008 Nature Geoscience)</a:t>
            </a:r>
          </a:p>
          <a:p>
            <a:pPr lvl="1" eaLnBrk="1" hangingPunct="1">
              <a:lnSpc>
                <a:spcPct val="90000"/>
              </a:lnSpc>
            </a:pPr>
            <a:r>
              <a:rPr lang="en-US" altLang="en-US" sz="1800"/>
              <a:t>Indonesian Peat Bogs (drained for rice crops) (van der Werf 2008 PNAS)</a:t>
            </a:r>
          </a:p>
          <a:p>
            <a:pPr lvl="1" eaLnBrk="1" hangingPunct="1">
              <a:lnSpc>
                <a:spcPct val="90000"/>
              </a:lnSpc>
            </a:pPr>
            <a:r>
              <a:rPr lang="en-US" altLang="en-US" sz="1800"/>
              <a:t>Using models with both recent and past datasets to constrain carbon feedback (Cox 2008 Science)</a:t>
            </a:r>
          </a:p>
          <a:p>
            <a:pPr eaLnBrk="1" hangingPunct="1">
              <a:lnSpc>
                <a:spcPct val="90000"/>
              </a:lnSpc>
            </a:pPr>
            <a:r>
              <a:rPr lang="en-US" altLang="en-US" sz="2000"/>
              <a:t>Feedbacks due to Permafrost, Clathrates</a:t>
            </a:r>
          </a:p>
          <a:p>
            <a:pPr lvl="1" eaLnBrk="1" hangingPunct="1">
              <a:lnSpc>
                <a:spcPct val="90000"/>
              </a:lnSpc>
            </a:pPr>
            <a:r>
              <a:rPr lang="en-US" altLang="en-US" sz="1800"/>
              <a:t>Accelerated melting (Lawrence 2008 GRL) or stable (Froese 2008 Science, Khvorostyanov 2008 Tellus-B)</a:t>
            </a:r>
          </a:p>
          <a:p>
            <a:pPr lvl="1" eaLnBrk="1" hangingPunct="1">
              <a:lnSpc>
                <a:spcPct val="90000"/>
              </a:lnSpc>
            </a:pPr>
            <a:r>
              <a:rPr lang="en-US" altLang="en-US" sz="1800"/>
              <a:t>New freeze mechanism to release methane (Mastepanov 2008 Nature)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47E8-7C42-466D-9349-972A6A668A17}"/>
              </a:ext>
            </a:extLst>
          </p:cNvPr>
          <p:cNvSpPr>
            <a:spLocks noGrp="1"/>
          </p:cNvSpPr>
          <p:nvPr>
            <p:ph type="title"/>
          </p:nvPr>
        </p:nvSpPr>
        <p:spPr/>
        <p:txBody>
          <a:bodyPr/>
          <a:lstStyle/>
          <a:p>
            <a:r>
              <a:rPr lang="en-US" sz="3200" dirty="0"/>
              <a:t>Things missing from climate models</a:t>
            </a:r>
            <a:endParaRPr lang="en-US" dirty="0"/>
          </a:p>
        </p:txBody>
      </p:sp>
      <p:sp>
        <p:nvSpPr>
          <p:cNvPr id="3" name="Content Placeholder 2">
            <a:extLst>
              <a:ext uri="{FF2B5EF4-FFF2-40B4-BE49-F238E27FC236}">
                <a16:creationId xmlns:a16="http://schemas.microsoft.com/office/drawing/2014/main" id="{9886EABF-C34F-4B56-916B-5C0F029FC37D}"/>
              </a:ext>
            </a:extLst>
          </p:cNvPr>
          <p:cNvSpPr>
            <a:spLocks noGrp="1"/>
          </p:cNvSpPr>
          <p:nvPr>
            <p:ph idx="1"/>
          </p:nvPr>
        </p:nvSpPr>
        <p:spPr/>
        <p:txBody>
          <a:bodyPr/>
          <a:lstStyle/>
          <a:p>
            <a:pPr marL="514350" indent="-514350">
              <a:buFont typeface="+mj-lt"/>
              <a:buAutoNum type="arabicPeriod"/>
            </a:pPr>
            <a:r>
              <a:rPr lang="en-US" sz="1200" dirty="0"/>
              <a:t>Models don't spin up properly (Gregory 2013 GRL)</a:t>
            </a:r>
          </a:p>
          <a:p>
            <a:pPr marL="514350" indent="-514350">
              <a:buFont typeface="+mj-lt"/>
              <a:buAutoNum type="arabicPeriod"/>
            </a:pPr>
            <a:r>
              <a:rPr lang="en-US" sz="1200" dirty="0"/>
              <a:t>All models relax to their own background preferred climate (Tollefson 2013 Nat)</a:t>
            </a:r>
          </a:p>
          <a:p>
            <a:pPr marL="514350" indent="-514350">
              <a:buFont typeface="+mj-lt"/>
              <a:buAutoNum type="arabicPeriod"/>
            </a:pPr>
            <a:r>
              <a:rPr lang="en-US" sz="1200" dirty="0"/>
              <a:t>LUC is often missing (</a:t>
            </a:r>
            <a:r>
              <a:rPr lang="en-US" sz="1200" dirty="0" err="1"/>
              <a:t>Christidis</a:t>
            </a:r>
            <a:r>
              <a:rPr lang="en-US" sz="1200" dirty="0"/>
              <a:t> 2013 GRL)</a:t>
            </a:r>
          </a:p>
          <a:p>
            <a:pPr marL="514350" indent="-514350">
              <a:buFont typeface="+mj-lt"/>
              <a:buAutoNum type="arabicPeriod"/>
            </a:pPr>
            <a:r>
              <a:rPr lang="en-US" sz="1200" dirty="0"/>
              <a:t>Models don't characterize runoff (Fasullo 2013 GRL)</a:t>
            </a:r>
          </a:p>
          <a:p>
            <a:r>
              <a:rPr lang="en-US" sz="1200" dirty="0"/>
              <a:t> - teleconnection anomalies are inaccurate - LGM dust feedback may be wrong (Lamy 2014 Science)</a:t>
            </a:r>
          </a:p>
          <a:p>
            <a:pPr marL="514350" indent="-514350">
              <a:buFont typeface="+mj-lt"/>
              <a:buAutoNum type="arabicPeriod" startAt="5"/>
            </a:pPr>
            <a:r>
              <a:rPr lang="en-US" sz="1200" dirty="0"/>
              <a:t>Links between rainfall and the semi-arid land CO2 sink are missing (Poulter 2014 Nature)</a:t>
            </a:r>
          </a:p>
          <a:p>
            <a:pPr marL="514350" indent="-514350">
              <a:buFont typeface="+mj-lt"/>
              <a:buAutoNum type="arabicPeriod" startAt="5"/>
            </a:pPr>
            <a:r>
              <a:rPr lang="en-US" sz="1200" dirty="0"/>
              <a:t>Solar absorption by H2O is underestimated due to lack of weak lines in RTA (DeAngelis 2015 Nature)</a:t>
            </a:r>
          </a:p>
          <a:p>
            <a:pPr marL="514350" indent="-514350">
              <a:buFont typeface="+mj-lt"/>
              <a:buAutoNum type="arabicPeriod" startAt="5"/>
            </a:pPr>
            <a:r>
              <a:rPr lang="en-US" sz="1200" dirty="0"/>
              <a:t>Propagation of waves by large storms into sea-ice (</a:t>
            </a:r>
            <a:r>
              <a:rPr lang="en-US" sz="1200" dirty="0" err="1"/>
              <a:t>Kohout</a:t>
            </a:r>
            <a:r>
              <a:rPr lang="en-US" sz="1200" dirty="0"/>
              <a:t> 2014 Nature)</a:t>
            </a:r>
          </a:p>
          <a:p>
            <a:pPr marL="514350" indent="-514350">
              <a:buFont typeface="+mj-lt"/>
              <a:buAutoNum type="arabicPeriod" startAt="5"/>
            </a:pPr>
            <a:r>
              <a:rPr lang="en-US" sz="1200" dirty="0"/>
              <a:t>Earth system models for IPCC/AR5 did not include permafrost carbon emissions (Schuur 2015 Nature) - abrupt thaw is not included in large-scale models - offset by vegetation growth not included either</a:t>
            </a:r>
          </a:p>
          <a:p>
            <a:pPr marL="514350" indent="-514350">
              <a:buFont typeface="+mj-lt"/>
              <a:buAutoNum type="arabicPeriod" startAt="5"/>
            </a:pPr>
            <a:r>
              <a:rPr lang="en-US" sz="1200" dirty="0"/>
              <a:t>Current cloud/convective parameterizations used in global climate models typically do not account for convective organization (Muller 2012 </a:t>
            </a:r>
            <a:r>
              <a:rPr lang="en-US" sz="1200" dirty="0" err="1"/>
              <a:t>J.Clim</a:t>
            </a:r>
            <a:r>
              <a:rPr lang="en-US" sz="1200" dirty="0"/>
              <a:t>)</a:t>
            </a:r>
          </a:p>
          <a:p>
            <a:pPr marL="514350" indent="-514350">
              <a:buFont typeface="+mj-lt"/>
              <a:buAutoNum type="arabicPeriod" startAt="5"/>
            </a:pPr>
            <a:r>
              <a:rPr lang="en-US" sz="1200" dirty="0"/>
              <a:t>Impact of rapid freshwater input to ocean (Hansen 2015 ACPD) causing severe storms, rapid SLR</a:t>
            </a:r>
          </a:p>
          <a:p>
            <a:pPr marL="514350" indent="-514350">
              <a:buFont typeface="+mj-lt"/>
              <a:buAutoNum type="arabicPeriod" startAt="5"/>
            </a:pPr>
            <a:r>
              <a:rPr lang="en-US" sz="1200" dirty="0"/>
              <a:t>Models either have an AMOC that is too stable with respect to buoyancy forcing or are missing an important forcing.  Greenland meltwater runoff is not included as a forcing in CMIP5 (</a:t>
            </a:r>
            <a:r>
              <a:rPr lang="en-US" sz="1200" dirty="0" err="1"/>
              <a:t>Rahmstorf</a:t>
            </a:r>
            <a:r>
              <a:rPr lang="en-US" sz="1200" dirty="0"/>
              <a:t> 2014 Nat.CC)</a:t>
            </a:r>
          </a:p>
          <a:p>
            <a:pPr marL="514350" indent="-514350">
              <a:buFont typeface="+mj-lt"/>
              <a:buAutoNum type="arabicPeriod" startAt="5"/>
            </a:pPr>
            <a:r>
              <a:rPr lang="en-US" sz="1200" dirty="0"/>
              <a:t>(Pollard 2015 EPSL) hydrofracturing (surface water, moulins) and large ice-cliff failure is not included in models</a:t>
            </a:r>
          </a:p>
          <a:p>
            <a:pPr marL="0" indent="0">
              <a:buNone/>
            </a:pPr>
            <a:r>
              <a:rPr lang="en-US" sz="1200" dirty="0"/>
              <a:t>              -- greatly accelerated collapse in WAIS</a:t>
            </a:r>
          </a:p>
          <a:p>
            <a:pPr marL="514350" indent="-514350">
              <a:buFont typeface="+mj-lt"/>
              <a:buAutoNum type="arabicPeriod" startAt="13"/>
            </a:pPr>
            <a:r>
              <a:rPr lang="en-US" sz="1200" dirty="0"/>
              <a:t>Missing representation of Atmospheric Rivers for Antarctica surface mass balance (</a:t>
            </a:r>
            <a:r>
              <a:rPr lang="en-US" sz="1200" dirty="0" err="1"/>
              <a:t>Gorodetskaya</a:t>
            </a:r>
            <a:r>
              <a:rPr lang="en-US" sz="1200" dirty="0"/>
              <a:t> 2014 GRL)</a:t>
            </a:r>
          </a:p>
          <a:p>
            <a:pPr marL="514350" indent="-514350">
              <a:buFont typeface="+mj-lt"/>
              <a:buAutoNum type="arabicPeriod" startAt="13"/>
            </a:pPr>
            <a:r>
              <a:rPr lang="en-US" sz="1200" dirty="0"/>
              <a:t>Mycorrhizal symbioses are not accounted for in most global vegetation models (</a:t>
            </a:r>
            <a:r>
              <a:rPr lang="en-US" sz="1200" dirty="0" err="1"/>
              <a:t>Terrer</a:t>
            </a:r>
            <a:r>
              <a:rPr lang="en-US" sz="1200" dirty="0"/>
              <a:t> 2016 Science), C-only models likely overestimated CO2 fertilization for 65% of globe, N-limitation models likely underestimate CO2 </a:t>
            </a:r>
            <a:r>
              <a:rPr lang="en-US" sz="1200" dirty="0" err="1"/>
              <a:t>fertliization</a:t>
            </a:r>
            <a:r>
              <a:rPr lang="en-US" sz="1200" dirty="0"/>
              <a:t> for mid-latitude trees (~35 % of vegetated area)</a:t>
            </a:r>
          </a:p>
          <a:p>
            <a:pPr marL="514350" indent="-514350">
              <a:buFont typeface="+mj-lt"/>
              <a:buAutoNum type="arabicPeriod" startAt="13"/>
            </a:pPr>
            <a:r>
              <a:rPr lang="en-US" sz="1200" dirty="0"/>
              <a:t>C-concentration feedback may be weaker than currently expected from ESMs +170 +/- 127 </a:t>
            </a:r>
            <a:r>
              <a:rPr lang="en-US" sz="1200" dirty="0" err="1"/>
              <a:t>Pg</a:t>
            </a:r>
            <a:r>
              <a:rPr lang="en-US" sz="1200" dirty="0"/>
              <a:t>-C by 2100 (He 2016 Science), life feedbacks (wildfires, agriculture) are not included (</a:t>
            </a:r>
            <a:r>
              <a:rPr lang="en-US" sz="1200" dirty="0" err="1"/>
              <a:t>Bonan</a:t>
            </a:r>
            <a:r>
              <a:rPr lang="en-US" sz="1200" dirty="0"/>
              <a:t> 2018 Science)</a:t>
            </a:r>
          </a:p>
          <a:p>
            <a:pPr marL="514350" indent="-514350">
              <a:buFont typeface="+mj-lt"/>
              <a:buAutoNum type="arabicPeriod" startAt="13"/>
            </a:pPr>
            <a:r>
              <a:rPr lang="en-US" sz="1200" dirty="0"/>
              <a:t>"zero curtain is not represented", underestimate permafrost emissions (</a:t>
            </a:r>
            <a:r>
              <a:rPr lang="en-US" sz="1200" dirty="0" err="1"/>
              <a:t>Commane</a:t>
            </a:r>
            <a:r>
              <a:rPr lang="en-US" sz="1200" dirty="0"/>
              <a:t> 2017 PNAS)</a:t>
            </a:r>
          </a:p>
          <a:p>
            <a:pPr marL="514350" indent="-514350">
              <a:buFont typeface="+mj-lt"/>
              <a:buAutoNum type="arabicPeriod" startAt="13"/>
            </a:pPr>
            <a:r>
              <a:rPr lang="en-US" sz="1200" dirty="0"/>
              <a:t>Models do not account for long term reversals in CO2 fertilization (Reich 2018 Science)</a:t>
            </a:r>
          </a:p>
        </p:txBody>
      </p:sp>
      <p:sp>
        <p:nvSpPr>
          <p:cNvPr id="4" name="Slide Number Placeholder 3">
            <a:extLst>
              <a:ext uri="{FF2B5EF4-FFF2-40B4-BE49-F238E27FC236}">
                <a16:creationId xmlns:a16="http://schemas.microsoft.com/office/drawing/2014/main" id="{156E160E-0547-40BC-B458-F912BC7BEFFA}"/>
              </a:ext>
            </a:extLst>
          </p:cNvPr>
          <p:cNvSpPr>
            <a:spLocks noGrp="1"/>
          </p:cNvSpPr>
          <p:nvPr>
            <p:ph type="sldNum" sz="quarter" idx="12"/>
          </p:nvPr>
        </p:nvSpPr>
        <p:spPr/>
        <p:txBody>
          <a:bodyPr/>
          <a:lstStyle/>
          <a:p>
            <a:pPr>
              <a:defRPr/>
            </a:pPr>
            <a:fld id="{F38953B3-7381-43F1-B9EC-393539E72B90}" type="slidenum">
              <a:rPr lang="en-US" smtClean="0"/>
              <a:pPr>
                <a:defRPr/>
              </a:pPr>
              <a:t>22</a:t>
            </a:fld>
            <a:endParaRPr lang="en-US"/>
          </a:p>
        </p:txBody>
      </p:sp>
    </p:spTree>
    <p:extLst>
      <p:ext uri="{BB962C8B-B14F-4D97-AF65-F5344CB8AC3E}">
        <p14:creationId xmlns:p14="http://schemas.microsoft.com/office/powerpoint/2010/main" val="3137093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4D0785A6-726E-46E3-9CB7-EEEE17DF684E}"/>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F156C05-6ADD-4FC9-ACC3-DF774B4C1B39}"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100355" name="Rectangle 2">
            <a:extLst>
              <a:ext uri="{FF2B5EF4-FFF2-40B4-BE49-F238E27FC236}">
                <a16:creationId xmlns:a16="http://schemas.microsoft.com/office/drawing/2014/main" id="{9C7B8947-712B-47E0-9F8C-29D10D4AF80C}"/>
              </a:ext>
            </a:extLst>
          </p:cNvPr>
          <p:cNvSpPr>
            <a:spLocks noGrp="1" noChangeArrowheads="1"/>
          </p:cNvSpPr>
          <p:nvPr>
            <p:ph type="title"/>
          </p:nvPr>
        </p:nvSpPr>
        <p:spPr/>
        <p:txBody>
          <a:bodyPr/>
          <a:lstStyle/>
          <a:p>
            <a:pPr eaLnBrk="1" hangingPunct="1"/>
            <a:r>
              <a:rPr lang="en-US" altLang="en-US" sz="3200"/>
              <a:t>Climate models have large uncertainty in climate sensitivity</a:t>
            </a:r>
          </a:p>
        </p:txBody>
      </p:sp>
      <p:sp>
        <p:nvSpPr>
          <p:cNvPr id="100356" name="Rectangle 3">
            <a:extLst>
              <a:ext uri="{FF2B5EF4-FFF2-40B4-BE49-F238E27FC236}">
                <a16:creationId xmlns:a16="http://schemas.microsoft.com/office/drawing/2014/main" id="{ACB58021-32E6-4E54-BEB5-2CAB572E9CD3}"/>
              </a:ext>
            </a:extLst>
          </p:cNvPr>
          <p:cNvSpPr>
            <a:spLocks noGrp="1" noChangeArrowheads="1"/>
          </p:cNvSpPr>
          <p:nvPr>
            <p:ph type="body" sz="half" idx="1"/>
          </p:nvPr>
        </p:nvSpPr>
        <p:spPr>
          <a:xfrm>
            <a:off x="152400" y="1295400"/>
            <a:ext cx="3163888" cy="5029200"/>
          </a:xfrm>
        </p:spPr>
        <p:txBody>
          <a:bodyPr/>
          <a:lstStyle/>
          <a:p>
            <a:pPr eaLnBrk="1" hangingPunct="1"/>
            <a:r>
              <a:rPr lang="en-US" altLang="en-US" sz="2400" dirty="0"/>
              <a:t>Bony et al. 2006 quantified the range of uncertainty in </a:t>
            </a:r>
            <a:r>
              <a:rPr lang="en-US" altLang="en-US" sz="2400" dirty="0" err="1"/>
              <a:t>thr</a:t>
            </a:r>
            <a:r>
              <a:rPr lang="en-US" altLang="en-US" sz="2400" dirty="0"/>
              <a:t> feedbacks used in modern models</a:t>
            </a:r>
          </a:p>
        </p:txBody>
      </p:sp>
      <p:pic>
        <p:nvPicPr>
          <p:cNvPr id="100357" name="Picture 4" descr="06jc_bony_fig1">
            <a:extLst>
              <a:ext uri="{FF2B5EF4-FFF2-40B4-BE49-F238E27FC236}">
                <a16:creationId xmlns:a16="http://schemas.microsoft.com/office/drawing/2014/main" id="{C10A4688-E097-4F3B-BCE0-5084BA090B9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05200" y="1905000"/>
            <a:ext cx="5334000" cy="387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8" name="Text Box 5">
            <a:extLst>
              <a:ext uri="{FF2B5EF4-FFF2-40B4-BE49-F238E27FC236}">
                <a16:creationId xmlns:a16="http://schemas.microsoft.com/office/drawing/2014/main" id="{555769CA-EEAB-44E8-873F-05EB3EAB50E8}"/>
              </a:ext>
            </a:extLst>
          </p:cNvPr>
          <p:cNvSpPr txBox="1">
            <a:spLocks noChangeArrowheads="1"/>
          </p:cNvSpPr>
          <p:nvPr/>
        </p:nvSpPr>
        <p:spPr bwMode="auto">
          <a:xfrm>
            <a:off x="3886200" y="5867400"/>
            <a:ext cx="4953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1800" dirty="0">
                <a:latin typeface="Arial" panose="020B0604020202020204" pitchFamily="34" charset="0"/>
              </a:rPr>
              <a:t>WV = Water Vapor                 C = Cloud</a:t>
            </a:r>
          </a:p>
          <a:p>
            <a:pPr eaLnBrk="1" hangingPunct="1">
              <a:spcBef>
                <a:spcPct val="50000"/>
              </a:spcBef>
            </a:pPr>
            <a:r>
              <a:rPr lang="en-US" altLang="en-US" sz="1800" dirty="0">
                <a:latin typeface="Arial" panose="020B0604020202020204" pitchFamily="34" charset="0"/>
              </a:rPr>
              <a:t>   A = Albedo                        LR = Lapse Rate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5BD14C7A-AF7F-4E1D-9340-B06407F47037}"/>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D51C3E0-9614-497C-83FC-53231416F7DA}"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101379" name="Rectangle 8">
            <a:extLst>
              <a:ext uri="{FF2B5EF4-FFF2-40B4-BE49-F238E27FC236}">
                <a16:creationId xmlns:a16="http://schemas.microsoft.com/office/drawing/2014/main" id="{C71CD8B8-81E9-4B60-A199-1D0D05AC5C58}"/>
              </a:ext>
            </a:extLst>
          </p:cNvPr>
          <p:cNvSpPr>
            <a:spLocks noGrp="1" noChangeArrowheads="1"/>
          </p:cNvSpPr>
          <p:nvPr>
            <p:ph type="title"/>
          </p:nvPr>
        </p:nvSpPr>
        <p:spPr/>
        <p:txBody>
          <a:bodyPr/>
          <a:lstStyle/>
          <a:p>
            <a:pPr eaLnBrk="1" hangingPunct="1"/>
            <a:r>
              <a:rPr lang="en-US" altLang="en-US" sz="3200"/>
              <a:t>Why is uncertainty in climate sensitivity asymmetric?</a:t>
            </a:r>
          </a:p>
        </p:txBody>
      </p:sp>
      <p:sp>
        <p:nvSpPr>
          <p:cNvPr id="101380" name="Rectangle 3">
            <a:extLst>
              <a:ext uri="{FF2B5EF4-FFF2-40B4-BE49-F238E27FC236}">
                <a16:creationId xmlns:a16="http://schemas.microsoft.com/office/drawing/2014/main" id="{665482FE-D5F4-4790-9AB9-E2028DFD2ED1}"/>
              </a:ext>
            </a:extLst>
          </p:cNvPr>
          <p:cNvSpPr>
            <a:spLocks noGrp="1" noChangeArrowheads="1"/>
          </p:cNvSpPr>
          <p:nvPr>
            <p:ph type="body" sz="half" idx="1"/>
          </p:nvPr>
        </p:nvSpPr>
        <p:spPr/>
        <p:txBody>
          <a:bodyPr/>
          <a:lstStyle/>
          <a:p>
            <a:pPr eaLnBrk="1" hangingPunct="1">
              <a:lnSpc>
                <a:spcPct val="90000"/>
              </a:lnSpc>
            </a:pPr>
            <a:r>
              <a:rPr lang="en-US" altLang="en-US" sz="2400"/>
              <a:t>Complex interactions large feedbacks.</a:t>
            </a:r>
          </a:p>
          <a:p>
            <a:pPr lvl="1" eaLnBrk="1" hangingPunct="1">
              <a:lnSpc>
                <a:spcPct val="90000"/>
              </a:lnSpc>
            </a:pPr>
            <a:r>
              <a:rPr lang="en-US" altLang="en-US" sz="2000"/>
              <a:t>Uncertainty in feedbacks might be Gaussian</a:t>
            </a:r>
          </a:p>
          <a:p>
            <a:pPr lvl="1" eaLnBrk="1" hangingPunct="1">
              <a:lnSpc>
                <a:spcPct val="90000"/>
              </a:lnSpc>
            </a:pPr>
            <a:endParaRPr lang="en-US" altLang="en-US" sz="2000"/>
          </a:p>
          <a:p>
            <a:pPr lvl="1" eaLnBrk="1" hangingPunct="1">
              <a:lnSpc>
                <a:spcPct val="90000"/>
              </a:lnSpc>
            </a:pPr>
            <a:endParaRPr lang="en-US" altLang="en-US" sz="2000"/>
          </a:p>
          <a:p>
            <a:pPr lvl="1" eaLnBrk="1" hangingPunct="1">
              <a:lnSpc>
                <a:spcPct val="90000"/>
              </a:lnSpc>
            </a:pPr>
            <a:endParaRPr lang="en-US" altLang="en-US" sz="2000"/>
          </a:p>
          <a:p>
            <a:pPr lvl="1" eaLnBrk="1" hangingPunct="1">
              <a:lnSpc>
                <a:spcPct val="90000"/>
              </a:lnSpc>
            </a:pPr>
            <a:endParaRPr lang="en-US" altLang="en-US" sz="2000"/>
          </a:p>
          <a:p>
            <a:pPr lvl="1" eaLnBrk="1" hangingPunct="1">
              <a:lnSpc>
                <a:spcPct val="90000"/>
              </a:lnSpc>
            </a:pPr>
            <a:endParaRPr lang="en-US" altLang="en-US" sz="2000"/>
          </a:p>
          <a:p>
            <a:pPr lvl="1" eaLnBrk="1" hangingPunct="1">
              <a:lnSpc>
                <a:spcPct val="90000"/>
              </a:lnSpc>
            </a:pPr>
            <a:endParaRPr lang="en-US" altLang="en-US" sz="2000"/>
          </a:p>
          <a:p>
            <a:pPr lvl="1" eaLnBrk="1" hangingPunct="1">
              <a:lnSpc>
                <a:spcPct val="90000"/>
              </a:lnSpc>
            </a:pPr>
            <a:endParaRPr lang="en-US" altLang="en-US" sz="2000"/>
          </a:p>
          <a:p>
            <a:pPr lvl="1" eaLnBrk="1" hangingPunct="1">
              <a:lnSpc>
                <a:spcPct val="90000"/>
              </a:lnSpc>
            </a:pPr>
            <a:endParaRPr lang="en-US" altLang="en-US" sz="2000"/>
          </a:p>
          <a:p>
            <a:pPr eaLnBrk="1" hangingPunct="1">
              <a:lnSpc>
                <a:spcPct val="90000"/>
              </a:lnSpc>
            </a:pPr>
            <a:r>
              <a:rPr lang="en-US" altLang="en-US" sz="2400"/>
              <a:t>Long tail of small, but finite probabilities</a:t>
            </a:r>
          </a:p>
          <a:p>
            <a:pPr eaLnBrk="1" hangingPunct="1">
              <a:lnSpc>
                <a:spcPct val="90000"/>
              </a:lnSpc>
            </a:pPr>
            <a:endParaRPr lang="en-US" altLang="en-US" sz="2400"/>
          </a:p>
        </p:txBody>
      </p:sp>
      <p:pic>
        <p:nvPicPr>
          <p:cNvPr id="101381" name="Picture 4" descr="ipcc_ar4_p720">
            <a:extLst>
              <a:ext uri="{FF2B5EF4-FFF2-40B4-BE49-F238E27FC236}">
                <a16:creationId xmlns:a16="http://schemas.microsoft.com/office/drawing/2014/main" id="{9FD7C295-1520-474F-9437-8584935A761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19600" y="1808163"/>
            <a:ext cx="4495800" cy="3576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382" name="Picture 7" descr="07sci_roe_csen_fig1">
            <a:extLst>
              <a:ext uri="{FF2B5EF4-FFF2-40B4-BE49-F238E27FC236}">
                <a16:creationId xmlns:a16="http://schemas.microsoft.com/office/drawing/2014/main" id="{67353E24-1B38-440D-B39C-B3B755D60C0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38200" y="2819400"/>
            <a:ext cx="2803525" cy="229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3C7A-0556-4ACD-BA78-7383C53325F0}"/>
              </a:ext>
            </a:extLst>
          </p:cNvPr>
          <p:cNvSpPr>
            <a:spLocks noGrp="1"/>
          </p:cNvSpPr>
          <p:nvPr>
            <p:ph type="title"/>
          </p:nvPr>
        </p:nvSpPr>
        <p:spPr/>
        <p:txBody>
          <a:bodyPr/>
          <a:lstStyle/>
          <a:p>
            <a:r>
              <a:rPr lang="en-US" dirty="0"/>
              <a:t>Asymmetric Climate Risk</a:t>
            </a:r>
          </a:p>
        </p:txBody>
      </p:sp>
      <p:sp>
        <p:nvSpPr>
          <p:cNvPr id="3" name="Content Placeholder 2">
            <a:extLst>
              <a:ext uri="{FF2B5EF4-FFF2-40B4-BE49-F238E27FC236}">
                <a16:creationId xmlns:a16="http://schemas.microsoft.com/office/drawing/2014/main" id="{8BFA6F90-A4CD-4BCC-B8F1-C7D26095A2C6}"/>
              </a:ext>
            </a:extLst>
          </p:cNvPr>
          <p:cNvSpPr>
            <a:spLocks noGrp="1"/>
          </p:cNvSpPr>
          <p:nvPr>
            <p:ph idx="1"/>
          </p:nvPr>
        </p:nvSpPr>
        <p:spPr>
          <a:xfrm>
            <a:off x="152400" y="1143000"/>
            <a:ext cx="8763000" cy="1544053"/>
          </a:xfrm>
        </p:spPr>
        <p:txBody>
          <a:bodyPr/>
          <a:lstStyle/>
          <a:p>
            <a:r>
              <a:rPr lang="en-US" sz="2400" dirty="0"/>
              <a:t>Science is the best estimate we have, but it is flawed</a:t>
            </a:r>
          </a:p>
          <a:p>
            <a:pPr lvl="1"/>
            <a:r>
              <a:rPr lang="en-US" sz="2000" dirty="0"/>
              <a:t>Non-linear effects are difficult to model (humans tend to linearly extrapolate from our relatively stable climate and do not consider interactions between ocean, atmosphere, biosphere, etc.)</a:t>
            </a:r>
          </a:p>
          <a:p>
            <a:pPr lvl="1"/>
            <a:r>
              <a:rPr lang="en-US" sz="2000" dirty="0"/>
              <a:t>IPCC only considers “mature” science </a:t>
            </a:r>
          </a:p>
        </p:txBody>
      </p:sp>
      <p:sp>
        <p:nvSpPr>
          <p:cNvPr id="4" name="Slide Number Placeholder 3">
            <a:extLst>
              <a:ext uri="{FF2B5EF4-FFF2-40B4-BE49-F238E27FC236}">
                <a16:creationId xmlns:a16="http://schemas.microsoft.com/office/drawing/2014/main" id="{1C3C3FC5-7B38-4A11-8162-51A03D54E43D}"/>
              </a:ext>
            </a:extLst>
          </p:cNvPr>
          <p:cNvSpPr>
            <a:spLocks noGrp="1"/>
          </p:cNvSpPr>
          <p:nvPr>
            <p:ph type="sldNum" sz="quarter" idx="12"/>
          </p:nvPr>
        </p:nvSpPr>
        <p:spPr/>
        <p:txBody>
          <a:bodyPr/>
          <a:lstStyle/>
          <a:p>
            <a:pPr>
              <a:defRPr/>
            </a:pPr>
            <a:fld id="{F38953B3-7381-43F1-B9EC-393539E72B90}" type="slidenum">
              <a:rPr lang="en-US" smtClean="0"/>
              <a:pPr>
                <a:defRPr/>
              </a:pPr>
              <a:t>25</a:t>
            </a:fld>
            <a:endParaRPr lang="en-US"/>
          </a:p>
        </p:txBody>
      </p:sp>
      <p:pic>
        <p:nvPicPr>
          <p:cNvPr id="6" name="Picture 5">
            <a:extLst>
              <a:ext uri="{FF2B5EF4-FFF2-40B4-BE49-F238E27FC236}">
                <a16:creationId xmlns:a16="http://schemas.microsoft.com/office/drawing/2014/main" id="{731CC760-0E66-4AF1-AB39-7F9C9B07091B}"/>
              </a:ext>
            </a:extLst>
          </p:cNvPr>
          <p:cNvPicPr>
            <a:picLocks noChangeAspect="1"/>
          </p:cNvPicPr>
          <p:nvPr/>
        </p:nvPicPr>
        <p:blipFill rotWithShape="1">
          <a:blip r:embed="rId2">
            <a:extLst>
              <a:ext uri="{28A0092B-C50C-407E-A947-70E740481C1C}">
                <a14:useLocalDpi xmlns:a14="http://schemas.microsoft.com/office/drawing/2010/main" val="0"/>
              </a:ext>
            </a:extLst>
          </a:blip>
          <a:srcRect b="18011"/>
          <a:stretch/>
        </p:blipFill>
        <p:spPr>
          <a:xfrm>
            <a:off x="381000" y="3352799"/>
            <a:ext cx="5715798" cy="3124201"/>
          </a:xfrm>
          <a:prstGeom prst="rect">
            <a:avLst/>
          </a:prstGeom>
        </p:spPr>
      </p:pic>
      <p:sp>
        <p:nvSpPr>
          <p:cNvPr id="7" name="TextBox 6">
            <a:extLst>
              <a:ext uri="{FF2B5EF4-FFF2-40B4-BE49-F238E27FC236}">
                <a16:creationId xmlns:a16="http://schemas.microsoft.com/office/drawing/2014/main" id="{05535760-C641-4F57-A393-8F6B48711E2E}"/>
              </a:ext>
            </a:extLst>
          </p:cNvPr>
          <p:cNvSpPr txBox="1"/>
          <p:nvPr/>
        </p:nvSpPr>
        <p:spPr>
          <a:xfrm>
            <a:off x="6553200" y="2743200"/>
            <a:ext cx="2362200" cy="2862322"/>
          </a:xfrm>
          <a:prstGeom prst="rect">
            <a:avLst/>
          </a:prstGeom>
          <a:noFill/>
        </p:spPr>
        <p:txBody>
          <a:bodyPr wrap="square" rtlCol="0">
            <a:spAutoFit/>
          </a:bodyPr>
          <a:lstStyle/>
          <a:p>
            <a:r>
              <a:rPr lang="en-US" dirty="0"/>
              <a:t>Graphic from a talk by Richard B. Alley, May 23, 2017</a:t>
            </a:r>
          </a:p>
          <a:p>
            <a:endParaRPr lang="en-US" dirty="0"/>
          </a:p>
          <a:p>
            <a:r>
              <a:rPr lang="en-US" dirty="0"/>
              <a:t>Conservative estimates of</a:t>
            </a:r>
          </a:p>
          <a:p>
            <a:pPr marL="342900" indent="-342900">
              <a:buFontTx/>
              <a:buChar char="-"/>
            </a:pPr>
            <a:r>
              <a:rPr lang="en-US" dirty="0"/>
              <a:t>Sea level rise</a:t>
            </a:r>
          </a:p>
          <a:p>
            <a:pPr marL="342900" indent="-342900">
              <a:buFontTx/>
              <a:buChar char="-"/>
            </a:pPr>
            <a:r>
              <a:rPr lang="en-US" dirty="0"/>
              <a:t>Biological responses</a:t>
            </a:r>
          </a:p>
        </p:txBody>
      </p:sp>
    </p:spTree>
    <p:extLst>
      <p:ext uri="{BB962C8B-B14F-4D97-AF65-F5344CB8AC3E}">
        <p14:creationId xmlns:p14="http://schemas.microsoft.com/office/powerpoint/2010/main" val="237875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CCF84961-DF49-403C-AE5D-10B8D2BFA599}"/>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E9E1CEE-A5BF-490C-AAA4-142365AC6324}"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102403" name="Rectangle 2">
            <a:extLst>
              <a:ext uri="{FF2B5EF4-FFF2-40B4-BE49-F238E27FC236}">
                <a16:creationId xmlns:a16="http://schemas.microsoft.com/office/drawing/2014/main" id="{84E2051E-1D4C-424E-9B5D-8F40BD1C25FA}"/>
              </a:ext>
            </a:extLst>
          </p:cNvPr>
          <p:cNvSpPr>
            <a:spLocks noGrp="1" noChangeArrowheads="1"/>
          </p:cNvSpPr>
          <p:nvPr>
            <p:ph type="title"/>
          </p:nvPr>
        </p:nvSpPr>
        <p:spPr/>
        <p:txBody>
          <a:bodyPr/>
          <a:lstStyle/>
          <a:p>
            <a:pPr eaLnBrk="1" hangingPunct="1"/>
            <a:r>
              <a:rPr lang="en-US" altLang="en-US" sz="3200"/>
              <a:t>What if we stopped </a:t>
            </a:r>
            <a:r>
              <a:rPr lang="en-US" altLang="en-US" sz="3200" i="1" u="sng"/>
              <a:t>all</a:t>
            </a:r>
            <a:r>
              <a:rPr lang="en-US" altLang="en-US" sz="3200"/>
              <a:t> (GHG, aerosol, etc.) emissions today?</a:t>
            </a:r>
          </a:p>
        </p:txBody>
      </p:sp>
      <p:sp>
        <p:nvSpPr>
          <p:cNvPr id="102404" name="Rectangle 3">
            <a:extLst>
              <a:ext uri="{FF2B5EF4-FFF2-40B4-BE49-F238E27FC236}">
                <a16:creationId xmlns:a16="http://schemas.microsoft.com/office/drawing/2014/main" id="{88E2B2F7-C2CB-4EDB-8D7B-123332AB624A}"/>
              </a:ext>
            </a:extLst>
          </p:cNvPr>
          <p:cNvSpPr>
            <a:spLocks noGrp="1" noChangeArrowheads="1"/>
          </p:cNvSpPr>
          <p:nvPr>
            <p:ph type="body" sz="half" idx="1"/>
          </p:nvPr>
        </p:nvSpPr>
        <p:spPr>
          <a:xfrm>
            <a:off x="152400" y="1295400"/>
            <a:ext cx="4343400" cy="5257800"/>
          </a:xfrm>
        </p:spPr>
        <p:txBody>
          <a:bodyPr/>
          <a:lstStyle/>
          <a:p>
            <a:pPr eaLnBrk="1" hangingPunct="1">
              <a:lnSpc>
                <a:spcPct val="90000"/>
              </a:lnSpc>
            </a:pPr>
            <a:r>
              <a:rPr lang="en-US" altLang="en-US" sz="2000"/>
              <a:t>CO2 has a long effective lifetime in the atmosphere and continues to warm the atmosphere for centuries.</a:t>
            </a:r>
          </a:p>
          <a:p>
            <a:pPr lvl="1" eaLnBrk="1" hangingPunct="1">
              <a:lnSpc>
                <a:spcPct val="90000"/>
              </a:lnSpc>
            </a:pPr>
            <a:r>
              <a:rPr lang="en-US" altLang="en-US" sz="1800"/>
              <a:t>In 2005 the atmosphere had 379 ppm of CO2</a:t>
            </a:r>
          </a:p>
          <a:p>
            <a:pPr eaLnBrk="1" hangingPunct="1">
              <a:lnSpc>
                <a:spcPct val="90000"/>
              </a:lnSpc>
            </a:pPr>
            <a:r>
              <a:rPr lang="en-US" altLang="en-US" sz="2000"/>
              <a:t>Observed increase of 0.8 C in global temperature is a small fraction of the expected equilibrium temperature.</a:t>
            </a:r>
          </a:p>
          <a:p>
            <a:pPr eaLnBrk="1" hangingPunct="1">
              <a:lnSpc>
                <a:spcPct val="90000"/>
              </a:lnSpc>
            </a:pPr>
            <a:r>
              <a:rPr lang="en-US" altLang="en-US" sz="2000"/>
              <a:t>Emissions from 1750 to 2005 will have a committed warming of 2.4 C (1.4 to 4.3 C)</a:t>
            </a:r>
          </a:p>
          <a:p>
            <a:pPr lvl="1" eaLnBrk="1" hangingPunct="1">
              <a:lnSpc>
                <a:spcPct val="90000"/>
              </a:lnSpc>
            </a:pPr>
            <a:r>
              <a:rPr lang="en-US" altLang="en-US" sz="1800"/>
              <a:t>Part of this impact is the cooling provided by aerosols</a:t>
            </a:r>
          </a:p>
          <a:p>
            <a:pPr eaLnBrk="1" hangingPunct="1">
              <a:lnSpc>
                <a:spcPct val="90000"/>
              </a:lnSpc>
            </a:pPr>
            <a:r>
              <a:rPr lang="en-US" altLang="en-US" sz="2000"/>
              <a:t>Each year we delay is curbing emissions adds 9 ppm to the stabilization point for CO2 </a:t>
            </a:r>
          </a:p>
        </p:txBody>
      </p:sp>
      <p:pic>
        <p:nvPicPr>
          <p:cNvPr id="102405" name="Picture 4" descr="08pnas_ramanathan_fig1">
            <a:extLst>
              <a:ext uri="{FF2B5EF4-FFF2-40B4-BE49-F238E27FC236}">
                <a16:creationId xmlns:a16="http://schemas.microsoft.com/office/drawing/2014/main" id="{006C5941-B79B-47F6-AEBA-497E0C3CCA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0100" y="1528763"/>
            <a:ext cx="4305300" cy="304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6" name="Text Box 6">
            <a:extLst>
              <a:ext uri="{FF2B5EF4-FFF2-40B4-BE49-F238E27FC236}">
                <a16:creationId xmlns:a16="http://schemas.microsoft.com/office/drawing/2014/main" id="{CA8F460C-3F46-4AE2-A687-F4B552520C22}"/>
              </a:ext>
            </a:extLst>
          </p:cNvPr>
          <p:cNvSpPr txBox="1">
            <a:spLocks noChangeArrowheads="1"/>
          </p:cNvSpPr>
          <p:nvPr/>
        </p:nvSpPr>
        <p:spPr bwMode="auto">
          <a:xfrm>
            <a:off x="4800600" y="4648200"/>
            <a:ext cx="4038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dirty="0"/>
              <a:t>Equilibrium global temperature assuming all fossil fuel emissions and associated aerosols stop in 2005.   Assumed range of climate sensitivity was 2 to 4.5 C/2xCO2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D2A853D-7F48-4233-AAA6-DDF67BF35AD0}"/>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D9D901F-5248-45D5-91A3-969947D0C74B}"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103427" name="Rectangle 5">
            <a:extLst>
              <a:ext uri="{FF2B5EF4-FFF2-40B4-BE49-F238E27FC236}">
                <a16:creationId xmlns:a16="http://schemas.microsoft.com/office/drawing/2014/main" id="{84700E3D-4307-498A-8826-949B6672398D}"/>
              </a:ext>
            </a:extLst>
          </p:cNvPr>
          <p:cNvSpPr>
            <a:spLocks noGrp="1" noChangeArrowheads="1"/>
          </p:cNvSpPr>
          <p:nvPr>
            <p:ph type="title"/>
          </p:nvPr>
        </p:nvSpPr>
        <p:spPr>
          <a:xfrm>
            <a:off x="609600" y="0"/>
            <a:ext cx="8229600" cy="1066800"/>
          </a:xfrm>
        </p:spPr>
        <p:txBody>
          <a:bodyPr/>
          <a:lstStyle/>
          <a:p>
            <a:pPr eaLnBrk="1" hangingPunct="1"/>
            <a:r>
              <a:rPr lang="en-US" altLang="en-US" sz="3200"/>
              <a:t>Or what if we built no new fossil fuel plants and let existing plants “age-out”</a:t>
            </a:r>
            <a:endParaRPr lang="en-US" altLang="en-US" sz="2400"/>
          </a:p>
        </p:txBody>
      </p:sp>
      <p:sp>
        <p:nvSpPr>
          <p:cNvPr id="103428" name="Rectangle 3">
            <a:extLst>
              <a:ext uri="{FF2B5EF4-FFF2-40B4-BE49-F238E27FC236}">
                <a16:creationId xmlns:a16="http://schemas.microsoft.com/office/drawing/2014/main" id="{52753E32-DC04-4187-B893-59F3C83253F8}"/>
              </a:ext>
            </a:extLst>
          </p:cNvPr>
          <p:cNvSpPr>
            <a:spLocks noGrp="1" noChangeArrowheads="1"/>
          </p:cNvSpPr>
          <p:nvPr>
            <p:ph type="body" sz="half" idx="1"/>
          </p:nvPr>
        </p:nvSpPr>
        <p:spPr>
          <a:xfrm>
            <a:off x="152400" y="1295400"/>
            <a:ext cx="5029200" cy="4876800"/>
          </a:xfrm>
        </p:spPr>
        <p:txBody>
          <a:bodyPr/>
          <a:lstStyle/>
          <a:p>
            <a:pPr eaLnBrk="1" hangingPunct="1">
              <a:lnSpc>
                <a:spcPct val="90000"/>
              </a:lnSpc>
            </a:pPr>
            <a:r>
              <a:rPr lang="en-US" altLang="en-US" sz="2400"/>
              <a:t>NOTE: This study did not reduce aerosols (as in last page)</a:t>
            </a:r>
          </a:p>
          <a:p>
            <a:pPr eaLnBrk="1" hangingPunct="1">
              <a:lnSpc>
                <a:spcPct val="90000"/>
              </a:lnSpc>
            </a:pPr>
            <a:r>
              <a:rPr lang="en-US" altLang="en-US" sz="2400"/>
              <a:t>Between 2010-2060 496 Gt-CO</a:t>
            </a:r>
            <a:r>
              <a:rPr lang="en-US" altLang="en-US" sz="2400" baseline="-25000"/>
              <a:t>2</a:t>
            </a:r>
            <a:r>
              <a:rPr lang="en-US" altLang="en-US" sz="2400"/>
              <a:t> would be added</a:t>
            </a:r>
          </a:p>
          <a:p>
            <a:pPr eaLnBrk="1" hangingPunct="1">
              <a:lnSpc>
                <a:spcPct val="90000"/>
              </a:lnSpc>
            </a:pPr>
            <a:r>
              <a:rPr lang="en-US" altLang="en-US" sz="2400"/>
              <a:t>In 2060 increase (above pre-industrial) would be 1.3</a:t>
            </a:r>
            <a:r>
              <a:rPr lang="en-US" altLang="en-US" sz="2400" baseline="30000"/>
              <a:t>o </a:t>
            </a:r>
            <a:r>
              <a:rPr lang="en-US" altLang="en-US" sz="2400"/>
              <a:t>C (range of 1.1 to 1.4)</a:t>
            </a:r>
          </a:p>
          <a:p>
            <a:pPr eaLnBrk="1" hangingPunct="1">
              <a:lnSpc>
                <a:spcPct val="90000"/>
              </a:lnSpc>
            </a:pPr>
            <a:r>
              <a:rPr lang="en-US" altLang="en-US" sz="2400"/>
              <a:t>Coal plants built within last 10 years are dominant emission (e.g., from China)</a:t>
            </a:r>
          </a:p>
          <a:p>
            <a:pPr eaLnBrk="1" hangingPunct="1">
              <a:lnSpc>
                <a:spcPct val="90000"/>
              </a:lnSpc>
            </a:pPr>
            <a:r>
              <a:rPr lang="en-US" altLang="en-US" sz="2400"/>
              <a:t>By comparison, IPCC scenarios project 3000 to 7400 Gt-CO2 will be added.</a:t>
            </a:r>
          </a:p>
        </p:txBody>
      </p:sp>
      <p:pic>
        <p:nvPicPr>
          <p:cNvPr id="103429" name="Picture 4" descr="100910sci_davis_fig1">
            <a:extLst>
              <a:ext uri="{FF2B5EF4-FFF2-40B4-BE49-F238E27FC236}">
                <a16:creationId xmlns:a16="http://schemas.microsoft.com/office/drawing/2014/main" id="{E5C537A7-D5F2-4F67-9E3A-64FCDD8AFCE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2088" y="1524000"/>
            <a:ext cx="3643312"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0" name="Text Box 9">
            <a:extLst>
              <a:ext uri="{FF2B5EF4-FFF2-40B4-BE49-F238E27FC236}">
                <a16:creationId xmlns:a16="http://schemas.microsoft.com/office/drawing/2014/main" id="{CB869EA3-6F2C-4579-87F5-513732EE58FB}"/>
              </a:ext>
            </a:extLst>
          </p:cNvPr>
          <p:cNvSpPr txBox="1">
            <a:spLocks noChangeArrowheads="1"/>
          </p:cNvSpPr>
          <p:nvPr/>
        </p:nvSpPr>
        <p:spPr bwMode="auto">
          <a:xfrm>
            <a:off x="381000" y="5921375"/>
            <a:ext cx="6705600" cy="860425"/>
          </a:xfrm>
          <a:prstGeom prst="rect">
            <a:avLst/>
          </a:prstGeom>
          <a:solidFill>
            <a:srgbClr val="FF9900">
              <a:alpha val="21960"/>
            </a:srgbClr>
          </a:solidFill>
          <a:ln w="38100">
            <a:solidFill>
              <a:srgbClr val="FF99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Primary threats posed by climate change are from devices that do not yet exist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A957-6652-4F46-8E5C-07E7B78D9304}"/>
              </a:ext>
            </a:extLst>
          </p:cNvPr>
          <p:cNvSpPr>
            <a:spLocks noGrp="1"/>
          </p:cNvSpPr>
          <p:nvPr>
            <p:ph type="title"/>
          </p:nvPr>
        </p:nvSpPr>
        <p:spPr/>
        <p:txBody>
          <a:bodyPr/>
          <a:lstStyle/>
          <a:p>
            <a:r>
              <a:rPr lang="en-US" dirty="0"/>
              <a:t>Assessing Climate Risk</a:t>
            </a:r>
          </a:p>
        </p:txBody>
      </p:sp>
      <p:sp>
        <p:nvSpPr>
          <p:cNvPr id="4" name="Slide Number Placeholder 3">
            <a:extLst>
              <a:ext uri="{FF2B5EF4-FFF2-40B4-BE49-F238E27FC236}">
                <a16:creationId xmlns:a16="http://schemas.microsoft.com/office/drawing/2014/main" id="{3885195F-EAB3-436A-9932-E158128F7C4E}"/>
              </a:ext>
            </a:extLst>
          </p:cNvPr>
          <p:cNvSpPr>
            <a:spLocks noGrp="1"/>
          </p:cNvSpPr>
          <p:nvPr>
            <p:ph type="sldNum" sz="quarter" idx="12"/>
          </p:nvPr>
        </p:nvSpPr>
        <p:spPr/>
        <p:txBody>
          <a:bodyPr/>
          <a:lstStyle/>
          <a:p>
            <a:pPr>
              <a:defRPr/>
            </a:pPr>
            <a:fld id="{F38953B3-7381-43F1-B9EC-393539E72B90}" type="slidenum">
              <a:rPr lang="en-US" smtClean="0"/>
              <a:pPr>
                <a:defRPr/>
              </a:pPr>
              <a:t>28</a:t>
            </a:fld>
            <a:endParaRPr lang="en-US"/>
          </a:p>
        </p:txBody>
      </p:sp>
      <p:sp>
        <p:nvSpPr>
          <p:cNvPr id="5" name="Content Placeholder 4">
            <a:extLst>
              <a:ext uri="{FF2B5EF4-FFF2-40B4-BE49-F238E27FC236}">
                <a16:creationId xmlns:a16="http://schemas.microsoft.com/office/drawing/2014/main" id="{CFB5D538-6B00-4F36-9DFC-4DD1A64C8765}"/>
              </a:ext>
            </a:extLst>
          </p:cNvPr>
          <p:cNvSpPr>
            <a:spLocks noGrp="1"/>
          </p:cNvSpPr>
          <p:nvPr>
            <p:ph idx="1"/>
          </p:nvPr>
        </p:nvSpPr>
        <p:spPr>
          <a:xfrm>
            <a:off x="152400" y="1143000"/>
            <a:ext cx="8763000" cy="5426074"/>
          </a:xfrm>
        </p:spPr>
        <p:txBody>
          <a:bodyPr/>
          <a:lstStyle/>
          <a:p>
            <a:r>
              <a:rPr lang="en-US" sz="2400" dirty="0"/>
              <a:t>Cox 2018 Nature: Select models based on variance of global T.  Climate sensitivity is most likely less than 4 </a:t>
            </a:r>
            <a:r>
              <a:rPr lang="en-US" sz="2400" dirty="0" err="1"/>
              <a:t>degC</a:t>
            </a:r>
            <a:r>
              <a:rPr lang="en-US" sz="2400" dirty="0"/>
              <a:t>/2xCO2 – a good thing</a:t>
            </a:r>
          </a:p>
          <a:p>
            <a:r>
              <a:rPr lang="en-US" sz="2400" dirty="0"/>
              <a:t>Tian 2015 GRL  - model bias seems to correlated with model’s failure to characterize clouds in the ITCZ</a:t>
            </a:r>
          </a:p>
          <a:p>
            <a:pPr lvl="1"/>
            <a:r>
              <a:rPr lang="en-US" sz="2000" dirty="0"/>
              <a:t>Models that characterize the ITCZ better have higher climate sensitivity (~4 </a:t>
            </a:r>
            <a:r>
              <a:rPr lang="en-US" sz="2000" dirty="0" err="1"/>
              <a:t>degC</a:t>
            </a:r>
            <a:r>
              <a:rPr lang="en-US" sz="2000" dirty="0"/>
              <a:t>)</a:t>
            </a:r>
          </a:p>
          <a:p>
            <a:pPr lvl="1"/>
            <a:r>
              <a:rPr lang="en-US" sz="2000" dirty="0"/>
              <a:t>Might indicate where model improvements are needed</a:t>
            </a:r>
          </a:p>
          <a:p>
            <a:r>
              <a:rPr lang="en-US" sz="2400" dirty="0"/>
              <a:t>Martinez-</a:t>
            </a:r>
            <a:r>
              <a:rPr lang="en-US" sz="2400" dirty="0" err="1"/>
              <a:t>Boti</a:t>
            </a:r>
            <a:r>
              <a:rPr lang="en-US" sz="2400" dirty="0"/>
              <a:t> 2015 Nature – Pliocene (2.6-5.3 Mya) had more CO2 (350-450 ppm), higher sea level (+12-32 meters), and higher temperatures (~3 </a:t>
            </a:r>
            <a:r>
              <a:rPr lang="en-US" sz="2400" dirty="0" err="1"/>
              <a:t>degC</a:t>
            </a:r>
            <a:r>
              <a:rPr lang="en-US" sz="2400" dirty="0"/>
              <a:t> warmer)</a:t>
            </a:r>
          </a:p>
          <a:p>
            <a:pPr lvl="1"/>
            <a:r>
              <a:rPr lang="en-US" sz="2000" dirty="0"/>
              <a:t>Climate sensitivity of ~3.0 to 4.4 </a:t>
            </a:r>
            <a:r>
              <a:rPr lang="en-US" sz="2000" dirty="0" err="1"/>
              <a:t>degC</a:t>
            </a:r>
            <a:r>
              <a:rPr lang="en-US" sz="2000" dirty="0"/>
              <a:t>/2xCO2</a:t>
            </a:r>
          </a:p>
          <a:p>
            <a:pPr lvl="1"/>
            <a:r>
              <a:rPr lang="en-US" sz="2000" dirty="0"/>
              <a:t>Similar sensitivity as late Pleistocene (last 0.8 My) where ice-albedo feedbacks were stronger.</a:t>
            </a:r>
          </a:p>
          <a:p>
            <a:pPr lvl="2"/>
            <a:r>
              <a:rPr lang="en-US" sz="1600" dirty="0"/>
              <a:t>Good news – there are not any strong feedbacks in the warmer climate</a:t>
            </a:r>
          </a:p>
        </p:txBody>
      </p:sp>
    </p:spTree>
    <p:extLst>
      <p:ext uri="{BB962C8B-B14F-4D97-AF65-F5344CB8AC3E}">
        <p14:creationId xmlns:p14="http://schemas.microsoft.com/office/powerpoint/2010/main" val="302003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B5C3A076-04E7-43EF-8EAE-CF87A6773023}"/>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79C51BC-09B9-4F68-99C5-B1922E32D126}" type="slidenum">
              <a:rPr lang="en-US" altLang="en-US">
                <a:latin typeface="Arial" panose="020B0604020202020204" pitchFamily="34" charset="0"/>
              </a:rPr>
              <a:pPr/>
              <a:t>29</a:t>
            </a:fld>
            <a:endParaRPr lang="en-US" altLang="en-US">
              <a:latin typeface="Arial" panose="020B0604020202020204" pitchFamily="34" charset="0"/>
            </a:endParaRPr>
          </a:p>
        </p:txBody>
      </p:sp>
      <p:sp>
        <p:nvSpPr>
          <p:cNvPr id="104451" name="Rectangle 2">
            <a:extLst>
              <a:ext uri="{FF2B5EF4-FFF2-40B4-BE49-F238E27FC236}">
                <a16:creationId xmlns:a16="http://schemas.microsoft.com/office/drawing/2014/main" id="{5DA8112B-A9A9-4032-8778-348C0A412CA0}"/>
              </a:ext>
            </a:extLst>
          </p:cNvPr>
          <p:cNvSpPr>
            <a:spLocks noGrp="1" noChangeArrowheads="1"/>
          </p:cNvSpPr>
          <p:nvPr>
            <p:ph type="title"/>
          </p:nvPr>
        </p:nvSpPr>
        <p:spPr/>
        <p:txBody>
          <a:bodyPr/>
          <a:lstStyle/>
          <a:p>
            <a:pPr eaLnBrk="1" hangingPunct="1"/>
            <a:r>
              <a:rPr lang="en-US" altLang="en-US" sz="3200"/>
              <a:t>350 is the new 450 for low risk</a:t>
            </a:r>
            <a:br>
              <a:rPr lang="en-US" altLang="en-US" sz="3200"/>
            </a:br>
            <a:r>
              <a:rPr lang="en-US" altLang="en-US" sz="3200"/>
              <a:t>(Hansen 2008 Open Atmos. Sci. J)</a:t>
            </a:r>
          </a:p>
        </p:txBody>
      </p:sp>
      <p:sp>
        <p:nvSpPr>
          <p:cNvPr id="104452" name="Rectangle 3">
            <a:extLst>
              <a:ext uri="{FF2B5EF4-FFF2-40B4-BE49-F238E27FC236}">
                <a16:creationId xmlns:a16="http://schemas.microsoft.com/office/drawing/2014/main" id="{016781C6-E93E-471E-8F51-3C7E8E0FD291}"/>
              </a:ext>
            </a:extLst>
          </p:cNvPr>
          <p:cNvSpPr>
            <a:spLocks noGrp="1" noChangeArrowheads="1"/>
          </p:cNvSpPr>
          <p:nvPr>
            <p:ph type="body" sz="half" idx="1"/>
          </p:nvPr>
        </p:nvSpPr>
        <p:spPr>
          <a:xfrm>
            <a:off x="152400" y="1219200"/>
            <a:ext cx="4724400" cy="5410200"/>
          </a:xfrm>
        </p:spPr>
        <p:txBody>
          <a:bodyPr/>
          <a:lstStyle/>
          <a:p>
            <a:pPr eaLnBrk="1" hangingPunct="1">
              <a:lnSpc>
                <a:spcPct val="80000"/>
              </a:lnSpc>
            </a:pPr>
            <a:r>
              <a:rPr lang="en-US" altLang="en-US" sz="2400"/>
              <a:t>Climate sensitivity is extremely uncertain with asymmetric with “long-tail” of possible responses of the Earth.</a:t>
            </a:r>
          </a:p>
          <a:p>
            <a:pPr lvl="1" eaLnBrk="1" hangingPunct="1">
              <a:lnSpc>
                <a:spcPct val="80000"/>
              </a:lnSpc>
            </a:pPr>
            <a:r>
              <a:rPr lang="en-US" altLang="en-US" sz="2000"/>
              <a:t>High values representing worlds for which we have no experience.</a:t>
            </a:r>
          </a:p>
          <a:p>
            <a:pPr eaLnBrk="1" hangingPunct="1">
              <a:lnSpc>
                <a:spcPct val="80000"/>
              </a:lnSpc>
            </a:pPr>
            <a:r>
              <a:rPr lang="en-US" altLang="en-US" sz="2400"/>
              <a:t>Paleo-climate data indicates that Earth system can respond much more quickly than previously assumed, +10 C in 60 years.</a:t>
            </a:r>
          </a:p>
          <a:p>
            <a:pPr lvl="1" eaLnBrk="1" hangingPunct="1">
              <a:lnSpc>
                <a:spcPct val="80000"/>
              </a:lnSpc>
            </a:pPr>
            <a:r>
              <a:rPr lang="en-US" altLang="en-US" sz="2000"/>
              <a:t>Rapid events can be used to test sensitivity of models.</a:t>
            </a:r>
          </a:p>
          <a:p>
            <a:pPr eaLnBrk="1" hangingPunct="1">
              <a:lnSpc>
                <a:spcPct val="80000"/>
              </a:lnSpc>
            </a:pPr>
            <a:r>
              <a:rPr lang="en-US" altLang="en-US" sz="2400"/>
              <a:t>Study of Miocene climate shows CO</a:t>
            </a:r>
            <a:r>
              <a:rPr lang="en-US" altLang="en-US" sz="2400" baseline="-25000"/>
              <a:t>2</a:t>
            </a:r>
            <a:r>
              <a:rPr lang="en-US" altLang="en-US" sz="2400"/>
              <a:t> induced temperature changes </a:t>
            </a:r>
          </a:p>
          <a:p>
            <a:pPr lvl="1" eaLnBrk="1" hangingPunct="1">
              <a:lnSpc>
                <a:spcPct val="80000"/>
              </a:lnSpc>
            </a:pPr>
            <a:r>
              <a:rPr lang="en-US" altLang="en-US" sz="2000"/>
              <a:t>Used stomatal index to derive CO</a:t>
            </a:r>
            <a:r>
              <a:rPr lang="en-US" altLang="en-US" sz="2000" baseline="-25000"/>
              <a:t>2</a:t>
            </a:r>
            <a:r>
              <a:rPr lang="en-US" altLang="en-US" sz="2000"/>
              <a:t> 25 million years ago.</a:t>
            </a:r>
          </a:p>
        </p:txBody>
      </p:sp>
      <p:sp>
        <p:nvSpPr>
          <p:cNvPr id="104453" name="Text Box 4">
            <a:extLst>
              <a:ext uri="{FF2B5EF4-FFF2-40B4-BE49-F238E27FC236}">
                <a16:creationId xmlns:a16="http://schemas.microsoft.com/office/drawing/2014/main" id="{F6C35365-F7D9-4848-A8C8-2D85CFFC82D6}"/>
              </a:ext>
            </a:extLst>
          </p:cNvPr>
          <p:cNvSpPr txBox="1">
            <a:spLocks noChangeArrowheads="1"/>
          </p:cNvSpPr>
          <p:nvPr/>
        </p:nvSpPr>
        <p:spPr bwMode="auto">
          <a:xfrm>
            <a:off x="4953000" y="5943600"/>
            <a:ext cx="32766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nSpc>
                <a:spcPct val="75000"/>
              </a:lnSpc>
              <a:spcBef>
                <a:spcPct val="20000"/>
              </a:spcBef>
            </a:pPr>
            <a:r>
              <a:rPr lang="en-US" altLang="en-US" sz="1400">
                <a:solidFill>
                  <a:srgbClr val="FF0000"/>
                </a:solidFill>
              </a:rPr>
              <a:t>D = deuterium excess (proxy for SST)</a:t>
            </a:r>
          </a:p>
          <a:p>
            <a:pPr>
              <a:lnSpc>
                <a:spcPct val="75000"/>
              </a:lnSpc>
              <a:spcBef>
                <a:spcPct val="20000"/>
              </a:spcBef>
            </a:pPr>
            <a:r>
              <a:rPr lang="en-US" altLang="en-US" sz="1400">
                <a:solidFill>
                  <a:srgbClr val="0000FF"/>
                </a:solidFill>
              </a:rPr>
              <a:t>d18O = amount of </a:t>
            </a:r>
            <a:r>
              <a:rPr lang="en-US" altLang="en-US" sz="1400" baseline="30000">
                <a:solidFill>
                  <a:srgbClr val="0000FF"/>
                </a:solidFill>
              </a:rPr>
              <a:t>18</a:t>
            </a:r>
            <a:r>
              <a:rPr lang="en-US" altLang="en-US" sz="1400">
                <a:solidFill>
                  <a:srgbClr val="0000FF"/>
                </a:solidFill>
              </a:rPr>
              <a:t>O (proxy for evaporation T)</a:t>
            </a:r>
          </a:p>
          <a:p>
            <a:pPr>
              <a:lnSpc>
                <a:spcPct val="75000"/>
              </a:lnSpc>
              <a:spcBef>
                <a:spcPct val="20000"/>
              </a:spcBef>
            </a:pPr>
            <a:r>
              <a:rPr lang="en-US" altLang="en-US" sz="1400">
                <a:solidFill>
                  <a:srgbClr val="00CC66"/>
                </a:solidFill>
                <a:sym typeface="Symbol" panose="05050102010706020507" pitchFamily="18" charset="2"/>
              </a:rPr>
              <a:t> = annual thickness (cm)</a:t>
            </a:r>
          </a:p>
        </p:txBody>
      </p:sp>
      <p:pic>
        <p:nvPicPr>
          <p:cNvPr id="104454" name="Picture 5" descr="0808sci_steffensen_fig2">
            <a:extLst>
              <a:ext uri="{FF2B5EF4-FFF2-40B4-BE49-F238E27FC236}">
                <a16:creationId xmlns:a16="http://schemas.microsoft.com/office/drawing/2014/main" id="{3F6F35C5-BCA9-4F88-B487-032D3247593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143000"/>
            <a:ext cx="403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F7010416-F736-4977-B3B4-670B1F81FC31}" type="slidenum">
              <a:rPr lang="en-US"/>
              <a:pPr>
                <a:defRPr/>
              </a:pPr>
              <a:t>3</a:t>
            </a:fld>
            <a:endParaRPr lang="en-US"/>
          </a:p>
        </p:txBody>
      </p:sp>
      <p:sp>
        <p:nvSpPr>
          <p:cNvPr id="3075" name="Rectangle 2"/>
          <p:cNvSpPr>
            <a:spLocks noGrp="1" noChangeArrowheads="1"/>
          </p:cNvSpPr>
          <p:nvPr>
            <p:ph type="title"/>
          </p:nvPr>
        </p:nvSpPr>
        <p:spPr>
          <a:xfrm>
            <a:off x="380999" y="76200"/>
            <a:ext cx="8458201" cy="990600"/>
          </a:xfrm>
        </p:spPr>
        <p:txBody>
          <a:bodyPr/>
          <a:lstStyle/>
          <a:p>
            <a:pPr algn="l" eaLnBrk="1" hangingPunct="1"/>
            <a:r>
              <a:rPr lang="en-US" altLang="en-US" dirty="0"/>
              <a:t>Very high-certainty (99%) that atmospheric CO2 is increasing</a:t>
            </a:r>
          </a:p>
        </p:txBody>
      </p:sp>
      <p:sp>
        <p:nvSpPr>
          <p:cNvPr id="3076" name="Rectangle 3"/>
          <p:cNvSpPr>
            <a:spLocks noGrp="1" noChangeArrowheads="1"/>
          </p:cNvSpPr>
          <p:nvPr>
            <p:ph type="body" sz="half" idx="1"/>
          </p:nvPr>
        </p:nvSpPr>
        <p:spPr>
          <a:xfrm>
            <a:off x="152400" y="1295400"/>
            <a:ext cx="6400800" cy="5449888"/>
          </a:xfrm>
        </p:spPr>
        <p:txBody>
          <a:bodyPr/>
          <a:lstStyle/>
          <a:p>
            <a:pPr eaLnBrk="1" hangingPunct="1">
              <a:lnSpc>
                <a:spcPct val="90000"/>
              </a:lnSpc>
            </a:pPr>
            <a:r>
              <a:rPr lang="en-US" altLang="en-US" sz="2000" dirty="0"/>
              <a:t>For </a:t>
            </a:r>
            <a:r>
              <a:rPr lang="en-US" altLang="en-US" sz="2000" dirty="0">
                <a:sym typeface="Symbol"/>
              </a:rPr>
              <a:t></a:t>
            </a:r>
            <a:r>
              <a:rPr lang="en-US" altLang="en-US" sz="2000" dirty="0"/>
              <a:t>2 million years CO2 has been below 300 ppm</a:t>
            </a:r>
          </a:p>
          <a:p>
            <a:pPr eaLnBrk="1" hangingPunct="1">
              <a:lnSpc>
                <a:spcPct val="90000"/>
              </a:lnSpc>
            </a:pPr>
            <a:r>
              <a:rPr lang="en-US" altLang="en-US" sz="2000" dirty="0"/>
              <a:t>1960 meeting in Finland, consensus was CO2 increase due to humans could not be measured</a:t>
            </a:r>
          </a:p>
          <a:p>
            <a:pPr lvl="1" eaLnBrk="1" hangingPunct="1">
              <a:lnSpc>
                <a:spcPct val="90000"/>
              </a:lnSpc>
            </a:pPr>
            <a:r>
              <a:rPr lang="en-US" altLang="en-US" sz="1800" dirty="0"/>
              <a:t>A skeptic,  C. David Keeling (hired by Roger </a:t>
            </a:r>
            <a:r>
              <a:rPr lang="en-US" altLang="en-US" sz="1800" dirty="0" err="1"/>
              <a:t>Revelle</a:t>
            </a:r>
            <a:r>
              <a:rPr lang="en-US" altLang="en-US" sz="1800" dirty="0"/>
              <a:t>) showed his first 2 years of measurements.</a:t>
            </a:r>
          </a:p>
          <a:p>
            <a:pPr lvl="2" eaLnBrk="1" hangingPunct="1">
              <a:lnSpc>
                <a:spcPct val="90000"/>
              </a:lnSpc>
            </a:pPr>
            <a:r>
              <a:rPr lang="en-US" altLang="en-US" sz="1600" dirty="0"/>
              <a:t>1958 began “background” measurements at Mauna Loa</a:t>
            </a:r>
          </a:p>
          <a:p>
            <a:pPr lvl="2" eaLnBrk="1" hangingPunct="1">
              <a:lnSpc>
                <a:spcPct val="90000"/>
              </a:lnSpc>
            </a:pPr>
            <a:r>
              <a:rPr lang="en-US" altLang="en-US" sz="1600" dirty="0"/>
              <a:t>Needed to make precise measurements every 4 hours</a:t>
            </a:r>
          </a:p>
          <a:p>
            <a:pPr marL="914400" lvl="2" indent="0" eaLnBrk="1" hangingPunct="1">
              <a:lnSpc>
                <a:spcPct val="90000"/>
              </a:lnSpc>
              <a:buNone/>
            </a:pPr>
            <a:endParaRPr lang="en-US" altLang="en-US" sz="1600" dirty="0"/>
          </a:p>
          <a:p>
            <a:pPr eaLnBrk="1" hangingPunct="1">
              <a:lnSpc>
                <a:spcPct val="90000"/>
              </a:lnSpc>
            </a:pPr>
            <a:r>
              <a:rPr lang="en-US" altLang="en-US" sz="2000" dirty="0"/>
              <a:t>We now know with </a:t>
            </a:r>
            <a:r>
              <a:rPr lang="en-US" altLang="en-US" sz="2000" b="1" i="1" u="sng" dirty="0">
                <a:solidFill>
                  <a:srgbClr val="FF0000"/>
                </a:solidFill>
              </a:rPr>
              <a:t>very high certainty</a:t>
            </a:r>
            <a:r>
              <a:rPr lang="en-US" altLang="en-US" sz="2000" b="1" dirty="0"/>
              <a:t> </a:t>
            </a:r>
            <a:r>
              <a:rPr lang="en-US" altLang="en-US" sz="2000" dirty="0"/>
              <a:t>that growth in atmospheric CO2 is due to burning of fossil fuel and burning of old forests (</a:t>
            </a:r>
            <a:r>
              <a:rPr lang="en-US" altLang="en-US" sz="2000" dirty="0">
                <a:sym typeface="Symbol"/>
              </a:rPr>
              <a:t></a:t>
            </a:r>
            <a:r>
              <a:rPr lang="en-US" altLang="en-US" sz="2000" dirty="0"/>
              <a:t>15%)</a:t>
            </a:r>
          </a:p>
          <a:p>
            <a:pPr lvl="1" eaLnBrk="1" hangingPunct="1">
              <a:lnSpc>
                <a:spcPct val="90000"/>
              </a:lnSpc>
            </a:pPr>
            <a:r>
              <a:rPr lang="en-US" altLang="en-US" sz="2000" dirty="0"/>
              <a:t>Based on analysis of </a:t>
            </a:r>
            <a:r>
              <a:rPr lang="en-US" altLang="en-US" sz="2000" baseline="30000" dirty="0" err="1"/>
              <a:t>13</a:t>
            </a:r>
            <a:r>
              <a:rPr lang="en-US" altLang="en-US" sz="2000" dirty="0" err="1"/>
              <a:t>C</a:t>
            </a:r>
            <a:r>
              <a:rPr lang="en-US" altLang="en-US" sz="2000" dirty="0"/>
              <a:t> and </a:t>
            </a:r>
            <a:r>
              <a:rPr lang="en-US" altLang="en-US" sz="2000" baseline="30000" dirty="0" err="1"/>
              <a:t>14</a:t>
            </a:r>
            <a:r>
              <a:rPr lang="en-US" altLang="en-US" sz="2000" dirty="0" err="1"/>
              <a:t>C</a:t>
            </a:r>
            <a:r>
              <a:rPr lang="en-US" altLang="en-US" sz="2000" dirty="0"/>
              <a:t> isotopes</a:t>
            </a:r>
          </a:p>
          <a:p>
            <a:pPr eaLnBrk="1" hangingPunct="1">
              <a:lnSpc>
                <a:spcPct val="90000"/>
              </a:lnSpc>
            </a:pPr>
            <a:r>
              <a:rPr lang="en-US" altLang="en-US" sz="2000" dirty="0"/>
              <a:t>Seasonal (+/- 3 ppm) and inter-annual (+/- 1 ppm) cycles are mostly due to changes in biology</a:t>
            </a:r>
          </a:p>
          <a:p>
            <a:pPr eaLnBrk="1" hangingPunct="1">
              <a:lnSpc>
                <a:spcPct val="90000"/>
              </a:lnSpc>
            </a:pPr>
            <a:endParaRPr lang="en-US" altLang="en-US" sz="2000" dirty="0"/>
          </a:p>
          <a:p>
            <a:pPr eaLnBrk="1" hangingPunct="1">
              <a:lnSpc>
                <a:spcPct val="90000"/>
              </a:lnSpc>
            </a:pPr>
            <a:r>
              <a:rPr lang="en-US" altLang="en-US" sz="2000" dirty="0"/>
              <a:t>2018 global CO2 increase was 2.43 </a:t>
            </a:r>
            <a:r>
              <a:rPr lang="en-US" altLang="en-US" sz="2000" dirty="0">
                <a:sym typeface="Symbol"/>
              </a:rPr>
              <a:t> </a:t>
            </a:r>
            <a:r>
              <a:rPr lang="en-US" altLang="en-US" sz="2000" dirty="0"/>
              <a:t>0.08 ppm/y</a:t>
            </a:r>
          </a:p>
          <a:p>
            <a:pPr lvl="1" eaLnBrk="1" hangingPunct="1">
              <a:lnSpc>
                <a:spcPct val="90000"/>
              </a:lnSpc>
            </a:pPr>
            <a:r>
              <a:rPr lang="en-US" altLang="en-US" sz="1600" dirty="0"/>
              <a:t>Average of last decade (2009-2018) was 2.28 ppm/y</a:t>
            </a:r>
          </a:p>
        </p:txBody>
      </p:sp>
      <p:pic>
        <p:nvPicPr>
          <p:cNvPr id="3077" name="Picture 9" descr="keeling_1960_1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7538"/>
            <a:ext cx="1700911"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21DC4D6-8A19-44C0-B6FD-B359BDE1B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658" y="4529213"/>
            <a:ext cx="2729942" cy="1949959"/>
          </a:xfrm>
          <a:prstGeom prst="rect">
            <a:avLst/>
          </a:prstGeom>
        </p:spPr>
      </p:pic>
      <p:pic>
        <p:nvPicPr>
          <p:cNvPr id="3" name="Picture 2">
            <a:extLst>
              <a:ext uri="{FF2B5EF4-FFF2-40B4-BE49-F238E27FC236}">
                <a16:creationId xmlns:a16="http://schemas.microsoft.com/office/drawing/2014/main" id="{C11CD582-6512-4D74-9AB8-A9D193D4A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1280" y="2586113"/>
            <a:ext cx="2560320" cy="1828800"/>
          </a:xfrm>
          <a:prstGeom prst="rect">
            <a:avLst/>
          </a:prstGeom>
        </p:spPr>
      </p:pic>
    </p:spTree>
    <p:extLst>
      <p:ext uri="{BB962C8B-B14F-4D97-AF65-F5344CB8AC3E}">
        <p14:creationId xmlns:p14="http://schemas.microsoft.com/office/powerpoint/2010/main" val="2018354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CEA6-B6D0-4D18-80C4-4F2CBEB87DC1}"/>
              </a:ext>
            </a:extLst>
          </p:cNvPr>
          <p:cNvSpPr>
            <a:spLocks noGrp="1"/>
          </p:cNvSpPr>
          <p:nvPr>
            <p:ph type="title"/>
          </p:nvPr>
        </p:nvSpPr>
        <p:spPr>
          <a:xfrm>
            <a:off x="762000" y="76200"/>
            <a:ext cx="7848600" cy="990600"/>
          </a:xfrm>
        </p:spPr>
        <p:txBody>
          <a:bodyPr/>
          <a:lstStyle/>
          <a:p>
            <a:r>
              <a:rPr lang="en-US" dirty="0"/>
              <a:t>A Huge Climate Wildcard:</a:t>
            </a:r>
            <a:br>
              <a:rPr lang="en-US" dirty="0"/>
            </a:br>
            <a:r>
              <a:rPr lang="en-US" dirty="0"/>
              <a:t>Permafrost &amp; Clathrates</a:t>
            </a:r>
          </a:p>
        </p:txBody>
      </p:sp>
      <p:sp>
        <p:nvSpPr>
          <p:cNvPr id="3" name="Content Placeholder 2">
            <a:extLst>
              <a:ext uri="{FF2B5EF4-FFF2-40B4-BE49-F238E27FC236}">
                <a16:creationId xmlns:a16="http://schemas.microsoft.com/office/drawing/2014/main" id="{F2A0E5F0-0ECA-4E0D-A52D-29C7769B79D1}"/>
              </a:ext>
            </a:extLst>
          </p:cNvPr>
          <p:cNvSpPr>
            <a:spLocks noGrp="1"/>
          </p:cNvSpPr>
          <p:nvPr>
            <p:ph idx="1"/>
          </p:nvPr>
        </p:nvSpPr>
        <p:spPr>
          <a:xfrm>
            <a:off x="152400" y="1295400"/>
            <a:ext cx="8763000" cy="2133600"/>
          </a:xfrm>
        </p:spPr>
        <p:txBody>
          <a:bodyPr/>
          <a:lstStyle/>
          <a:p>
            <a:r>
              <a:rPr lang="en-US" sz="2000" dirty="0"/>
              <a:t>Inconclusive observations about methane clathrate emissions from the East Siberian Arctic Shelf (</a:t>
            </a:r>
            <a:r>
              <a:rPr lang="en-US" sz="2000" dirty="0" err="1"/>
              <a:t>Shakhova</a:t>
            </a:r>
            <a:r>
              <a:rPr lang="en-US" sz="2000" dirty="0"/>
              <a:t> 2015 </a:t>
            </a:r>
            <a:r>
              <a:rPr lang="en-US" sz="2000" dirty="0" err="1"/>
              <a:t>Thorton</a:t>
            </a:r>
            <a:r>
              <a:rPr lang="en-US" sz="2000" dirty="0"/>
              <a:t> 2016, Myhre 2016)</a:t>
            </a:r>
          </a:p>
          <a:p>
            <a:pPr lvl="1"/>
            <a:r>
              <a:rPr lang="en-US" sz="1800" dirty="0"/>
              <a:t>Good news, current thinking is these are small</a:t>
            </a:r>
          </a:p>
          <a:p>
            <a:r>
              <a:rPr lang="en-US" sz="2000" dirty="0"/>
              <a:t>Modeling indicates significant future emissions</a:t>
            </a:r>
          </a:p>
          <a:p>
            <a:pPr lvl="1"/>
            <a:r>
              <a:rPr lang="en-US" sz="1800" dirty="0"/>
              <a:t>Uncertainties in carbon stocks, soil decomposition processes are large and concerning</a:t>
            </a:r>
            <a:endParaRPr lang="en-US" sz="2000" dirty="0"/>
          </a:p>
        </p:txBody>
      </p:sp>
      <p:sp>
        <p:nvSpPr>
          <p:cNvPr id="4" name="Slide Number Placeholder 3">
            <a:extLst>
              <a:ext uri="{FF2B5EF4-FFF2-40B4-BE49-F238E27FC236}">
                <a16:creationId xmlns:a16="http://schemas.microsoft.com/office/drawing/2014/main" id="{A422F789-300B-497F-96C5-970AB4531B36}"/>
              </a:ext>
            </a:extLst>
          </p:cNvPr>
          <p:cNvSpPr>
            <a:spLocks noGrp="1"/>
          </p:cNvSpPr>
          <p:nvPr>
            <p:ph type="sldNum" sz="quarter" idx="12"/>
          </p:nvPr>
        </p:nvSpPr>
        <p:spPr/>
        <p:txBody>
          <a:bodyPr/>
          <a:lstStyle/>
          <a:p>
            <a:pPr>
              <a:defRPr/>
            </a:pPr>
            <a:fld id="{F38953B3-7381-43F1-B9EC-393539E72B90}" type="slidenum">
              <a:rPr lang="en-US" smtClean="0"/>
              <a:pPr>
                <a:defRPr/>
              </a:pPr>
              <a:t>30</a:t>
            </a:fld>
            <a:endParaRPr lang="en-US"/>
          </a:p>
        </p:txBody>
      </p:sp>
      <p:pic>
        <p:nvPicPr>
          <p:cNvPr id="6" name="Picture 5">
            <a:extLst>
              <a:ext uri="{FF2B5EF4-FFF2-40B4-BE49-F238E27FC236}">
                <a16:creationId xmlns:a16="http://schemas.microsoft.com/office/drawing/2014/main" id="{1B6C36BC-3120-4F4B-93EF-05C02C4CA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441" y="3276600"/>
            <a:ext cx="3896138" cy="3200400"/>
          </a:xfrm>
          <a:prstGeom prst="rect">
            <a:avLst/>
          </a:prstGeom>
        </p:spPr>
      </p:pic>
      <p:sp>
        <p:nvSpPr>
          <p:cNvPr id="9" name="TextBox 8">
            <a:extLst>
              <a:ext uri="{FF2B5EF4-FFF2-40B4-BE49-F238E27FC236}">
                <a16:creationId xmlns:a16="http://schemas.microsoft.com/office/drawing/2014/main" id="{D2AC508B-C450-4E48-BB31-8FC9598350C4}"/>
              </a:ext>
            </a:extLst>
          </p:cNvPr>
          <p:cNvSpPr txBox="1"/>
          <p:nvPr/>
        </p:nvSpPr>
        <p:spPr>
          <a:xfrm>
            <a:off x="609600" y="3505200"/>
            <a:ext cx="4038600" cy="2862322"/>
          </a:xfrm>
          <a:prstGeom prst="rect">
            <a:avLst/>
          </a:prstGeom>
          <a:noFill/>
        </p:spPr>
        <p:txBody>
          <a:bodyPr wrap="square" rtlCol="0">
            <a:spAutoFit/>
          </a:bodyPr>
          <a:lstStyle/>
          <a:p>
            <a:pPr marL="342900" indent="-342900">
              <a:buFont typeface="Arial" panose="020B0604020202020204" pitchFamily="34" charset="0"/>
              <a:buChar char="•"/>
            </a:pPr>
            <a:r>
              <a:rPr lang="en-US" dirty="0" err="1"/>
              <a:t>Commane</a:t>
            </a:r>
            <a:r>
              <a:rPr lang="en-US" dirty="0"/>
              <a:t> 2017 CO2 sources increasing in Alaska due to increased winter soil respiration.</a:t>
            </a:r>
          </a:p>
          <a:p>
            <a:pPr marL="342900" indent="-342900">
              <a:buFont typeface="Arial" panose="020B0604020202020204" pitchFamily="34" charset="0"/>
              <a:buChar char="•"/>
            </a:pPr>
            <a:r>
              <a:rPr lang="en-US" dirty="0" err="1"/>
              <a:t>Parazoo</a:t>
            </a:r>
            <a:r>
              <a:rPr lang="en-US" dirty="0"/>
              <a:t> 2018 – “220 </a:t>
            </a:r>
            <a:r>
              <a:rPr lang="en-US" dirty="0" err="1"/>
              <a:t>Pg</a:t>
            </a:r>
            <a:r>
              <a:rPr lang="en-US" dirty="0"/>
              <a:t>-C by 2300  with no signs of slowing”</a:t>
            </a:r>
          </a:p>
          <a:p>
            <a:pPr marL="342900" indent="-342900">
              <a:buFont typeface="Arial" panose="020B0604020202020204" pitchFamily="34" charset="0"/>
              <a:buChar char="•"/>
            </a:pPr>
            <a:r>
              <a:rPr lang="en-US" dirty="0"/>
              <a:t>Von </a:t>
            </a:r>
            <a:r>
              <a:rPr lang="en-US" dirty="0" err="1"/>
              <a:t>Deiming</a:t>
            </a:r>
            <a:r>
              <a:rPr lang="en-US" dirty="0"/>
              <a:t> 2016 RCP8.5 228 </a:t>
            </a:r>
            <a:r>
              <a:rPr lang="en-US" dirty="0" err="1"/>
              <a:t>Pg</a:t>
            </a:r>
            <a:r>
              <a:rPr lang="en-US" dirty="0"/>
              <a:t>-C (CO2), 5.9 </a:t>
            </a:r>
            <a:r>
              <a:rPr lang="en-US" dirty="0" err="1"/>
              <a:t>Pg</a:t>
            </a:r>
            <a:r>
              <a:rPr lang="en-US" dirty="0"/>
              <a:t>-C (CH4), dT = 0.16 </a:t>
            </a:r>
            <a:r>
              <a:rPr lang="en-US" dirty="0" err="1"/>
              <a:t>degC</a:t>
            </a:r>
            <a:endParaRPr lang="en-US" dirty="0"/>
          </a:p>
        </p:txBody>
      </p:sp>
    </p:spTree>
    <p:extLst>
      <p:ext uri="{BB962C8B-B14F-4D97-AF65-F5344CB8AC3E}">
        <p14:creationId xmlns:p14="http://schemas.microsoft.com/office/powerpoint/2010/main" val="74083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122238"/>
            <a:ext cx="8001000" cy="792162"/>
          </a:xfrm>
        </p:spPr>
        <p:txBody>
          <a:bodyPr/>
          <a:lstStyle/>
          <a:p>
            <a:r>
              <a:rPr lang="en-US" altLang="en-US" sz="4800" dirty="0"/>
              <a:t>Technical Solutions</a:t>
            </a:r>
          </a:p>
        </p:txBody>
      </p:sp>
      <p:sp>
        <p:nvSpPr>
          <p:cNvPr id="3" name="Content Placeholder 2"/>
          <p:cNvSpPr>
            <a:spLocks noGrp="1"/>
          </p:cNvSpPr>
          <p:nvPr>
            <p:ph idx="1"/>
          </p:nvPr>
        </p:nvSpPr>
        <p:spPr>
          <a:xfrm>
            <a:off x="152400" y="1143000"/>
            <a:ext cx="8763000" cy="5486400"/>
          </a:xfrm>
        </p:spPr>
        <p:txBody>
          <a:bodyPr/>
          <a:lstStyle/>
          <a:p>
            <a:pPr>
              <a:defRPr/>
            </a:pPr>
            <a:r>
              <a:rPr lang="en-US" dirty="0">
                <a:solidFill>
                  <a:srgbClr val="C00000"/>
                </a:solidFill>
              </a:rPr>
              <a:t>Stop burning fossil fuels</a:t>
            </a:r>
          </a:p>
          <a:p>
            <a:pPr lvl="1">
              <a:defRPr/>
            </a:pPr>
            <a:r>
              <a:rPr lang="en-US" sz="2000" dirty="0"/>
              <a:t>Efficiency improvements</a:t>
            </a:r>
          </a:p>
          <a:p>
            <a:pPr lvl="1">
              <a:defRPr/>
            </a:pPr>
            <a:r>
              <a:rPr lang="en-US" sz="2000" dirty="0"/>
              <a:t>Biofuels (emissions </a:t>
            </a:r>
            <a:r>
              <a:rPr lang="en-US" sz="2000" dirty="0">
                <a:sym typeface="Symbol"/>
              </a:rPr>
              <a:t> fossil-equivalent)</a:t>
            </a:r>
            <a:endParaRPr lang="en-US" sz="2000" dirty="0"/>
          </a:p>
          <a:p>
            <a:pPr lvl="1">
              <a:defRPr/>
            </a:pPr>
            <a:r>
              <a:rPr lang="en-US" sz="2000" dirty="0"/>
              <a:t>Non-carbon energy (solar, wind, nuclear, tidal, etc.)</a:t>
            </a:r>
            <a:endParaRPr lang="en-US" dirty="0"/>
          </a:p>
          <a:p>
            <a:pPr>
              <a:defRPr/>
            </a:pPr>
            <a:r>
              <a:rPr lang="en-US" dirty="0">
                <a:solidFill>
                  <a:srgbClr val="C00000"/>
                </a:solidFill>
              </a:rPr>
              <a:t>Adaptation</a:t>
            </a:r>
          </a:p>
          <a:p>
            <a:pPr lvl="1">
              <a:defRPr/>
            </a:pPr>
            <a:r>
              <a:rPr lang="en-US" sz="2000" dirty="0"/>
              <a:t>Fortify the coastlines.</a:t>
            </a:r>
          </a:p>
          <a:p>
            <a:pPr lvl="1">
              <a:defRPr/>
            </a:pPr>
            <a:r>
              <a:rPr lang="en-US" sz="2000" dirty="0"/>
              <a:t>Resiliency, prepare for flooding and/or drought.</a:t>
            </a:r>
          </a:p>
          <a:p>
            <a:pPr lvl="1">
              <a:defRPr/>
            </a:pPr>
            <a:r>
              <a:rPr lang="en-US" sz="2000" dirty="0"/>
              <a:t>Allow pathways for bio-migration.</a:t>
            </a:r>
          </a:p>
          <a:p>
            <a:pPr>
              <a:defRPr/>
            </a:pPr>
            <a:r>
              <a:rPr lang="en-US" dirty="0">
                <a:solidFill>
                  <a:srgbClr val="C00000"/>
                </a:solidFill>
              </a:rPr>
              <a:t>Mitigation</a:t>
            </a:r>
          </a:p>
          <a:p>
            <a:pPr marL="914400" lvl="1" indent="-457200">
              <a:buFont typeface="+mj-lt"/>
              <a:buAutoNum type="arabicPeriod"/>
              <a:defRPr/>
            </a:pPr>
            <a:r>
              <a:rPr lang="en-US" sz="2000" dirty="0"/>
              <a:t>Cool the Earth by reflecting more sunlight.</a:t>
            </a:r>
          </a:p>
          <a:p>
            <a:pPr marL="914400" lvl="1" indent="-457200">
              <a:buFont typeface="+mj-lt"/>
              <a:buAutoNum type="arabicPeriod"/>
              <a:defRPr/>
            </a:pPr>
            <a:r>
              <a:rPr lang="en-US" sz="2000" dirty="0"/>
              <a:t>Remove the CO2 from the atmosphere.</a:t>
            </a:r>
          </a:p>
          <a:p>
            <a:pPr lvl="2">
              <a:defRPr/>
            </a:pPr>
            <a:r>
              <a:rPr lang="en-US" sz="1800" dirty="0"/>
              <a:t>Land and Oceans will de-gas, ultimately need to remove that carbon</a:t>
            </a:r>
          </a:p>
          <a:p>
            <a:pPr lvl="2">
              <a:defRPr/>
            </a:pPr>
            <a:r>
              <a:rPr lang="en-US" sz="1800" dirty="0"/>
              <a:t>1081 Gt-C stored in 2050: 494 atmosphere, 304 land, and 283 oceans</a:t>
            </a:r>
          </a:p>
          <a:p>
            <a:pPr marL="457200" lvl="1" indent="0">
              <a:buFontTx/>
              <a:buNone/>
              <a:defRPr/>
            </a:pPr>
            <a:endParaRPr lang="en-US" dirty="0"/>
          </a:p>
        </p:txBody>
      </p:sp>
      <p:sp>
        <p:nvSpPr>
          <p:cNvPr id="4" name="Slide Number Placeholder 3"/>
          <p:cNvSpPr>
            <a:spLocks noGrp="1"/>
          </p:cNvSpPr>
          <p:nvPr>
            <p:ph type="sldNum" sz="quarter" idx="12"/>
          </p:nvPr>
        </p:nvSpPr>
        <p:spPr/>
        <p:txBody>
          <a:bodyPr/>
          <a:lstStyle/>
          <a:p>
            <a:pPr>
              <a:defRPr/>
            </a:pPr>
            <a:fld id="{28C820DC-57AD-4DFB-8DE8-5D9F79E7B060}" type="slidenum">
              <a:rPr lang="en-US" smtClean="0"/>
              <a:pPr>
                <a:defRPr/>
              </a:pPr>
              <a:t>31</a:t>
            </a:fld>
            <a:endParaRPr lang="en-US"/>
          </a:p>
        </p:txBody>
      </p:sp>
    </p:spTree>
    <p:extLst>
      <p:ext uri="{BB962C8B-B14F-4D97-AF65-F5344CB8AC3E}">
        <p14:creationId xmlns:p14="http://schemas.microsoft.com/office/powerpoint/2010/main" val="2114936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0FB56C0-27F7-474F-BD7C-96F784DB9CBD}" type="slidenum">
              <a:rPr lang="en-US"/>
              <a:pPr>
                <a:defRPr/>
              </a:pPr>
              <a:t>32</a:t>
            </a:fld>
            <a:endParaRPr lang="en-US"/>
          </a:p>
        </p:txBody>
      </p:sp>
      <p:sp>
        <p:nvSpPr>
          <p:cNvPr id="36867" name="Rectangle 2"/>
          <p:cNvSpPr>
            <a:spLocks noGrp="1" noChangeArrowheads="1"/>
          </p:cNvSpPr>
          <p:nvPr>
            <p:ph type="title"/>
          </p:nvPr>
        </p:nvSpPr>
        <p:spPr>
          <a:xfrm>
            <a:off x="2133600" y="122237"/>
            <a:ext cx="6629400" cy="792163"/>
          </a:xfrm>
        </p:spPr>
        <p:txBody>
          <a:bodyPr/>
          <a:lstStyle/>
          <a:p>
            <a:pPr eaLnBrk="1" hangingPunct="1"/>
            <a:r>
              <a:rPr lang="en-US" altLang="en-US" sz="3200" dirty="0"/>
              <a:t>Energy efficient buildings</a:t>
            </a:r>
          </a:p>
        </p:txBody>
      </p:sp>
      <p:sp>
        <p:nvSpPr>
          <p:cNvPr id="36868" name="Rectangle 3"/>
          <p:cNvSpPr>
            <a:spLocks noGrp="1" noChangeArrowheads="1"/>
          </p:cNvSpPr>
          <p:nvPr>
            <p:ph type="body" idx="1"/>
          </p:nvPr>
        </p:nvSpPr>
        <p:spPr>
          <a:xfrm>
            <a:off x="1676400" y="1219199"/>
            <a:ext cx="7239000" cy="5140325"/>
          </a:xfrm>
        </p:spPr>
        <p:txBody>
          <a:bodyPr/>
          <a:lstStyle/>
          <a:p>
            <a:pPr eaLnBrk="1" hangingPunct="1">
              <a:lnSpc>
                <a:spcPct val="80000"/>
              </a:lnSpc>
            </a:pPr>
            <a:r>
              <a:rPr lang="en-US" altLang="en-US" sz="2400" dirty="0"/>
              <a:t>Buildings account for 43% of US </a:t>
            </a:r>
            <a:r>
              <a:rPr lang="en-US" altLang="en-US" sz="2400" dirty="0" err="1"/>
              <a:t>GHG</a:t>
            </a:r>
            <a:r>
              <a:rPr lang="en-US" altLang="en-US" sz="2400" dirty="0"/>
              <a:t> emissions.</a:t>
            </a:r>
          </a:p>
          <a:p>
            <a:pPr lvl="1" eaLnBrk="1" hangingPunct="1">
              <a:lnSpc>
                <a:spcPct val="80000"/>
              </a:lnSpc>
            </a:pPr>
            <a:r>
              <a:rPr lang="en-US" altLang="en-US" sz="2000" dirty="0"/>
              <a:t>76% of all US electricity is used to operate commercial and residential buildings</a:t>
            </a:r>
          </a:p>
          <a:p>
            <a:pPr eaLnBrk="1" hangingPunct="1">
              <a:lnSpc>
                <a:spcPct val="80000"/>
              </a:lnSpc>
            </a:pPr>
            <a:r>
              <a:rPr lang="en-US" altLang="en-US" sz="2400" dirty="0"/>
              <a:t>By 2035, 75% of buildings will be new or renovated.</a:t>
            </a:r>
          </a:p>
          <a:p>
            <a:pPr lvl="1" eaLnBrk="1" hangingPunct="1">
              <a:lnSpc>
                <a:spcPct val="80000"/>
              </a:lnSpc>
            </a:pPr>
            <a:r>
              <a:rPr lang="en-US" altLang="en-US" sz="2000" dirty="0"/>
              <a:t>Investment of $22 billion over next 12 years could save 11.1 Quad-BTU,</a:t>
            </a:r>
          </a:p>
          <a:p>
            <a:pPr eaLnBrk="1" hangingPunct="1">
              <a:lnSpc>
                <a:spcPct val="80000"/>
              </a:lnSpc>
            </a:pPr>
            <a:r>
              <a:rPr lang="en-US" altLang="en-US" dirty="0"/>
              <a:t>Off the shelf methods cloud be employed to reduce emissions by </a:t>
            </a:r>
            <a:r>
              <a:rPr lang="en-US" altLang="en-US" dirty="0">
                <a:sym typeface="Symbol"/>
              </a:rPr>
              <a:t></a:t>
            </a:r>
            <a:r>
              <a:rPr lang="en-US" altLang="en-US" dirty="0"/>
              <a:t>50% now.</a:t>
            </a:r>
          </a:p>
          <a:p>
            <a:pPr lvl="1" eaLnBrk="1" hangingPunct="1">
              <a:lnSpc>
                <a:spcPct val="80000"/>
              </a:lnSpc>
            </a:pPr>
            <a:r>
              <a:rPr lang="en-US" altLang="en-US" sz="2000" dirty="0"/>
              <a:t>Building shape and orientation</a:t>
            </a:r>
          </a:p>
          <a:p>
            <a:pPr lvl="1" eaLnBrk="1" hangingPunct="1">
              <a:lnSpc>
                <a:spcPct val="80000"/>
              </a:lnSpc>
            </a:pPr>
            <a:r>
              <a:rPr lang="en-US" altLang="en-US" sz="2000" dirty="0"/>
              <a:t>Natural heating and cooling</a:t>
            </a:r>
          </a:p>
          <a:p>
            <a:pPr lvl="1" eaLnBrk="1" hangingPunct="1">
              <a:lnSpc>
                <a:spcPct val="80000"/>
              </a:lnSpc>
            </a:pPr>
            <a:r>
              <a:rPr lang="en-US" altLang="en-US" sz="2000" dirty="0"/>
              <a:t>Daylighting and ventilation strategies</a:t>
            </a:r>
          </a:p>
          <a:p>
            <a:pPr lvl="1" eaLnBrk="1" hangingPunct="1">
              <a:lnSpc>
                <a:spcPct val="80000"/>
              </a:lnSpc>
            </a:pPr>
            <a:r>
              <a:rPr lang="en-US" altLang="en-US" sz="2000" dirty="0"/>
              <a:t>Proper shading and energy efficiency measures.</a:t>
            </a:r>
          </a:p>
          <a:p>
            <a:pPr eaLnBrk="1" hangingPunct="1">
              <a:lnSpc>
                <a:spcPct val="80000"/>
              </a:lnSpc>
            </a:pPr>
            <a:r>
              <a:rPr lang="en-US" altLang="en-US" sz="2400" dirty="0"/>
              <a:t>Each Quad-BTU of energy saved is equivalent to that produced from 22 coal plants (500 MW each, cost ~$</a:t>
            </a:r>
            <a:r>
              <a:rPr lang="en-US" altLang="en-US" sz="2400" dirty="0" err="1"/>
              <a:t>2B</a:t>
            </a:r>
            <a:r>
              <a:rPr lang="en-US" altLang="en-US" sz="2400" dirty="0"/>
              <a:t> each) or about 0.1 Gt-C/y emissions</a:t>
            </a:r>
          </a:p>
        </p:txBody>
      </p:sp>
      <p:pic>
        <p:nvPicPr>
          <p:cNvPr id="1026" name="Picture 2" descr="C:\Users\chris\Documents\work\Pictures\energy\solutions\efficiency\120816nat_fare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88" y="83388"/>
            <a:ext cx="1546812" cy="660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153400" cy="914400"/>
          </a:xfrm>
        </p:spPr>
        <p:txBody>
          <a:bodyPr/>
          <a:lstStyle/>
          <a:p>
            <a:pPr lvl="1" eaLnBrk="1" hangingPunct="1"/>
            <a:r>
              <a:rPr lang="en-US" altLang="en-US" sz="3200" dirty="0"/>
              <a:t>USA could be 100% renewable by 2050</a:t>
            </a:r>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33</a:t>
            </a:fld>
            <a:endParaRPr lang="en-US"/>
          </a:p>
        </p:txBody>
      </p:sp>
      <p:pic>
        <p:nvPicPr>
          <p:cNvPr id="1027" name="Picture 3" descr="C:\temp\solutionproject_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970" y="1295400"/>
            <a:ext cx="5569430" cy="5151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295400"/>
            <a:ext cx="3117370" cy="4647426"/>
          </a:xfrm>
          <a:prstGeom prst="rect">
            <a:avLst/>
          </a:prstGeom>
          <a:noFill/>
        </p:spPr>
        <p:txBody>
          <a:bodyPr wrap="square" rtlCol="0">
            <a:spAutoFit/>
          </a:bodyPr>
          <a:lstStyle/>
          <a:p>
            <a:r>
              <a:rPr lang="en-US" b="1" i="1" dirty="0">
                <a:solidFill>
                  <a:srgbClr val="C00000"/>
                </a:solidFill>
              </a:rPr>
              <a:t>Mark Jacobson has created a 50 state energy roadmap</a:t>
            </a:r>
          </a:p>
          <a:p>
            <a:endParaRPr lang="en-US" dirty="0"/>
          </a:p>
          <a:p>
            <a:r>
              <a:rPr lang="en-US" sz="1800" dirty="0"/>
              <a:t>Jacobson 2015  Energy &amp;</a:t>
            </a:r>
          </a:p>
          <a:p>
            <a:r>
              <a:rPr lang="en-US" sz="1800" dirty="0"/>
              <a:t>Environmental Science </a:t>
            </a:r>
            <a:r>
              <a:rPr lang="en-US" sz="1800" dirty="0" err="1"/>
              <a:t>v.8</a:t>
            </a:r>
            <a:r>
              <a:rPr lang="en-US" sz="1800" dirty="0"/>
              <a:t> </a:t>
            </a:r>
            <a:r>
              <a:rPr lang="en-US" sz="1800" dirty="0" err="1"/>
              <a:t>p.2093</a:t>
            </a:r>
            <a:r>
              <a:rPr lang="en-US" sz="1800" dirty="0"/>
              <a:t>-2117</a:t>
            </a:r>
          </a:p>
          <a:p>
            <a:endParaRPr lang="en-US" sz="1800" dirty="0"/>
          </a:p>
          <a:p>
            <a:r>
              <a:rPr lang="en-US" altLang="en-US" sz="1800" dirty="0"/>
              <a:t>See: </a:t>
            </a:r>
            <a:r>
              <a:rPr lang="en-US" altLang="en-US" sz="1800" dirty="0">
                <a:hlinkClick r:id="rId4"/>
              </a:rPr>
              <a:t>http://thesolutionsproject.org/infographic</a:t>
            </a:r>
            <a:br>
              <a:rPr lang="en-US" altLang="en-US" sz="1800" dirty="0"/>
            </a:br>
            <a:endParaRPr lang="en-US" altLang="en-US" sz="1800" dirty="0"/>
          </a:p>
          <a:p>
            <a:r>
              <a:rPr lang="en-US" altLang="en-US" sz="1800" dirty="0"/>
              <a:t>Click on state</a:t>
            </a:r>
          </a:p>
          <a:p>
            <a:endParaRPr lang="en-US" altLang="en-US" sz="1800" dirty="0"/>
          </a:p>
          <a:p>
            <a:r>
              <a:rPr lang="en-US" altLang="en-US" sz="1800" dirty="0"/>
              <a:t>e.g., part of Maryland page is to the right</a:t>
            </a:r>
            <a:endParaRPr lang="en-US" sz="1800" dirty="0"/>
          </a:p>
        </p:txBody>
      </p:sp>
    </p:spTree>
    <p:extLst>
      <p:ext uri="{BB962C8B-B14F-4D97-AF65-F5344CB8AC3E}">
        <p14:creationId xmlns:p14="http://schemas.microsoft.com/office/powerpoint/2010/main" val="1123874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7"/>
          <p:cNvSpPr>
            <a:spLocks noGrp="1"/>
          </p:cNvSpPr>
          <p:nvPr>
            <p:ph type="sldNum" sz="quarter" idx="12"/>
          </p:nvPr>
        </p:nvSpPr>
        <p:spPr/>
        <p:txBody>
          <a:bodyPr/>
          <a:lstStyle/>
          <a:p>
            <a:pPr>
              <a:defRPr/>
            </a:pPr>
            <a:fld id="{586FAA51-5811-4182-A982-FC9E07B620F4}" type="slidenum">
              <a:rPr lang="en-US"/>
              <a:pPr>
                <a:defRPr/>
              </a:pPr>
              <a:t>34</a:t>
            </a:fld>
            <a:endParaRPr lang="en-US"/>
          </a:p>
        </p:txBody>
      </p:sp>
      <p:pic>
        <p:nvPicPr>
          <p:cNvPr id="38915" name="Picture 2" descr="plug_in_ca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67300"/>
            <a:ext cx="16478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title"/>
          </p:nvPr>
        </p:nvSpPr>
        <p:spPr>
          <a:xfrm>
            <a:off x="685800" y="76200"/>
            <a:ext cx="7791450" cy="944563"/>
          </a:xfrm>
        </p:spPr>
        <p:txBody>
          <a:bodyPr/>
          <a:lstStyle/>
          <a:p>
            <a:pPr eaLnBrk="1" hangingPunct="1"/>
            <a:r>
              <a:rPr lang="en-US" altLang="en-US" sz="4000" dirty="0"/>
              <a:t>The “</a:t>
            </a:r>
            <a:r>
              <a:rPr lang="en-US" altLang="en-US" sz="4000" dirty="0" err="1"/>
              <a:t>Ener</a:t>
            </a:r>
            <a:r>
              <a:rPr lang="en-US" altLang="en-US" sz="4000" dirty="0"/>
              <a:t>-net” is an idea that could exploit energy portfolio</a:t>
            </a:r>
          </a:p>
        </p:txBody>
      </p:sp>
      <p:sp>
        <p:nvSpPr>
          <p:cNvPr id="38917" name="Rectangle 4"/>
          <p:cNvSpPr>
            <a:spLocks noGrp="1" noChangeArrowheads="1"/>
          </p:cNvSpPr>
          <p:nvPr>
            <p:ph type="body" sz="half" idx="1"/>
          </p:nvPr>
        </p:nvSpPr>
        <p:spPr>
          <a:xfrm>
            <a:off x="152400" y="1219200"/>
            <a:ext cx="6858000" cy="1828800"/>
          </a:xfrm>
        </p:spPr>
        <p:txBody>
          <a:bodyPr/>
          <a:lstStyle/>
          <a:p>
            <a:pPr eaLnBrk="1" hangingPunct="1">
              <a:lnSpc>
                <a:spcPct val="80000"/>
              </a:lnSpc>
            </a:pPr>
            <a:r>
              <a:rPr lang="en-US" altLang="en-US" sz="1800" dirty="0"/>
              <a:t>Nuclear plants shut down in heat waves &amp; cannot cycle rapidly</a:t>
            </a:r>
          </a:p>
          <a:p>
            <a:pPr eaLnBrk="1" hangingPunct="1">
              <a:lnSpc>
                <a:spcPct val="80000"/>
              </a:lnSpc>
            </a:pPr>
            <a:r>
              <a:rPr lang="en-US" altLang="en-US" sz="1800" dirty="0"/>
              <a:t>Coal plants have 12% shutdowns &amp; cannot cycle rapidly</a:t>
            </a:r>
          </a:p>
          <a:p>
            <a:pPr eaLnBrk="1" hangingPunct="1">
              <a:lnSpc>
                <a:spcPct val="80000"/>
              </a:lnSpc>
            </a:pPr>
            <a:r>
              <a:rPr lang="en-US" altLang="en-US" sz="1800" dirty="0"/>
              <a:t>Wind peaks at night, solar peaks when demand is high. </a:t>
            </a:r>
          </a:p>
          <a:p>
            <a:pPr lvl="1" eaLnBrk="1" hangingPunct="1">
              <a:lnSpc>
                <a:spcPct val="80000"/>
              </a:lnSpc>
            </a:pPr>
            <a:r>
              <a:rPr lang="en-US" altLang="en-US" sz="1400" dirty="0"/>
              <a:t>Excess solar and wind can be used to make liquid fuels</a:t>
            </a:r>
          </a:p>
          <a:p>
            <a:pPr eaLnBrk="1" hangingPunct="1">
              <a:lnSpc>
                <a:spcPct val="80000"/>
              </a:lnSpc>
            </a:pPr>
            <a:r>
              <a:rPr lang="en-US" altLang="en-US" sz="1800" dirty="0"/>
              <a:t>Hydro-power, natural gas power plants, smart cars, and     home appliances can smooth out intermittent signals</a:t>
            </a:r>
          </a:p>
          <a:p>
            <a:pPr eaLnBrk="1" hangingPunct="1">
              <a:lnSpc>
                <a:spcPct val="80000"/>
              </a:lnSpc>
              <a:buFontTx/>
              <a:buNone/>
            </a:pPr>
            <a:r>
              <a:rPr lang="en-US" altLang="en-US" sz="1800" dirty="0"/>
              <a:t>      from wind and solar</a:t>
            </a:r>
            <a:endParaRPr lang="en-US" altLang="en-US" sz="1000" dirty="0"/>
          </a:p>
        </p:txBody>
      </p:sp>
      <p:pic>
        <p:nvPicPr>
          <p:cNvPr id="38918" name="Picture 5" descr="wind_farm_4_hnd"/>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7543800" y="4567989"/>
            <a:ext cx="1219200" cy="9946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9" name="Picture 6" descr="hydro_pinnacle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675563" y="2667000"/>
            <a:ext cx="1087437"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0" name="Picture 7" descr="indianpoint_nucpl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219200"/>
            <a:ext cx="177165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8" descr="electric_mete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80060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9" descr="residential_grid_p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048000"/>
            <a:ext cx="3048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0" descr="solar_sanluis_obispo_550m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1200" y="4648200"/>
            <a:ext cx="1524000" cy="101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1" descr="parking_garage_1"/>
          <p:cNvPicPr>
            <a:picLocks noChangeAspect="1" noChangeArrowheads="1"/>
          </p:cNvPicPr>
          <p:nvPr/>
        </p:nvPicPr>
        <p:blipFill>
          <a:blip r:embed="rId10" cstate="print">
            <a:extLst>
              <a:ext uri="{28A0092B-C50C-407E-A947-70E740481C1C}">
                <a14:useLocalDpi xmlns:a14="http://schemas.microsoft.com/office/drawing/2010/main" val="0"/>
              </a:ext>
            </a:extLst>
          </a:blip>
          <a:srcRect l="3000" t="6000" r="3000" b="17999"/>
          <a:stretch>
            <a:fillRect/>
          </a:stretch>
        </p:blipFill>
        <p:spPr bwMode="auto">
          <a:xfrm>
            <a:off x="3505200" y="4800600"/>
            <a:ext cx="193357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2" descr="electric_grid_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3116262"/>
            <a:ext cx="23018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Line 13"/>
          <p:cNvSpPr>
            <a:spLocks noChangeShapeType="1"/>
          </p:cNvSpPr>
          <p:nvPr/>
        </p:nvSpPr>
        <p:spPr bwMode="auto">
          <a:xfrm>
            <a:off x="5486400" y="3276600"/>
            <a:ext cx="2209800"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4"/>
          <p:cNvSpPr>
            <a:spLocks noChangeShapeType="1"/>
          </p:cNvSpPr>
          <p:nvPr/>
        </p:nvSpPr>
        <p:spPr bwMode="auto">
          <a:xfrm>
            <a:off x="5486399" y="3276600"/>
            <a:ext cx="2562225" cy="129540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Line 15"/>
          <p:cNvSpPr>
            <a:spLocks noChangeShapeType="1"/>
          </p:cNvSpPr>
          <p:nvPr/>
        </p:nvSpPr>
        <p:spPr bwMode="auto">
          <a:xfrm>
            <a:off x="5486399" y="3276600"/>
            <a:ext cx="1104901" cy="1357313"/>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16"/>
          <p:cNvSpPr>
            <a:spLocks noChangeShapeType="1"/>
          </p:cNvSpPr>
          <p:nvPr/>
        </p:nvSpPr>
        <p:spPr bwMode="auto">
          <a:xfrm flipH="1">
            <a:off x="5486400" y="1752600"/>
            <a:ext cx="1676400" cy="1524000"/>
          </a:xfrm>
          <a:prstGeom prst="line">
            <a:avLst/>
          </a:prstGeom>
          <a:noFill/>
          <a:ln w="19050">
            <a:solidFill>
              <a:schemeClr val="tx1"/>
            </a:solidFill>
            <a:round/>
            <a:headEnd type="none" w="lg"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17"/>
          <p:cNvSpPr>
            <a:spLocks noChangeShapeType="1"/>
          </p:cNvSpPr>
          <p:nvPr/>
        </p:nvSpPr>
        <p:spPr bwMode="auto">
          <a:xfrm>
            <a:off x="4800600" y="4495800"/>
            <a:ext cx="0" cy="381000"/>
          </a:xfrm>
          <a:prstGeom prst="line">
            <a:avLst/>
          </a:prstGeom>
          <a:noFill/>
          <a:ln w="50800">
            <a:solidFill>
              <a:schemeClr val="tx1"/>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Line 18"/>
          <p:cNvSpPr>
            <a:spLocks noChangeShapeType="1"/>
          </p:cNvSpPr>
          <p:nvPr/>
        </p:nvSpPr>
        <p:spPr bwMode="auto">
          <a:xfrm flipH="1">
            <a:off x="3124200" y="5257800"/>
            <a:ext cx="381000" cy="0"/>
          </a:xfrm>
          <a:prstGeom prst="line">
            <a:avLst/>
          </a:prstGeom>
          <a:noFill/>
          <a:ln w="19050">
            <a:solidFill>
              <a:schemeClr val="tx1"/>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Line 19"/>
          <p:cNvSpPr>
            <a:spLocks noChangeShapeType="1"/>
          </p:cNvSpPr>
          <p:nvPr/>
        </p:nvSpPr>
        <p:spPr bwMode="auto">
          <a:xfrm>
            <a:off x="1981200" y="4247398"/>
            <a:ext cx="304800" cy="553202"/>
          </a:xfrm>
          <a:prstGeom prst="line">
            <a:avLst/>
          </a:prstGeom>
          <a:noFill/>
          <a:ln w="19050">
            <a:solidFill>
              <a:schemeClr val="tx1"/>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Line 20"/>
          <p:cNvSpPr>
            <a:spLocks noChangeShapeType="1"/>
          </p:cNvSpPr>
          <p:nvPr/>
        </p:nvSpPr>
        <p:spPr bwMode="auto">
          <a:xfrm flipH="1" flipV="1">
            <a:off x="1295400" y="5257800"/>
            <a:ext cx="685800" cy="0"/>
          </a:xfrm>
          <a:prstGeom prst="line">
            <a:avLst/>
          </a:prstGeom>
          <a:noFill/>
          <a:ln w="31750">
            <a:solidFill>
              <a:schemeClr val="tx1"/>
            </a:solidFill>
            <a:round/>
            <a:headEnd type="stealth" w="lg" len="me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Text Box 21"/>
          <p:cNvSpPr txBox="1">
            <a:spLocks noChangeArrowheads="1"/>
          </p:cNvSpPr>
          <p:nvPr/>
        </p:nvSpPr>
        <p:spPr bwMode="auto">
          <a:xfrm>
            <a:off x="6172200" y="4114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800" dirty="0">
                <a:latin typeface="Tahoma" pitchFamily="34" charset="0"/>
              </a:rPr>
              <a:t>Solar</a:t>
            </a:r>
          </a:p>
        </p:txBody>
      </p:sp>
      <p:sp>
        <p:nvSpPr>
          <p:cNvPr id="38935" name="Text Box 22"/>
          <p:cNvSpPr txBox="1">
            <a:spLocks noChangeArrowheads="1"/>
          </p:cNvSpPr>
          <p:nvPr/>
        </p:nvSpPr>
        <p:spPr bwMode="auto">
          <a:xfrm>
            <a:off x="6477000" y="2895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800" dirty="0">
                <a:latin typeface="Tahoma" pitchFamily="34" charset="0"/>
              </a:rPr>
              <a:t>Hydro</a:t>
            </a:r>
          </a:p>
        </p:txBody>
      </p:sp>
      <p:sp>
        <p:nvSpPr>
          <p:cNvPr id="38936" name="Text Box 23"/>
          <p:cNvSpPr txBox="1">
            <a:spLocks noChangeArrowheads="1"/>
          </p:cNvSpPr>
          <p:nvPr/>
        </p:nvSpPr>
        <p:spPr bwMode="auto">
          <a:xfrm rot="1800000">
            <a:off x="6400800" y="3657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800" dirty="0">
                <a:latin typeface="Tahoma" pitchFamily="34" charset="0"/>
              </a:rPr>
              <a:t>Wind</a:t>
            </a:r>
          </a:p>
        </p:txBody>
      </p:sp>
      <p:sp>
        <p:nvSpPr>
          <p:cNvPr id="38937" name="Text Box 24"/>
          <p:cNvSpPr txBox="1">
            <a:spLocks noChangeArrowheads="1"/>
          </p:cNvSpPr>
          <p:nvPr/>
        </p:nvSpPr>
        <p:spPr bwMode="auto">
          <a:xfrm rot="-2580000">
            <a:off x="6324600" y="19954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800">
                <a:latin typeface="Tahoma" pitchFamily="34" charset="0"/>
              </a:rPr>
              <a:t>Nuclear</a:t>
            </a:r>
          </a:p>
        </p:txBody>
      </p:sp>
      <p:sp>
        <p:nvSpPr>
          <p:cNvPr id="38938" name="Text Box 25"/>
          <p:cNvSpPr txBox="1">
            <a:spLocks noChangeArrowheads="1"/>
          </p:cNvSpPr>
          <p:nvPr/>
        </p:nvSpPr>
        <p:spPr bwMode="auto">
          <a:xfrm>
            <a:off x="3200400" y="598805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800">
                <a:latin typeface="Tahoma" pitchFamily="34" charset="0"/>
              </a:rPr>
              <a:t>100’s of cars could sell &amp; buy power from grid</a:t>
            </a:r>
          </a:p>
        </p:txBody>
      </p:sp>
      <p:sp>
        <p:nvSpPr>
          <p:cNvPr id="3" name="Right Brace 2"/>
          <p:cNvSpPr/>
          <p:nvPr/>
        </p:nvSpPr>
        <p:spPr bwMode="auto">
          <a:xfrm rot="5400000">
            <a:off x="6977890" y="4083812"/>
            <a:ext cx="596898" cy="3275077"/>
          </a:xfrm>
          <a:prstGeom prst="rightBrace">
            <a:avLst>
              <a:gd name="adj1" fmla="val 0"/>
              <a:gd name="adj2" fmla="val 50000"/>
            </a:avLst>
          </a:prstGeom>
          <a:noFill/>
          <a:ln w="38100" cap="flat" cmpd="sng" algn="ctr">
            <a:solidFill>
              <a:schemeClr val="tx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pitchFamily="34" charset="0"/>
            </a:endParaRPr>
          </a:p>
        </p:txBody>
      </p:sp>
      <p:pic>
        <p:nvPicPr>
          <p:cNvPr id="1026" name="Picture 2" descr="C:\temp\image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4200" y="57912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6"/>
          <p:cNvSpPr>
            <a:spLocks noGrp="1"/>
          </p:cNvSpPr>
          <p:nvPr>
            <p:ph type="sldNum" sz="quarter" idx="12"/>
          </p:nvPr>
        </p:nvSpPr>
        <p:spPr/>
        <p:txBody>
          <a:bodyPr/>
          <a:lstStyle/>
          <a:p>
            <a:pPr>
              <a:defRPr/>
            </a:pPr>
            <a:fld id="{A8C9CABD-9D4A-48D1-A1D7-4A9CC24AF33E}" type="slidenum">
              <a:rPr lang="en-US"/>
              <a:pPr>
                <a:defRPr/>
              </a:pPr>
              <a:t>35</a:t>
            </a:fld>
            <a:endParaRPr lang="en-US"/>
          </a:p>
        </p:txBody>
      </p:sp>
      <p:sp>
        <p:nvSpPr>
          <p:cNvPr id="39939" name="Rectangle 2"/>
          <p:cNvSpPr>
            <a:spLocks noGrp="1" noChangeArrowheads="1"/>
          </p:cNvSpPr>
          <p:nvPr>
            <p:ph type="title"/>
          </p:nvPr>
        </p:nvSpPr>
        <p:spPr>
          <a:xfrm>
            <a:off x="990600" y="76200"/>
            <a:ext cx="7391400" cy="914400"/>
          </a:xfrm>
        </p:spPr>
        <p:txBody>
          <a:bodyPr/>
          <a:lstStyle/>
          <a:p>
            <a:pPr eaLnBrk="1" hangingPunct="1"/>
            <a:r>
              <a:rPr lang="en-US" altLang="en-US" sz="4000" dirty="0"/>
              <a:t>Comparison of</a:t>
            </a:r>
            <a:br>
              <a:rPr lang="en-US" altLang="en-US" sz="4000" dirty="0"/>
            </a:br>
            <a:r>
              <a:rPr lang="en-US" altLang="en-US" sz="4000" dirty="0"/>
              <a:t>geo-engineering approaches</a:t>
            </a:r>
          </a:p>
        </p:txBody>
      </p:sp>
      <p:graphicFrame>
        <p:nvGraphicFramePr>
          <p:cNvPr id="2261066" name="Group 74"/>
          <p:cNvGraphicFramePr>
            <a:graphicFrameLocks noGrp="1"/>
          </p:cNvGraphicFramePr>
          <p:nvPr>
            <p:ph sz="half" idx="2"/>
            <p:extLst>
              <p:ext uri="{D42A27DB-BD31-4B8C-83A1-F6EECF244321}">
                <p14:modId xmlns:p14="http://schemas.microsoft.com/office/powerpoint/2010/main" val="1539216063"/>
              </p:ext>
            </p:extLst>
          </p:nvPr>
        </p:nvGraphicFramePr>
        <p:xfrm>
          <a:off x="228600" y="1219200"/>
          <a:ext cx="8610600" cy="4422762"/>
        </p:xfrm>
        <a:graphic>
          <a:graphicData uri="http://schemas.openxmlformats.org/drawingml/2006/table">
            <a:tbl>
              <a:tblPr/>
              <a:tblGrid>
                <a:gridCol w="1752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627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Reflect sunlight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“Climate Intervention”</a:t>
                      </a:r>
                    </a:p>
                  </a:txBody>
                  <a:tcPr marT="45718" marB="4571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Remove CO2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“Carbon Remediation”</a:t>
                      </a:r>
                    </a:p>
                  </a:txBody>
                  <a:tcPr marT="45718" marB="45718"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71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Timescale of response</a:t>
                      </a:r>
                    </a:p>
                  </a:txBody>
                  <a:tcPr marT="45718" marB="4571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Rapid (years)</a:t>
                      </a:r>
                    </a:p>
                  </a:txBody>
                  <a:tcPr marT="45718" marB="4571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Slow (decades)</a:t>
                      </a:r>
                    </a:p>
                  </a:txBody>
                  <a:tcPr marT="45718" marB="45718"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Cost</a:t>
                      </a:r>
                    </a:p>
                  </a:txBody>
                  <a:tcPr marT="45718" marB="4571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r>
                        <a:rPr kumimoji="0" lang="en-US" sz="1800" b="0" i="0" u="none" strike="noStrike" cap="none" normalizeH="0" baseline="0" dirty="0" err="1">
                          <a:ln>
                            <a:noFill/>
                          </a:ln>
                          <a:solidFill>
                            <a:schemeClr val="tx1"/>
                          </a:solidFill>
                          <a:effectLst/>
                          <a:latin typeface="Arial" charset="0"/>
                        </a:rPr>
                        <a:t>10’s</a:t>
                      </a:r>
                      <a:r>
                        <a:rPr kumimoji="0" lang="en-US" sz="1800" b="0" i="0" u="none" strike="noStrike" cap="none" normalizeH="0" baseline="0" dirty="0">
                          <a:ln>
                            <a:noFill/>
                          </a:ln>
                          <a:solidFill>
                            <a:schemeClr val="tx1"/>
                          </a:solidFill>
                          <a:effectLst/>
                          <a:latin typeface="Arial" charset="0"/>
                        </a:rPr>
                        <a:t> billion/year</a:t>
                      </a:r>
                    </a:p>
                  </a:txBody>
                  <a:tcPr marT="45718" marB="4571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t>
                      </a:r>
                      <a:r>
                        <a:rPr kumimoji="0" lang="en-US" sz="1800" b="0" i="0" u="none" strike="noStrike" cap="none" normalizeH="0" baseline="0" dirty="0" err="1">
                          <a:ln>
                            <a:noFill/>
                          </a:ln>
                          <a:solidFill>
                            <a:schemeClr val="tx1"/>
                          </a:solidFill>
                          <a:effectLst/>
                          <a:latin typeface="Arial" charset="0"/>
                        </a:rPr>
                        <a:t>100’s</a:t>
                      </a:r>
                      <a:r>
                        <a:rPr kumimoji="0" lang="en-US" sz="1800" b="0" i="0" u="none" strike="noStrike" cap="none" normalizeH="0" baseline="0" dirty="0">
                          <a:ln>
                            <a:noFill/>
                          </a:ln>
                          <a:solidFill>
                            <a:schemeClr val="tx1"/>
                          </a:solidFill>
                          <a:effectLst/>
                          <a:latin typeface="Arial" charset="0"/>
                        </a:rPr>
                        <a:t> billion/year</a:t>
                      </a:r>
                    </a:p>
                  </a:txBody>
                  <a:tcPr marT="45718" marB="45718"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823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Advantages</a:t>
                      </a:r>
                    </a:p>
                  </a:txBody>
                  <a:tcPr marT="45718" marB="4571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Low cost.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Can respond to “climate emergencies”</a:t>
                      </a:r>
                    </a:p>
                  </a:txBody>
                  <a:tcPr marT="45718" marB="4571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Solves the real problem.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Many ideas can be employed</a:t>
                      </a:r>
                    </a:p>
                  </a:txBody>
                  <a:tcPr marT="45718" marB="45718"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823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Disadvantages</a:t>
                      </a:r>
                    </a:p>
                  </a:txBody>
                  <a:tcPr marT="45718" marB="4571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Only lowers T, does not solve ocean acidification, polar warming, etc. </a:t>
                      </a:r>
                    </a:p>
                  </a:txBody>
                  <a:tcPr marT="45718" marB="4571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Need long-term commitment because ocean and terrestrial uptake will slow down.</a:t>
                      </a:r>
                    </a:p>
                  </a:txBody>
                  <a:tcPr marT="45718" marB="45718"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823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Risks</a:t>
                      </a:r>
                    </a:p>
                  </a:txBody>
                  <a:tcPr marT="45718" marB="4571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Different geographic response.  Potential “winners” and “losers”</a:t>
                      </a:r>
                    </a:p>
                  </a:txBody>
                  <a:tcPr marT="45718" marB="4571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Leakage of CO2 from </a:t>
                      </a:r>
                      <a:r>
                        <a:rPr kumimoji="0" lang="en-US" sz="1800" b="0" i="1" u="sng" strike="noStrike" cap="none" normalizeH="0" baseline="0" dirty="0">
                          <a:ln>
                            <a:noFill/>
                          </a:ln>
                          <a:solidFill>
                            <a:schemeClr val="tx1"/>
                          </a:solidFill>
                          <a:effectLst/>
                          <a:latin typeface="Arial" charset="0"/>
                        </a:rPr>
                        <a:t>some</a:t>
                      </a:r>
                      <a:r>
                        <a:rPr kumimoji="0" lang="en-US" sz="1800" b="0" i="0" u="none" strike="noStrike" cap="none" normalizeH="0" baseline="0" dirty="0">
                          <a:ln>
                            <a:noFill/>
                          </a:ln>
                          <a:solidFill>
                            <a:schemeClr val="tx1"/>
                          </a:solidFill>
                          <a:effectLst/>
                          <a:latin typeface="Arial" charset="0"/>
                        </a:rPr>
                        <a:t> storage mechanisms</a:t>
                      </a:r>
                    </a:p>
                  </a:txBody>
                  <a:tcPr marT="45718" marB="45718"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9970" name="Text Box 71"/>
          <p:cNvSpPr txBox="1">
            <a:spLocks noChangeArrowheads="1"/>
          </p:cNvSpPr>
          <p:nvPr/>
        </p:nvSpPr>
        <p:spPr bwMode="auto">
          <a:xfrm>
            <a:off x="304800" y="5845175"/>
            <a:ext cx="8458200" cy="708025"/>
          </a:xfrm>
          <a:prstGeom prst="rect">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2000" dirty="0">
                <a:latin typeface="Tahoma" pitchFamily="34" charset="0"/>
              </a:rPr>
              <a:t>Both methods will probably encourage higher emissions and might delay society from switching to renewable sources of energy.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192B6AE3-C3DA-4E7C-8572-E8A47046CF13}" type="slidenum">
              <a:rPr lang="en-US"/>
              <a:pPr>
                <a:defRPr/>
              </a:pPr>
              <a:t>36</a:t>
            </a:fld>
            <a:endParaRPr lang="en-US"/>
          </a:p>
        </p:txBody>
      </p:sp>
      <p:sp>
        <p:nvSpPr>
          <p:cNvPr id="40963" name="Rectangle 2"/>
          <p:cNvSpPr>
            <a:spLocks noGrp="1" noChangeArrowheads="1"/>
          </p:cNvSpPr>
          <p:nvPr>
            <p:ph type="title"/>
          </p:nvPr>
        </p:nvSpPr>
        <p:spPr>
          <a:xfrm>
            <a:off x="762000" y="0"/>
            <a:ext cx="7924800" cy="1066800"/>
          </a:xfrm>
        </p:spPr>
        <p:txBody>
          <a:bodyPr/>
          <a:lstStyle/>
          <a:p>
            <a:pPr eaLnBrk="1" hangingPunct="1"/>
            <a:r>
              <a:rPr lang="en-US" altLang="en-US" sz="4000" dirty="0"/>
              <a:t>Example of a Simple Mitigation: Bury the carbon</a:t>
            </a:r>
          </a:p>
        </p:txBody>
      </p:sp>
      <p:sp>
        <p:nvSpPr>
          <p:cNvPr id="40964" name="Rectangle 3"/>
          <p:cNvSpPr>
            <a:spLocks noGrp="1" noChangeArrowheads="1"/>
          </p:cNvSpPr>
          <p:nvPr>
            <p:ph type="body" sz="half" idx="1"/>
          </p:nvPr>
        </p:nvSpPr>
        <p:spPr>
          <a:xfrm>
            <a:off x="152400" y="2971800"/>
            <a:ext cx="5638800" cy="3733800"/>
          </a:xfrm>
        </p:spPr>
        <p:txBody>
          <a:bodyPr/>
          <a:lstStyle/>
          <a:p>
            <a:pPr eaLnBrk="1" hangingPunct="1">
              <a:lnSpc>
                <a:spcPct val="90000"/>
              </a:lnSpc>
            </a:pPr>
            <a:r>
              <a:rPr lang="en-US" altLang="en-US" sz="2000" dirty="0"/>
              <a:t>Old trees have less carbon uptake and could be cut, buried, and replaced by young trees.</a:t>
            </a:r>
          </a:p>
          <a:p>
            <a:pPr eaLnBrk="1" hangingPunct="1">
              <a:lnSpc>
                <a:spcPct val="90000"/>
              </a:lnSpc>
            </a:pPr>
            <a:r>
              <a:rPr lang="en-US" altLang="en-US" sz="2000" dirty="0"/>
              <a:t>500 t-C can be sequestered in </a:t>
            </a:r>
            <a:r>
              <a:rPr lang="en-US" altLang="en-US" sz="2000" dirty="0" err="1"/>
              <a:t>10x10x20</a:t>
            </a:r>
            <a:r>
              <a:rPr lang="en-US" altLang="en-US" sz="2000" dirty="0"/>
              <a:t> meter covered by 5 meters of soil.</a:t>
            </a:r>
          </a:p>
          <a:p>
            <a:pPr eaLnBrk="1" hangingPunct="1">
              <a:lnSpc>
                <a:spcPct val="90000"/>
              </a:lnSpc>
            </a:pPr>
            <a:r>
              <a:rPr lang="en-US" altLang="en-US" sz="2000" dirty="0"/>
              <a:t>10 Gt-C/</a:t>
            </a:r>
            <a:r>
              <a:rPr lang="en-US" altLang="en-US" sz="2000" dirty="0" err="1"/>
              <a:t>yr</a:t>
            </a:r>
            <a:r>
              <a:rPr lang="en-US" altLang="en-US" sz="2000" dirty="0"/>
              <a:t> at cost of $50/t-C</a:t>
            </a:r>
          </a:p>
          <a:p>
            <a:pPr lvl="1" eaLnBrk="1" hangingPunct="1">
              <a:lnSpc>
                <a:spcPct val="90000"/>
              </a:lnSpc>
            </a:pPr>
            <a:r>
              <a:rPr lang="en-US" altLang="en-US" sz="1800" dirty="0"/>
              <a:t>1% ($0.5 trillion) of GDP ($48 trillion in 2006)</a:t>
            </a:r>
          </a:p>
          <a:p>
            <a:pPr lvl="1" eaLnBrk="1" hangingPunct="1">
              <a:lnSpc>
                <a:spcPct val="90000"/>
              </a:lnSpc>
            </a:pPr>
            <a:r>
              <a:rPr lang="en-US" altLang="en-US" sz="1800" dirty="0"/>
              <a:t>Would employ 4 million workers worldwide.</a:t>
            </a:r>
          </a:p>
          <a:p>
            <a:pPr lvl="1" eaLnBrk="1" hangingPunct="1">
              <a:lnSpc>
                <a:spcPct val="90000"/>
              </a:lnSpc>
            </a:pPr>
            <a:r>
              <a:rPr lang="en-US" altLang="en-US" sz="1800" dirty="0"/>
              <a:t>But … </a:t>
            </a:r>
            <a:r>
              <a:rPr lang="en-US" altLang="en-US" sz="1800" b="1" i="1" dirty="0">
                <a:solidFill>
                  <a:srgbClr val="FF0000"/>
                </a:solidFill>
              </a:rPr>
              <a:t>need 1 trench every 1.5 seconds</a:t>
            </a:r>
          </a:p>
          <a:p>
            <a:pPr eaLnBrk="1" hangingPunct="1">
              <a:lnSpc>
                <a:spcPct val="90000"/>
              </a:lnSpc>
            </a:pPr>
            <a:r>
              <a:rPr lang="en-US" altLang="en-US" sz="2000" dirty="0"/>
              <a:t>Low technology</a:t>
            </a:r>
          </a:p>
          <a:p>
            <a:pPr eaLnBrk="1" hangingPunct="1">
              <a:lnSpc>
                <a:spcPct val="90000"/>
              </a:lnSpc>
            </a:pPr>
            <a:r>
              <a:rPr lang="en-US" altLang="en-US" sz="2000" dirty="0"/>
              <a:t>Low risk</a:t>
            </a:r>
          </a:p>
          <a:p>
            <a:pPr eaLnBrk="1" hangingPunct="1">
              <a:lnSpc>
                <a:spcPct val="90000"/>
              </a:lnSpc>
            </a:pPr>
            <a:r>
              <a:rPr lang="en-US" altLang="en-US" sz="2000" dirty="0"/>
              <a:t>Mitigates wildfire emission risk.</a:t>
            </a:r>
          </a:p>
        </p:txBody>
      </p:sp>
      <p:pic>
        <p:nvPicPr>
          <p:cNvPr id="40965" name="Picture 4" descr="08cbm_zeng_fig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2590800"/>
            <a:ext cx="26368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6" descr="08cbm_zeng_fig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733800" y="1143000"/>
            <a:ext cx="5105400" cy="153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7" name="Rectangle 8"/>
          <p:cNvSpPr>
            <a:spLocks noChangeArrowheads="1"/>
          </p:cNvSpPr>
          <p:nvPr/>
        </p:nvSpPr>
        <p:spPr bwMode="auto">
          <a:xfrm>
            <a:off x="152400" y="1219200"/>
            <a:ext cx="4114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lnSpc>
                <a:spcPct val="80000"/>
              </a:lnSpc>
            </a:pPr>
            <a:r>
              <a:rPr lang="en-US" altLang="en-US" sz="2000" dirty="0"/>
              <a:t>Forests produce 10 Gt-C/</a:t>
            </a:r>
            <a:r>
              <a:rPr lang="en-US" altLang="en-US" sz="2000" dirty="0" err="1"/>
              <a:t>yr</a:t>
            </a:r>
            <a:r>
              <a:rPr lang="en-US" altLang="en-US" sz="2000" dirty="0"/>
              <a:t> in woody debris</a:t>
            </a:r>
          </a:p>
          <a:p>
            <a:pPr lvl="1" eaLnBrk="1" hangingPunct="1">
              <a:lnSpc>
                <a:spcPct val="80000"/>
              </a:lnSpc>
            </a:pPr>
            <a:r>
              <a:rPr lang="en-US" altLang="en-US" sz="2000" dirty="0"/>
              <a:t>42% in tropical forests</a:t>
            </a:r>
          </a:p>
          <a:p>
            <a:pPr lvl="1" eaLnBrk="1" hangingPunct="1">
              <a:lnSpc>
                <a:spcPct val="80000"/>
              </a:lnSpc>
            </a:pPr>
            <a:r>
              <a:rPr lang="en-US" altLang="en-US" sz="2000" dirty="0"/>
              <a:t>37% in temperature forests</a:t>
            </a:r>
          </a:p>
          <a:p>
            <a:pPr lvl="1" eaLnBrk="1" hangingPunct="1">
              <a:lnSpc>
                <a:spcPct val="80000"/>
              </a:lnSpc>
            </a:pPr>
            <a:r>
              <a:rPr lang="en-US" altLang="en-US" sz="2000" dirty="0"/>
              <a:t>21% in boreal forests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7"/>
          <p:cNvSpPr>
            <a:spLocks noGrp="1"/>
          </p:cNvSpPr>
          <p:nvPr>
            <p:ph type="sldNum" sz="quarter" idx="12"/>
          </p:nvPr>
        </p:nvSpPr>
        <p:spPr/>
        <p:txBody>
          <a:bodyPr/>
          <a:lstStyle/>
          <a:p>
            <a:pPr>
              <a:defRPr/>
            </a:pPr>
            <a:fld id="{CFF25A31-35DA-4149-A280-7B9ED625E47C}" type="slidenum">
              <a:rPr lang="en-US"/>
              <a:pPr>
                <a:defRPr/>
              </a:pPr>
              <a:t>37</a:t>
            </a:fld>
            <a:endParaRPr lang="en-US"/>
          </a:p>
        </p:txBody>
      </p:sp>
      <p:sp>
        <p:nvSpPr>
          <p:cNvPr id="43011" name="Rectangle 2"/>
          <p:cNvSpPr>
            <a:spLocks noGrp="1" noChangeArrowheads="1"/>
          </p:cNvSpPr>
          <p:nvPr>
            <p:ph type="title"/>
          </p:nvPr>
        </p:nvSpPr>
        <p:spPr>
          <a:xfrm>
            <a:off x="990600" y="0"/>
            <a:ext cx="7086600" cy="990600"/>
          </a:xfrm>
        </p:spPr>
        <p:txBody>
          <a:bodyPr/>
          <a:lstStyle/>
          <a:p>
            <a:pPr eaLnBrk="1" hangingPunct="1"/>
            <a:r>
              <a:rPr lang="en-US" altLang="en-US" sz="4000"/>
              <a:t>Can we increase the rate of natural weathering?</a:t>
            </a:r>
          </a:p>
        </p:txBody>
      </p:sp>
      <p:sp>
        <p:nvSpPr>
          <p:cNvPr id="43012" name="Rectangle 3"/>
          <p:cNvSpPr>
            <a:spLocks noGrp="1" noChangeArrowheads="1"/>
          </p:cNvSpPr>
          <p:nvPr>
            <p:ph type="body" sz="half" idx="1"/>
          </p:nvPr>
        </p:nvSpPr>
        <p:spPr>
          <a:xfrm>
            <a:off x="152400" y="1295400"/>
            <a:ext cx="5105400" cy="5334000"/>
          </a:xfrm>
        </p:spPr>
        <p:txBody>
          <a:bodyPr/>
          <a:lstStyle/>
          <a:p>
            <a:pPr eaLnBrk="1" hangingPunct="1">
              <a:lnSpc>
                <a:spcPct val="80000"/>
              </a:lnSpc>
            </a:pPr>
            <a:r>
              <a:rPr lang="en-US" altLang="en-US" sz="2400" dirty="0"/>
              <a:t>Natural carbonation of peridotite by weathering is common</a:t>
            </a:r>
          </a:p>
          <a:p>
            <a:pPr lvl="1" eaLnBrk="1" hangingPunct="1">
              <a:lnSpc>
                <a:spcPct val="80000"/>
              </a:lnSpc>
            </a:pPr>
            <a:r>
              <a:rPr lang="en-US" altLang="en-US" sz="2000" dirty="0"/>
              <a:t>Natural rate is slow, 40,000 t-CO</a:t>
            </a:r>
            <a:r>
              <a:rPr lang="en-US" altLang="en-US" sz="2000" baseline="-25000" dirty="0"/>
              <a:t>2</a:t>
            </a:r>
            <a:r>
              <a:rPr lang="en-US" altLang="en-US" sz="2000" dirty="0"/>
              <a:t>/</a:t>
            </a:r>
            <a:r>
              <a:rPr lang="en-US" altLang="en-US" sz="2000" dirty="0" err="1"/>
              <a:t>yr</a:t>
            </a:r>
            <a:endParaRPr lang="en-US" altLang="en-US" sz="2000" dirty="0"/>
          </a:p>
          <a:p>
            <a:pPr lvl="1" eaLnBrk="1" hangingPunct="1">
              <a:lnSpc>
                <a:spcPct val="80000"/>
              </a:lnSpc>
            </a:pPr>
            <a:r>
              <a:rPr lang="en-US" altLang="en-US" sz="2000" dirty="0"/>
              <a:t>Need to increase by factor of 100,000 to absorb annual emissions</a:t>
            </a:r>
          </a:p>
          <a:p>
            <a:pPr eaLnBrk="1" hangingPunct="1">
              <a:lnSpc>
                <a:spcPct val="80000"/>
              </a:lnSpc>
            </a:pPr>
            <a:r>
              <a:rPr lang="en-US" altLang="en-US" sz="2400" dirty="0"/>
              <a:t>We have added </a:t>
            </a:r>
            <a:r>
              <a:rPr lang="en-US" altLang="en-US" sz="2400" dirty="0">
                <a:latin typeface="Book Antiqua" pitchFamily="18" charset="0"/>
              </a:rPr>
              <a:t>≈ 800 Gt-CO</a:t>
            </a:r>
            <a:r>
              <a:rPr lang="en-US" altLang="en-US" sz="2400" baseline="-25000" dirty="0">
                <a:latin typeface="Book Antiqua" pitchFamily="18" charset="0"/>
              </a:rPr>
              <a:t>2</a:t>
            </a:r>
            <a:r>
              <a:rPr lang="en-US" altLang="en-US" sz="2400" dirty="0">
                <a:latin typeface="Book Antiqua" pitchFamily="18" charset="0"/>
              </a:rPr>
              <a:t> since pre-industrial times.</a:t>
            </a:r>
          </a:p>
          <a:p>
            <a:pPr eaLnBrk="1" hangingPunct="1">
              <a:lnSpc>
                <a:spcPct val="80000"/>
              </a:lnSpc>
            </a:pPr>
            <a:r>
              <a:rPr lang="en-US" altLang="en-US" sz="2400" dirty="0">
                <a:latin typeface="Book Antiqua" pitchFamily="18" charset="0"/>
              </a:rPr>
              <a:t>Drilling and hydraulic fracturing would expose more peridotite for weathering</a:t>
            </a:r>
          </a:p>
          <a:p>
            <a:pPr lvl="1" eaLnBrk="1" hangingPunct="1">
              <a:lnSpc>
                <a:spcPct val="80000"/>
              </a:lnSpc>
            </a:pPr>
            <a:r>
              <a:rPr lang="en-US" altLang="en-US" sz="2000" dirty="0">
                <a:latin typeface="Book Antiqua" pitchFamily="18" charset="0"/>
              </a:rPr>
              <a:t>Could increase weathering by factor of 1 million (2 Gt-CO</a:t>
            </a:r>
            <a:r>
              <a:rPr lang="en-US" altLang="en-US" sz="2000" baseline="-25000" dirty="0">
                <a:latin typeface="Book Antiqua" pitchFamily="18" charset="0"/>
              </a:rPr>
              <a:t>2</a:t>
            </a:r>
            <a:r>
              <a:rPr lang="en-US" altLang="en-US" sz="2000" dirty="0">
                <a:latin typeface="Book Antiqua" pitchFamily="18" charset="0"/>
              </a:rPr>
              <a:t>/</a:t>
            </a:r>
            <a:r>
              <a:rPr lang="en-US" altLang="en-US" sz="2000" dirty="0" err="1">
                <a:latin typeface="Book Antiqua" pitchFamily="18" charset="0"/>
              </a:rPr>
              <a:t>km</a:t>
            </a:r>
            <a:r>
              <a:rPr lang="en-US" altLang="en-US" sz="2000" baseline="30000" dirty="0" err="1">
                <a:latin typeface="Book Antiqua" pitchFamily="18" charset="0"/>
              </a:rPr>
              <a:t>3</a:t>
            </a:r>
            <a:r>
              <a:rPr lang="en-US" altLang="en-US" sz="2000" dirty="0">
                <a:latin typeface="Book Antiqua" pitchFamily="18" charset="0"/>
              </a:rPr>
              <a:t>)</a:t>
            </a:r>
          </a:p>
          <a:p>
            <a:pPr eaLnBrk="1" hangingPunct="1">
              <a:lnSpc>
                <a:spcPct val="80000"/>
              </a:lnSpc>
            </a:pPr>
            <a:r>
              <a:rPr lang="en-US" altLang="en-US" sz="2400" dirty="0">
                <a:latin typeface="Book Antiqua" pitchFamily="18" charset="0"/>
              </a:rPr>
              <a:t>Carbonation increases rock volume by 44% and produces heat that will fracture rock</a:t>
            </a:r>
          </a:p>
          <a:p>
            <a:pPr lvl="1" eaLnBrk="1" hangingPunct="1">
              <a:lnSpc>
                <a:spcPct val="80000"/>
              </a:lnSpc>
            </a:pPr>
            <a:r>
              <a:rPr lang="en-US" altLang="en-US" sz="2000" dirty="0">
                <a:latin typeface="Book Antiqua" pitchFamily="18" charset="0"/>
              </a:rPr>
              <a:t>Reaction can become self sustaining if high concentration CO</a:t>
            </a:r>
            <a:r>
              <a:rPr lang="en-US" altLang="en-US" sz="2000" baseline="-25000" dirty="0">
                <a:latin typeface="Book Antiqua" pitchFamily="18" charset="0"/>
              </a:rPr>
              <a:t>2</a:t>
            </a:r>
            <a:r>
              <a:rPr lang="en-US" altLang="en-US" sz="2000" dirty="0">
                <a:latin typeface="Book Antiqua" pitchFamily="18" charset="0"/>
              </a:rPr>
              <a:t> in injected</a:t>
            </a:r>
          </a:p>
        </p:txBody>
      </p:sp>
      <p:pic>
        <p:nvPicPr>
          <p:cNvPr id="43013" name="Picture 4" descr="081111pnas_kelemen_fig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257800" y="1143000"/>
            <a:ext cx="3468688"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53829" name="Group 5"/>
          <p:cNvGraphicFramePr>
            <a:graphicFrameLocks noGrp="1"/>
          </p:cNvGraphicFramePr>
          <p:nvPr>
            <p:ph sz="quarter" idx="3"/>
            <p:extLst>
              <p:ext uri="{D42A27DB-BD31-4B8C-83A1-F6EECF244321}">
                <p14:modId xmlns:p14="http://schemas.microsoft.com/office/powerpoint/2010/main" val="2201371733"/>
              </p:ext>
            </p:extLst>
          </p:nvPr>
        </p:nvGraphicFramePr>
        <p:xfrm>
          <a:off x="5334000" y="3727449"/>
          <a:ext cx="3505200" cy="2597151"/>
        </p:xfrm>
        <a:graphic>
          <a:graphicData uri="http://schemas.openxmlformats.org/drawingml/2006/table">
            <a:tbl>
              <a:tblPr/>
              <a:tblGrid>
                <a:gridCol w="1676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457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Volume (km^3)</a:t>
                      </a:r>
                    </a:p>
                  </a:txBody>
                  <a:tcPr marT="45724" marB="4572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Gt-CO2</a:t>
                      </a:r>
                    </a:p>
                  </a:txBody>
                  <a:tcPr marT="45724" marB="4572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457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Baltimore mafic complex (PA,MD,DC)</a:t>
                      </a:r>
                    </a:p>
                  </a:txBody>
                  <a:tcPr marT="45724" marB="4572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a:t>
                      </a:r>
                    </a:p>
                  </a:txBody>
                  <a:tcPr marT="45724" marB="4572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6.5</a:t>
                      </a:r>
                    </a:p>
                  </a:txBody>
                  <a:tcPr marT="45724" marB="4572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4938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Monte del Estado,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Puerto Rico</a:t>
                      </a:r>
                    </a:p>
                  </a:txBody>
                  <a:tcPr marT="45724" marB="4572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135</a:t>
                      </a:r>
                    </a:p>
                  </a:txBody>
                  <a:tcPr marT="45724" marB="4572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135</a:t>
                      </a:r>
                    </a:p>
                  </a:txBody>
                  <a:tcPr marT="45724" marB="4572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457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Oman (pictured above)</a:t>
                      </a:r>
                    </a:p>
                  </a:txBody>
                  <a:tcPr marT="45724" marB="4572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70,000</a:t>
                      </a:r>
                    </a:p>
                  </a:txBody>
                  <a:tcPr marT="45724" marB="4572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1400</a:t>
                      </a:r>
                    </a:p>
                  </a:txBody>
                  <a:tcPr marT="45724" marB="4572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2743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Papau New Guinea</a:t>
                      </a:r>
                    </a:p>
                  </a:txBody>
                  <a:tcPr marT="45724" marB="4572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50,000</a:t>
                      </a:r>
                    </a:p>
                  </a:txBody>
                  <a:tcPr marT="45724" marB="4572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1000</a:t>
                      </a:r>
                    </a:p>
                  </a:txBody>
                  <a:tcPr marT="45724" marB="4572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457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Adriatic Sea</a:t>
                      </a:r>
                    </a:p>
                  </a:txBody>
                  <a:tcPr marT="45724" marB="45724"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Several 20,000</a:t>
                      </a:r>
                    </a:p>
                  </a:txBody>
                  <a:tcPr marT="45724" marB="45724"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1000</a:t>
                      </a:r>
                    </a:p>
                  </a:txBody>
                  <a:tcPr marT="45724" marB="45724"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82000" cy="990600"/>
          </a:xfrm>
        </p:spPr>
        <p:txBody>
          <a:bodyPr/>
          <a:lstStyle/>
          <a:p>
            <a:r>
              <a:rPr lang="en-US" dirty="0"/>
              <a:t>There are many mitigation ideas:</a:t>
            </a:r>
            <a:br>
              <a:rPr lang="en-US" dirty="0"/>
            </a:br>
            <a:r>
              <a:rPr lang="en-US" dirty="0"/>
              <a:t>Some pro’s and con’s</a:t>
            </a:r>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67150017"/>
              </p:ext>
            </p:extLst>
          </p:nvPr>
        </p:nvGraphicFramePr>
        <p:xfrm>
          <a:off x="304800" y="1295400"/>
          <a:ext cx="8534400" cy="5328920"/>
        </p:xfrm>
        <a:graphic>
          <a:graphicData uri="http://schemas.openxmlformats.org/drawingml/2006/table">
            <a:tbl>
              <a:tblPr firstRow="1" bandRow="1">
                <a:tableStyleId>{5C22544A-7EE6-4342-B048-85BDC9FD1C3A}</a:tableStyleId>
              </a:tblPr>
              <a:tblGrid>
                <a:gridCol w="2461846">
                  <a:extLst>
                    <a:ext uri="{9D8B030D-6E8A-4147-A177-3AD203B41FA5}">
                      <a16:colId xmlns:a16="http://schemas.microsoft.com/office/drawing/2014/main" val="20000"/>
                    </a:ext>
                  </a:extLst>
                </a:gridCol>
                <a:gridCol w="3405554">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r>
                        <a:rPr lang="en-US" dirty="0"/>
                        <a:t>Mitigation method</a:t>
                      </a:r>
                    </a:p>
                  </a:txBody>
                  <a:tcPr/>
                </a:tc>
                <a:tc>
                  <a:txBody>
                    <a:bodyPr/>
                    <a:lstStyle/>
                    <a:p>
                      <a:r>
                        <a:rPr lang="en-US" dirty="0"/>
                        <a:t>Pro’s and Con’s)</a:t>
                      </a:r>
                    </a:p>
                  </a:txBody>
                  <a:tcPr/>
                </a:tc>
                <a:tc>
                  <a:txBody>
                    <a:bodyPr/>
                    <a:lstStyle/>
                    <a:p>
                      <a:r>
                        <a:rPr lang="en-US" dirty="0"/>
                        <a:t>Cost or benefits</a:t>
                      </a:r>
                    </a:p>
                  </a:txBody>
                  <a:tcPr/>
                </a:tc>
                <a:extLst>
                  <a:ext uri="{0D108BD9-81ED-4DB2-BD59-A6C34878D82A}">
                    <a16:rowId xmlns:a16="http://schemas.microsoft.com/office/drawing/2014/main" val="10000"/>
                  </a:ext>
                </a:extLst>
              </a:tr>
              <a:tr h="370840">
                <a:tc>
                  <a:txBody>
                    <a:bodyPr/>
                    <a:lstStyle/>
                    <a:p>
                      <a:r>
                        <a:rPr lang="en-US" sz="1600" dirty="0"/>
                        <a:t>Accelerated</a:t>
                      </a:r>
                      <a:r>
                        <a:rPr lang="en-US" sz="1600" baseline="0" dirty="0"/>
                        <a:t> weathering</a:t>
                      </a:r>
                      <a:endParaRPr lang="en-US" sz="1600" dirty="0"/>
                    </a:p>
                  </a:txBody>
                  <a:tcPr/>
                </a:tc>
                <a:tc>
                  <a:txBody>
                    <a:bodyPr/>
                    <a:lstStyle/>
                    <a:p>
                      <a:r>
                        <a:rPr lang="en-US" sz="1600" dirty="0"/>
                        <a:t>Very low risk (+),</a:t>
                      </a:r>
                      <a:r>
                        <a:rPr lang="en-US" sz="1600" baseline="0" dirty="0"/>
                        <a:t> does what nature will ultimately do (++)</a:t>
                      </a:r>
                      <a:endParaRPr lang="en-US" sz="1600" dirty="0"/>
                    </a:p>
                  </a:txBody>
                  <a:tcPr/>
                </a:tc>
                <a:tc>
                  <a:txBody>
                    <a:bodyPr/>
                    <a:lstStyle/>
                    <a:p>
                      <a:r>
                        <a:rPr lang="en-US" sz="1600" dirty="0"/>
                        <a:t>Makes limestone</a:t>
                      </a:r>
                    </a:p>
                  </a:txBody>
                  <a:tcPr/>
                </a:tc>
                <a:extLst>
                  <a:ext uri="{0D108BD9-81ED-4DB2-BD59-A6C34878D82A}">
                    <a16:rowId xmlns:a16="http://schemas.microsoft.com/office/drawing/2014/main" val="10001"/>
                  </a:ext>
                </a:extLst>
              </a:tr>
              <a:tr h="370840">
                <a:tc>
                  <a:txBody>
                    <a:bodyPr/>
                    <a:lstStyle/>
                    <a:p>
                      <a:r>
                        <a:rPr lang="en-US" sz="1600" dirty="0"/>
                        <a:t>Carbon</a:t>
                      </a:r>
                      <a:r>
                        <a:rPr lang="en-US" sz="1600" baseline="0" dirty="0"/>
                        <a:t> Capture and Storage (CCS)</a:t>
                      </a:r>
                      <a:endParaRPr lang="en-US" sz="1600" dirty="0"/>
                    </a:p>
                  </a:txBody>
                  <a:tcPr/>
                </a:tc>
                <a:tc>
                  <a:txBody>
                    <a:bodyPr/>
                    <a:lstStyle/>
                    <a:p>
                      <a:r>
                        <a:rPr lang="en-US" sz="1600" dirty="0"/>
                        <a:t>Risk of leakage until it is absorbed by rock (-)</a:t>
                      </a:r>
                    </a:p>
                  </a:txBody>
                  <a:tcPr/>
                </a:tc>
                <a:tc>
                  <a:txBody>
                    <a:bodyPr/>
                    <a:lstStyle/>
                    <a:p>
                      <a:r>
                        <a:rPr lang="en-US" sz="1600" dirty="0"/>
                        <a:t>$75</a:t>
                      </a:r>
                      <a:r>
                        <a:rPr lang="en-US" sz="1600" baseline="0" dirty="0"/>
                        <a:t> /t-CO2 (Orr 2009)</a:t>
                      </a:r>
                      <a:endParaRPr lang="en-US" sz="1600" dirty="0"/>
                    </a:p>
                  </a:txBody>
                  <a:tcPr/>
                </a:tc>
                <a:extLst>
                  <a:ext uri="{0D108BD9-81ED-4DB2-BD59-A6C34878D82A}">
                    <a16:rowId xmlns:a16="http://schemas.microsoft.com/office/drawing/2014/main" val="10002"/>
                  </a:ext>
                </a:extLst>
              </a:tr>
              <a:tr h="370840">
                <a:tc>
                  <a:txBody>
                    <a:bodyPr/>
                    <a:lstStyle/>
                    <a:p>
                      <a:r>
                        <a:rPr lang="en-US" sz="1600" dirty="0"/>
                        <a:t>Liquid</a:t>
                      </a:r>
                      <a:r>
                        <a:rPr lang="en-US" sz="1600" baseline="0" dirty="0"/>
                        <a:t> CO2 in ocean</a:t>
                      </a:r>
                      <a:endParaRPr lang="en-US" sz="1600" dirty="0"/>
                    </a:p>
                  </a:txBody>
                  <a:tcPr/>
                </a:tc>
                <a:tc>
                  <a:txBody>
                    <a:bodyPr/>
                    <a:lstStyle/>
                    <a:p>
                      <a:r>
                        <a:rPr lang="en-US" sz="1600" dirty="0"/>
                        <a:t>Risk of leakage (--)</a:t>
                      </a:r>
                    </a:p>
                  </a:txBody>
                  <a:tcPr/>
                </a:tc>
                <a:tc>
                  <a:txBody>
                    <a:bodyPr/>
                    <a:lstStyle/>
                    <a:p>
                      <a:endParaRPr lang="en-US" sz="1600"/>
                    </a:p>
                  </a:txBody>
                  <a:tcPr/>
                </a:tc>
                <a:extLst>
                  <a:ext uri="{0D108BD9-81ED-4DB2-BD59-A6C34878D82A}">
                    <a16:rowId xmlns:a16="http://schemas.microsoft.com/office/drawing/2014/main" val="10003"/>
                  </a:ext>
                </a:extLst>
              </a:tr>
              <a:tr h="370840">
                <a:tc>
                  <a:txBody>
                    <a:bodyPr/>
                    <a:lstStyle/>
                    <a:p>
                      <a:r>
                        <a:rPr lang="en-US" sz="1600" dirty="0"/>
                        <a:t>Ocean dissolution</a:t>
                      </a:r>
                      <a:r>
                        <a:rPr lang="en-US" sz="1600" baseline="0" dirty="0"/>
                        <a:t> of Olivine</a:t>
                      </a:r>
                      <a:endParaRPr lang="en-US" sz="1600" dirty="0"/>
                    </a:p>
                  </a:txBody>
                  <a:tcPr/>
                </a:tc>
                <a:tc>
                  <a:txBody>
                    <a:bodyPr/>
                    <a:lstStyle/>
                    <a:p>
                      <a:r>
                        <a:rPr lang="en-US" sz="1600" dirty="0"/>
                        <a:t>Very low risk (+), Trace</a:t>
                      </a:r>
                      <a:r>
                        <a:rPr lang="en-US" sz="1600" baseline="0" dirty="0"/>
                        <a:t> elements (-)</a:t>
                      </a:r>
                      <a:endParaRPr lang="en-US" sz="1600" dirty="0"/>
                    </a:p>
                    <a:p>
                      <a:r>
                        <a:rPr lang="en-US" sz="1600" dirty="0"/>
                        <a:t>Reduces ocean</a:t>
                      </a:r>
                      <a:r>
                        <a:rPr lang="en-US" sz="1600" baseline="0" dirty="0"/>
                        <a:t> pH (+)</a:t>
                      </a:r>
                      <a:endParaRPr lang="en-US" sz="1600" dirty="0"/>
                    </a:p>
                  </a:txBody>
                  <a:tcPr/>
                </a:tc>
                <a:tc>
                  <a:txBody>
                    <a:bodyPr/>
                    <a:lstStyle/>
                    <a:p>
                      <a:r>
                        <a:rPr lang="en-US" sz="1600" dirty="0"/>
                        <a:t>$40/t-CO2 (Kohler 2013, Rau 2011)</a:t>
                      </a:r>
                    </a:p>
                  </a:txBody>
                  <a:tcPr/>
                </a:tc>
                <a:extLst>
                  <a:ext uri="{0D108BD9-81ED-4DB2-BD59-A6C34878D82A}">
                    <a16:rowId xmlns:a16="http://schemas.microsoft.com/office/drawing/2014/main" val="10004"/>
                  </a:ext>
                </a:extLst>
              </a:tr>
              <a:tr h="370840">
                <a:tc>
                  <a:txBody>
                    <a:bodyPr/>
                    <a:lstStyle/>
                    <a:p>
                      <a:r>
                        <a:rPr lang="en-US" sz="1600" dirty="0"/>
                        <a:t>Amine</a:t>
                      </a:r>
                      <a:r>
                        <a:rPr lang="en-US" sz="1600" baseline="0" dirty="0"/>
                        <a:t> scrubbing/</a:t>
                      </a:r>
                      <a:r>
                        <a:rPr lang="en-US" sz="1600" baseline="0" dirty="0" err="1"/>
                        <a:t>NaOH</a:t>
                      </a:r>
                      <a:endParaRPr lang="en-US" sz="1600" dirty="0"/>
                    </a:p>
                  </a:txBody>
                  <a:tcPr/>
                </a:tc>
                <a:tc>
                  <a:txBody>
                    <a:bodyPr/>
                    <a:lstStyle/>
                    <a:p>
                      <a:r>
                        <a:rPr lang="en-US" sz="1600" dirty="0"/>
                        <a:t>Leakage</a:t>
                      </a:r>
                      <a:r>
                        <a:rPr lang="en-US" sz="1600" baseline="0" dirty="0"/>
                        <a:t> of CCS (-)</a:t>
                      </a:r>
                      <a:endParaRPr lang="en-US" sz="1600" dirty="0"/>
                    </a:p>
                  </a:txBody>
                  <a:tcPr/>
                </a:tc>
                <a:tc>
                  <a:txBody>
                    <a:bodyPr/>
                    <a:lstStyle/>
                    <a:p>
                      <a:r>
                        <a:rPr lang="en-US" sz="1600" dirty="0"/>
                        <a:t>$100-180/t-CO2</a:t>
                      </a:r>
                      <a:r>
                        <a:rPr lang="en-US" sz="1600" baseline="0" dirty="0"/>
                        <a:t> (Socolow 2011)</a:t>
                      </a:r>
                      <a:endParaRPr lang="en-US" sz="1600" dirty="0"/>
                    </a:p>
                  </a:txBody>
                  <a:tcPr/>
                </a:tc>
                <a:extLst>
                  <a:ext uri="{0D108BD9-81ED-4DB2-BD59-A6C34878D82A}">
                    <a16:rowId xmlns:a16="http://schemas.microsoft.com/office/drawing/2014/main" val="10005"/>
                  </a:ext>
                </a:extLst>
              </a:tr>
              <a:tr h="370840">
                <a:tc>
                  <a:txBody>
                    <a:bodyPr/>
                    <a:lstStyle/>
                    <a:p>
                      <a:r>
                        <a:rPr lang="en-US" sz="1600" dirty="0"/>
                        <a:t>Ocean Fe fertilization</a:t>
                      </a:r>
                    </a:p>
                  </a:txBody>
                  <a:tcPr/>
                </a:tc>
                <a:tc>
                  <a:txBody>
                    <a:bodyPr/>
                    <a:lstStyle/>
                    <a:p>
                      <a:r>
                        <a:rPr lang="en-US" sz="1600" dirty="0"/>
                        <a:t>Changes</a:t>
                      </a:r>
                      <a:r>
                        <a:rPr lang="en-US" sz="1600" baseline="0" dirty="0"/>
                        <a:t> to food web (--)</a:t>
                      </a:r>
                      <a:endParaRPr lang="en-US" sz="1600" dirty="0"/>
                    </a:p>
                  </a:txBody>
                  <a:tcPr/>
                </a:tc>
                <a:tc>
                  <a:txBody>
                    <a:bodyPr/>
                    <a:lstStyle/>
                    <a:p>
                      <a:endParaRPr lang="en-US" sz="1600"/>
                    </a:p>
                  </a:txBody>
                  <a:tcPr/>
                </a:tc>
                <a:extLst>
                  <a:ext uri="{0D108BD9-81ED-4DB2-BD59-A6C34878D82A}">
                    <a16:rowId xmlns:a16="http://schemas.microsoft.com/office/drawing/2014/main" val="10006"/>
                  </a:ext>
                </a:extLst>
              </a:tr>
              <a:tr h="370840">
                <a:tc>
                  <a:txBody>
                    <a:bodyPr/>
                    <a:lstStyle/>
                    <a:p>
                      <a:r>
                        <a:rPr lang="en-US" sz="1600" dirty="0"/>
                        <a:t>Tree farms</a:t>
                      </a:r>
                      <a:r>
                        <a:rPr lang="en-US" sz="1600" baseline="0" dirty="0"/>
                        <a:t> w/ burial</a:t>
                      </a:r>
                      <a:endParaRPr lang="en-US" sz="1600" dirty="0"/>
                    </a:p>
                  </a:txBody>
                  <a:tcPr/>
                </a:tc>
                <a:tc>
                  <a:txBody>
                    <a:bodyPr/>
                    <a:lstStyle/>
                    <a:p>
                      <a:r>
                        <a:rPr lang="en-US" sz="1600" dirty="0"/>
                        <a:t>Low tech (+)</a:t>
                      </a:r>
                    </a:p>
                    <a:p>
                      <a:r>
                        <a:rPr lang="en-US" sz="1600" dirty="0"/>
                        <a:t>N-limit (?), </a:t>
                      </a:r>
                      <a:r>
                        <a:rPr lang="en-US" sz="1600" dirty="0" err="1"/>
                        <a:t>1000y</a:t>
                      </a:r>
                      <a:r>
                        <a:rPr lang="en-US" sz="1600" dirty="0"/>
                        <a:t> time-scale (-)</a:t>
                      </a:r>
                    </a:p>
                  </a:txBody>
                  <a:tcPr/>
                </a:tc>
                <a:tc>
                  <a:txBody>
                    <a:bodyPr/>
                    <a:lstStyle/>
                    <a:p>
                      <a:r>
                        <a:rPr lang="en-US" sz="1600" dirty="0"/>
                        <a:t>$25-100/t-CO2 (Zeng 2009)</a:t>
                      </a:r>
                    </a:p>
                  </a:txBody>
                  <a:tcPr/>
                </a:tc>
                <a:extLst>
                  <a:ext uri="{0D108BD9-81ED-4DB2-BD59-A6C34878D82A}">
                    <a16:rowId xmlns:a16="http://schemas.microsoft.com/office/drawing/2014/main" val="10007"/>
                  </a:ext>
                </a:extLst>
              </a:tr>
              <a:tr h="370840">
                <a:tc>
                  <a:txBody>
                    <a:bodyPr/>
                    <a:lstStyle/>
                    <a:p>
                      <a:r>
                        <a:rPr lang="en-US" sz="1600" dirty="0"/>
                        <a:t>Biochar &amp; soil storage</a:t>
                      </a:r>
                    </a:p>
                  </a:txBody>
                  <a:tcPr/>
                </a:tc>
                <a:tc>
                  <a:txBody>
                    <a:bodyPr/>
                    <a:lstStyle/>
                    <a:p>
                      <a:r>
                        <a:rPr lang="en-US" sz="1600" dirty="0"/>
                        <a:t>1000 y timescale (-)</a:t>
                      </a:r>
                    </a:p>
                  </a:txBody>
                  <a:tcPr/>
                </a:tc>
                <a:tc>
                  <a:txBody>
                    <a:bodyPr/>
                    <a:lstStyle/>
                    <a:p>
                      <a:r>
                        <a:rPr lang="en-US" sz="1600" dirty="0"/>
                        <a:t>Improves agriculture yield</a:t>
                      </a:r>
                    </a:p>
                  </a:txBody>
                  <a:tcPr/>
                </a:tc>
                <a:extLst>
                  <a:ext uri="{0D108BD9-81ED-4DB2-BD59-A6C34878D82A}">
                    <a16:rowId xmlns:a16="http://schemas.microsoft.com/office/drawing/2014/main" val="10008"/>
                  </a:ext>
                </a:extLst>
              </a:tr>
              <a:tr h="370840">
                <a:tc>
                  <a:txBody>
                    <a:bodyPr/>
                    <a:lstStyle/>
                    <a:p>
                      <a:r>
                        <a:rPr lang="en-US" sz="1600" dirty="0"/>
                        <a:t>Algae</a:t>
                      </a:r>
                      <a:r>
                        <a:rPr lang="en-US" sz="1600" baseline="0" dirty="0"/>
                        <a:t> to biofuel</a:t>
                      </a:r>
                      <a:endParaRPr lang="en-US" sz="1600" dirty="0"/>
                    </a:p>
                  </a:txBody>
                  <a:tcPr/>
                </a:tc>
                <a:tc>
                  <a:txBody>
                    <a:bodyPr/>
                    <a:lstStyle/>
                    <a:p>
                      <a:r>
                        <a:rPr lang="en-US" sz="1600" dirty="0"/>
                        <a:t>C</a:t>
                      </a:r>
                      <a:r>
                        <a:rPr lang="en-US" sz="1600" baseline="0" dirty="0"/>
                        <a:t> neutral</a:t>
                      </a:r>
                      <a:endParaRPr lang="en-US" sz="1600" dirty="0"/>
                    </a:p>
                  </a:txBody>
                  <a:tcPr/>
                </a:tc>
                <a:tc>
                  <a:txBody>
                    <a:bodyPr/>
                    <a:lstStyle/>
                    <a:p>
                      <a:r>
                        <a:rPr lang="en-US" sz="1600" dirty="0"/>
                        <a:t>$150/t-CO2</a:t>
                      </a:r>
                    </a:p>
                  </a:txBody>
                  <a:tcPr/>
                </a:tc>
                <a:extLst>
                  <a:ext uri="{0D108BD9-81ED-4DB2-BD59-A6C34878D82A}">
                    <a16:rowId xmlns:a16="http://schemas.microsoft.com/office/drawing/2014/main" val="10009"/>
                  </a:ext>
                </a:extLst>
              </a:tr>
              <a:tr h="370840">
                <a:tc>
                  <a:txBody>
                    <a:bodyPr/>
                    <a:lstStyle/>
                    <a:p>
                      <a:r>
                        <a:rPr lang="en-US" sz="1600" dirty="0"/>
                        <a:t>Use CO2 for industrial</a:t>
                      </a:r>
                      <a:r>
                        <a:rPr lang="en-US" sz="1600" baseline="0" dirty="0"/>
                        <a:t> applications</a:t>
                      </a:r>
                      <a:endParaRPr lang="en-US" sz="1600" dirty="0"/>
                    </a:p>
                  </a:txBody>
                  <a:tcPr/>
                </a:tc>
                <a:tc>
                  <a:txBody>
                    <a:bodyPr/>
                    <a:lstStyle/>
                    <a:p>
                      <a:r>
                        <a:rPr lang="en-US" sz="1600" dirty="0"/>
                        <a:t>C neutral, max capacity is ~10%</a:t>
                      </a:r>
                    </a:p>
                  </a:txBody>
                  <a:tcPr/>
                </a:tc>
                <a:tc>
                  <a:txBody>
                    <a:bodyPr/>
                    <a:lstStyle/>
                    <a:p>
                      <a:r>
                        <a:rPr lang="en-US" sz="1600" dirty="0"/>
                        <a:t>Mostly cost neutral</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33193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8001000" cy="1066800"/>
          </a:xfrm>
        </p:spPr>
        <p:txBody>
          <a:bodyPr/>
          <a:lstStyle/>
          <a:p>
            <a:r>
              <a:rPr lang="en-US" dirty="0"/>
              <a:t>It all comes down to economics</a:t>
            </a:r>
          </a:p>
        </p:txBody>
      </p:sp>
      <p:sp>
        <p:nvSpPr>
          <p:cNvPr id="3" name="Content Placeholder 2"/>
          <p:cNvSpPr>
            <a:spLocks noGrp="1"/>
          </p:cNvSpPr>
          <p:nvPr>
            <p:ph idx="1"/>
          </p:nvPr>
        </p:nvSpPr>
        <p:spPr>
          <a:xfrm>
            <a:off x="152400" y="1143000"/>
            <a:ext cx="8763000" cy="5562600"/>
          </a:xfrm>
        </p:spPr>
        <p:txBody>
          <a:bodyPr/>
          <a:lstStyle/>
          <a:p>
            <a:r>
              <a:rPr lang="en-US" sz="3200" dirty="0"/>
              <a:t>We have the technology to solve the problem</a:t>
            </a:r>
          </a:p>
          <a:p>
            <a:pPr lvl="1"/>
            <a:r>
              <a:rPr lang="en-US" sz="2800" dirty="0"/>
              <a:t>It will cost ~50-100 $/t-C to remove CO2 from air</a:t>
            </a:r>
          </a:p>
          <a:p>
            <a:pPr lvl="2"/>
            <a:r>
              <a:rPr lang="en-US" dirty="0"/>
              <a:t>$1.5 to $3 Trillion to remove 1 year’s worth of emissions</a:t>
            </a:r>
          </a:p>
          <a:p>
            <a:pPr lvl="1"/>
            <a:r>
              <a:rPr lang="en-US" dirty="0"/>
              <a:t>It won’t “produce” anything consumers want</a:t>
            </a:r>
          </a:p>
          <a:p>
            <a:pPr lvl="1"/>
            <a:r>
              <a:rPr lang="en-US" dirty="0"/>
              <a:t>But, it will leave the Earth the way we found it</a:t>
            </a:r>
          </a:p>
          <a:p>
            <a:pPr lvl="2"/>
            <a:r>
              <a:rPr lang="en-US" dirty="0"/>
              <a:t>And reduce risk for future generations</a:t>
            </a:r>
          </a:p>
          <a:p>
            <a:r>
              <a:rPr lang="en-US" sz="3200" dirty="0"/>
              <a:t>The most difficult: we must leave </a:t>
            </a:r>
            <a:r>
              <a:rPr lang="en-US" sz="3200" dirty="0" err="1"/>
              <a:t>10’s</a:t>
            </a:r>
            <a:r>
              <a:rPr lang="en-US" sz="3200" dirty="0"/>
              <a:t> of trillions of $$’s in the ground, </a:t>
            </a:r>
            <a:r>
              <a:rPr lang="en-US" sz="3200" b="1" i="1" dirty="0">
                <a:solidFill>
                  <a:srgbClr val="FF0000"/>
                </a:solidFill>
              </a:rPr>
              <a:t>unexploited</a:t>
            </a:r>
          </a:p>
          <a:p>
            <a:pPr lvl="1"/>
            <a:r>
              <a:rPr lang="en-US" dirty="0">
                <a:solidFill>
                  <a:srgbClr val="FF0000"/>
                </a:solidFill>
              </a:rPr>
              <a:t>820 billion tons of Coal ($50 T) </a:t>
            </a:r>
            <a:r>
              <a:rPr lang="en-US" dirty="0"/>
              <a:t>: (USA, Russia, China)</a:t>
            </a:r>
          </a:p>
          <a:p>
            <a:pPr lvl="1"/>
            <a:r>
              <a:rPr lang="en-US" dirty="0">
                <a:solidFill>
                  <a:srgbClr val="FF0000"/>
                </a:solidFill>
              </a:rPr>
              <a:t>420 billion barrels  of Oil ($</a:t>
            </a:r>
            <a:r>
              <a:rPr lang="en-US" dirty="0" err="1">
                <a:solidFill>
                  <a:srgbClr val="FF0000"/>
                </a:solidFill>
              </a:rPr>
              <a:t>40T</a:t>
            </a:r>
            <a:r>
              <a:rPr lang="en-US" dirty="0">
                <a:solidFill>
                  <a:srgbClr val="FF0000"/>
                </a:solidFill>
              </a:rPr>
              <a:t>)</a:t>
            </a:r>
            <a:r>
              <a:rPr lang="en-US" dirty="0"/>
              <a:t>: (Middle East, America’s)</a:t>
            </a:r>
          </a:p>
          <a:p>
            <a:pPr lvl="1"/>
            <a:r>
              <a:rPr lang="en-US" dirty="0">
                <a:solidFill>
                  <a:srgbClr val="FF0000"/>
                </a:solidFill>
              </a:rPr>
              <a:t>95 trillion </a:t>
            </a:r>
            <a:r>
              <a:rPr lang="en-US" dirty="0" err="1">
                <a:solidFill>
                  <a:srgbClr val="FF0000"/>
                </a:solidFill>
              </a:rPr>
              <a:t>m</a:t>
            </a:r>
            <a:r>
              <a:rPr lang="en-US" baseline="30000" dirty="0" err="1">
                <a:solidFill>
                  <a:srgbClr val="FF0000"/>
                </a:solidFill>
              </a:rPr>
              <a:t>3</a:t>
            </a:r>
            <a:r>
              <a:rPr lang="en-US" dirty="0">
                <a:solidFill>
                  <a:srgbClr val="FF0000"/>
                </a:solidFill>
              </a:rPr>
              <a:t> of Nat’l gas ($</a:t>
            </a:r>
            <a:r>
              <a:rPr lang="en-US" dirty="0" err="1">
                <a:solidFill>
                  <a:srgbClr val="FF0000"/>
                </a:solidFill>
              </a:rPr>
              <a:t>20T</a:t>
            </a:r>
            <a:r>
              <a:rPr lang="en-US" dirty="0">
                <a:solidFill>
                  <a:srgbClr val="FF0000"/>
                </a:solidFill>
              </a:rPr>
              <a:t>)</a:t>
            </a:r>
            <a:r>
              <a:rPr lang="en-US" dirty="0"/>
              <a:t>: (Middle East, Russia)</a:t>
            </a:r>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39</a:t>
            </a:fld>
            <a:endParaRPr lang="en-US"/>
          </a:p>
        </p:txBody>
      </p:sp>
    </p:spTree>
    <p:extLst>
      <p:ext uri="{BB962C8B-B14F-4D97-AF65-F5344CB8AC3E}">
        <p14:creationId xmlns:p14="http://schemas.microsoft.com/office/powerpoint/2010/main" val="93127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a:extLst>
              <a:ext uri="{FF2B5EF4-FFF2-40B4-BE49-F238E27FC236}">
                <a16:creationId xmlns:a16="http://schemas.microsoft.com/office/drawing/2014/main" id="{80D8BF4E-4E14-4F69-B709-BBE3D62996AB}"/>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7101818-5773-4053-8A88-1A8ADD1F7ACF}" type="slidenum">
              <a:rPr lang="en-US" altLang="en-US">
                <a:latin typeface="Arial" panose="020B0604020202020204" pitchFamily="34" charset="0"/>
              </a:rPr>
              <a:pPr/>
              <a:t>4</a:t>
            </a:fld>
            <a:endParaRPr lang="en-US" altLang="en-US">
              <a:latin typeface="Arial" panose="020B0604020202020204" pitchFamily="34" charset="0"/>
            </a:endParaRPr>
          </a:p>
        </p:txBody>
      </p:sp>
      <p:pic>
        <p:nvPicPr>
          <p:cNvPr id="86019" name="Picture 17" descr="0805nat_luthi_fig2">
            <a:extLst>
              <a:ext uri="{FF2B5EF4-FFF2-40B4-BE49-F238E27FC236}">
                <a16:creationId xmlns:a16="http://schemas.microsoft.com/office/drawing/2014/main" id="{2B5AB719-AB9F-43BE-B040-AECFF0B03440}"/>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1125538"/>
            <a:ext cx="5181600" cy="318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0" name="Rectangle 2">
            <a:extLst>
              <a:ext uri="{FF2B5EF4-FFF2-40B4-BE49-F238E27FC236}">
                <a16:creationId xmlns:a16="http://schemas.microsoft.com/office/drawing/2014/main" id="{615DB37F-A3FB-478C-8133-76029B6B8826}"/>
              </a:ext>
            </a:extLst>
          </p:cNvPr>
          <p:cNvSpPr>
            <a:spLocks noGrp="1" noChangeArrowheads="1"/>
          </p:cNvSpPr>
          <p:nvPr>
            <p:ph type="title"/>
          </p:nvPr>
        </p:nvSpPr>
        <p:spPr/>
        <p:txBody>
          <a:bodyPr/>
          <a:lstStyle/>
          <a:p>
            <a:pPr eaLnBrk="1" hangingPunct="1"/>
            <a:r>
              <a:rPr lang="en-US" altLang="en-US" sz="2400" b="1" dirty="0"/>
              <a:t>CO</a:t>
            </a:r>
            <a:r>
              <a:rPr lang="en-US" altLang="en-US" sz="2400" b="1" baseline="-25000" dirty="0"/>
              <a:t>2 </a:t>
            </a:r>
            <a:r>
              <a:rPr lang="en-US" altLang="en-US" sz="2400" b="1" dirty="0"/>
              <a:t>concentrations are now 43% larger (410 </a:t>
            </a:r>
            <a:r>
              <a:rPr lang="en-US" altLang="en-US" sz="2400" b="1" dirty="0" err="1"/>
              <a:t>ppmv</a:t>
            </a:r>
            <a:r>
              <a:rPr lang="en-US" altLang="en-US" sz="2400" b="1" dirty="0"/>
              <a:t>)  than at any time during the last 800,000 years.</a:t>
            </a:r>
          </a:p>
        </p:txBody>
      </p:sp>
      <p:pic>
        <p:nvPicPr>
          <p:cNvPr id="86021" name="Picture 12" descr="03pnas_hansen_fig7">
            <a:extLst>
              <a:ext uri="{FF2B5EF4-FFF2-40B4-BE49-F238E27FC236}">
                <a16:creationId xmlns:a16="http://schemas.microsoft.com/office/drawing/2014/main" id="{AB1DF306-4C15-44B9-B2B3-835F8CED1027}"/>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4791" r="51743"/>
          <a:stretch>
            <a:fillRect/>
          </a:stretch>
        </p:blipFill>
        <p:spPr>
          <a:xfrm>
            <a:off x="5264150" y="1328738"/>
            <a:ext cx="3727450" cy="237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2" name="Text Box 11">
            <a:extLst>
              <a:ext uri="{FF2B5EF4-FFF2-40B4-BE49-F238E27FC236}">
                <a16:creationId xmlns:a16="http://schemas.microsoft.com/office/drawing/2014/main" id="{89611B7E-4983-4963-91F5-3887710EB61B}"/>
              </a:ext>
            </a:extLst>
          </p:cNvPr>
          <p:cNvSpPr txBox="1">
            <a:spLocks noChangeArrowheads="1"/>
          </p:cNvSpPr>
          <p:nvPr/>
        </p:nvSpPr>
        <p:spPr bwMode="auto">
          <a:xfrm>
            <a:off x="228600" y="4251325"/>
            <a:ext cx="8610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buFontTx/>
              <a:buChar char="•"/>
            </a:pPr>
            <a:r>
              <a:rPr lang="en-US" altLang="en-US" sz="2000" dirty="0"/>
              <a:t>Analysis of Dome-C (and Vostok) Antarctic ice-cores show that the CO</a:t>
            </a:r>
            <a:r>
              <a:rPr lang="en-US" altLang="en-US" sz="2000" baseline="-25000" dirty="0"/>
              <a:t>2</a:t>
            </a:r>
            <a:r>
              <a:rPr lang="en-US" altLang="en-US" sz="2000" dirty="0"/>
              <a:t> in the atmosphere </a:t>
            </a:r>
            <a:r>
              <a:rPr lang="en-US" altLang="en-US" sz="2000" i="1" u="sng" dirty="0"/>
              <a:t>responded </a:t>
            </a:r>
            <a:r>
              <a:rPr lang="en-US" altLang="en-US" sz="2000" dirty="0"/>
              <a:t>to changes in Earth’s temperatures (orbital and vegetation feedbacks).  Will these feedbacks will play a role in modern climate change where temperature responds to CO</a:t>
            </a:r>
            <a:r>
              <a:rPr lang="en-US" altLang="en-US" sz="2000" baseline="-25000" dirty="0"/>
              <a:t>2</a:t>
            </a:r>
            <a:r>
              <a:rPr lang="en-US" altLang="en-US" sz="2000" dirty="0"/>
              <a:t>?</a:t>
            </a:r>
          </a:p>
          <a:p>
            <a:pPr>
              <a:spcBef>
                <a:spcPct val="50000"/>
              </a:spcBef>
              <a:buFontTx/>
              <a:buChar char="•"/>
            </a:pPr>
            <a:r>
              <a:rPr lang="en-US" altLang="en-US" sz="2000" dirty="0"/>
              <a:t>Deuterium change (</a:t>
            </a:r>
            <a:r>
              <a:rPr lang="en-US" altLang="en-US" sz="2000" dirty="0">
                <a:sym typeface="Symbol" panose="05050102010706020507" pitchFamily="18" charset="2"/>
              </a:rPr>
              <a:t>D(o/</a:t>
            </a:r>
            <a:r>
              <a:rPr lang="en-US" altLang="en-US" sz="2000" dirty="0" err="1">
                <a:sym typeface="Symbol" panose="05050102010706020507" pitchFamily="18" charset="2"/>
              </a:rPr>
              <a:t>oo</a:t>
            </a:r>
            <a:r>
              <a:rPr lang="en-US" altLang="en-US" sz="2000" dirty="0">
                <a:sym typeface="Symbol" panose="05050102010706020507" pitchFamily="18" charset="2"/>
              </a:rPr>
              <a:t>) </a:t>
            </a:r>
            <a:r>
              <a:rPr lang="en-US" altLang="en-US" sz="2000" dirty="0"/>
              <a:t>is a proxy for temperature (lower panel)</a:t>
            </a:r>
          </a:p>
          <a:p>
            <a:pPr>
              <a:spcBef>
                <a:spcPct val="50000"/>
              </a:spcBef>
              <a:buFontTx/>
              <a:buChar char="•"/>
            </a:pPr>
            <a:r>
              <a:rPr lang="en-US" altLang="en-US" sz="2000" dirty="0"/>
              <a:t>Note: Given the inertia of the climate system, we will probably miss the next glacial cycle completely due to global warming.</a:t>
            </a:r>
          </a:p>
        </p:txBody>
      </p:sp>
      <p:sp>
        <p:nvSpPr>
          <p:cNvPr id="86023" name="Line 15">
            <a:extLst>
              <a:ext uri="{FF2B5EF4-FFF2-40B4-BE49-F238E27FC236}">
                <a16:creationId xmlns:a16="http://schemas.microsoft.com/office/drawing/2014/main" id="{E0964F52-AB9A-487B-AC6A-F566BEF4B9ED}"/>
              </a:ext>
            </a:extLst>
          </p:cNvPr>
          <p:cNvSpPr>
            <a:spLocks noChangeShapeType="1"/>
          </p:cNvSpPr>
          <p:nvPr/>
        </p:nvSpPr>
        <p:spPr bwMode="auto">
          <a:xfrm flipH="1">
            <a:off x="2133600" y="3962400"/>
            <a:ext cx="1295400" cy="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4" name="Text Box 16">
            <a:extLst>
              <a:ext uri="{FF2B5EF4-FFF2-40B4-BE49-F238E27FC236}">
                <a16:creationId xmlns:a16="http://schemas.microsoft.com/office/drawing/2014/main" id="{0A27049A-81FD-4E98-8F1C-4A3C19F52046}"/>
              </a:ext>
            </a:extLst>
          </p:cNvPr>
          <p:cNvSpPr txBox="1">
            <a:spLocks noChangeArrowheads="1"/>
          </p:cNvSpPr>
          <p:nvPr/>
        </p:nvSpPr>
        <p:spPr bwMode="auto">
          <a:xfrm>
            <a:off x="2438400" y="3657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a:solidFill>
                  <a:srgbClr val="FF0000"/>
                </a:solidFill>
              </a:rPr>
              <a:t>time</a:t>
            </a:r>
          </a:p>
        </p:txBody>
      </p:sp>
      <p:sp>
        <p:nvSpPr>
          <p:cNvPr id="86025" name="Text Box 21">
            <a:extLst>
              <a:ext uri="{FF2B5EF4-FFF2-40B4-BE49-F238E27FC236}">
                <a16:creationId xmlns:a16="http://schemas.microsoft.com/office/drawing/2014/main" id="{1051D96A-6E62-4381-8755-EC78E3B478D1}"/>
              </a:ext>
            </a:extLst>
          </p:cNvPr>
          <p:cNvSpPr txBox="1">
            <a:spLocks noChangeArrowheads="1"/>
          </p:cNvSpPr>
          <p:nvPr/>
        </p:nvSpPr>
        <p:spPr bwMode="auto">
          <a:xfrm>
            <a:off x="76200" y="10668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600" dirty="0">
                <a:solidFill>
                  <a:srgbClr val="FF0000"/>
                </a:solidFill>
              </a:rPr>
              <a:t>410</a:t>
            </a:r>
          </a:p>
        </p:txBody>
      </p:sp>
      <p:sp>
        <p:nvSpPr>
          <p:cNvPr id="86026" name="Line 22">
            <a:extLst>
              <a:ext uri="{FF2B5EF4-FFF2-40B4-BE49-F238E27FC236}">
                <a16:creationId xmlns:a16="http://schemas.microsoft.com/office/drawing/2014/main" id="{866B034B-F309-42C1-A856-1ECB7429CEA0}"/>
              </a:ext>
            </a:extLst>
          </p:cNvPr>
          <p:cNvSpPr>
            <a:spLocks noChangeShapeType="1"/>
          </p:cNvSpPr>
          <p:nvPr/>
        </p:nvSpPr>
        <p:spPr bwMode="auto">
          <a:xfrm>
            <a:off x="304800" y="1447800"/>
            <a:ext cx="228600" cy="0"/>
          </a:xfrm>
          <a:prstGeom prst="line">
            <a:avLst/>
          </a:prstGeom>
          <a:noFill/>
          <a:ln w="38100">
            <a:solidFill>
              <a:srgbClr val="FF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7" name="Line 23">
            <a:extLst>
              <a:ext uri="{FF2B5EF4-FFF2-40B4-BE49-F238E27FC236}">
                <a16:creationId xmlns:a16="http://schemas.microsoft.com/office/drawing/2014/main" id="{20703BBB-B24C-41DF-B29E-F69A44B63457}"/>
              </a:ext>
            </a:extLst>
          </p:cNvPr>
          <p:cNvSpPr>
            <a:spLocks noChangeShapeType="1"/>
          </p:cNvSpPr>
          <p:nvPr/>
        </p:nvSpPr>
        <p:spPr bwMode="auto">
          <a:xfrm flipH="1" flipV="1">
            <a:off x="457200" y="1462086"/>
            <a:ext cx="76200" cy="1204913"/>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8" name="Line 24">
            <a:extLst>
              <a:ext uri="{FF2B5EF4-FFF2-40B4-BE49-F238E27FC236}">
                <a16:creationId xmlns:a16="http://schemas.microsoft.com/office/drawing/2014/main" id="{558E43EA-F5BE-497B-9CD6-F62A4BF92120}"/>
              </a:ext>
            </a:extLst>
          </p:cNvPr>
          <p:cNvSpPr>
            <a:spLocks noChangeShapeType="1"/>
          </p:cNvSpPr>
          <p:nvPr/>
        </p:nvSpPr>
        <p:spPr bwMode="auto">
          <a:xfrm>
            <a:off x="4343400" y="2743200"/>
            <a:ext cx="0" cy="304800"/>
          </a:xfrm>
          <a:prstGeom prst="line">
            <a:avLst/>
          </a:prstGeom>
          <a:noFill/>
          <a:ln w="22225">
            <a:solidFill>
              <a:srgbClr val="FF0000"/>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9" name="Text Box 25">
            <a:extLst>
              <a:ext uri="{FF2B5EF4-FFF2-40B4-BE49-F238E27FC236}">
                <a16:creationId xmlns:a16="http://schemas.microsoft.com/office/drawing/2014/main" id="{D3711B5A-1682-42D8-A087-FD764BB387E6}"/>
              </a:ext>
            </a:extLst>
          </p:cNvPr>
          <p:cNvSpPr txBox="1">
            <a:spLocks noChangeArrowheads="1"/>
          </p:cNvSpPr>
          <p:nvPr/>
        </p:nvSpPr>
        <p:spPr bwMode="auto">
          <a:xfrm>
            <a:off x="4114800" y="23622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a:solidFill>
                  <a:srgbClr val="FF0000"/>
                </a:solidFill>
              </a:rPr>
              <a:t>?</a:t>
            </a: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7"/>
          <p:cNvSpPr>
            <a:spLocks noGrp="1"/>
          </p:cNvSpPr>
          <p:nvPr>
            <p:ph type="sldNum" sz="quarter" idx="12"/>
          </p:nvPr>
        </p:nvSpPr>
        <p:spPr/>
        <p:txBody>
          <a:bodyPr/>
          <a:lstStyle/>
          <a:p>
            <a:pPr>
              <a:defRPr/>
            </a:pPr>
            <a:fld id="{75F864FA-81A2-46A6-BB8A-6AC46DA6574D}" type="slidenum">
              <a:rPr lang="en-US"/>
              <a:pPr>
                <a:defRPr/>
              </a:pPr>
              <a:t>40</a:t>
            </a:fld>
            <a:endParaRPr lang="en-US"/>
          </a:p>
        </p:txBody>
      </p:sp>
      <p:sp>
        <p:nvSpPr>
          <p:cNvPr id="277507" name="Rectangle 2"/>
          <p:cNvSpPr>
            <a:spLocks noGrp="1" noChangeArrowheads="1"/>
          </p:cNvSpPr>
          <p:nvPr>
            <p:ph type="title"/>
          </p:nvPr>
        </p:nvSpPr>
        <p:spPr>
          <a:xfrm>
            <a:off x="609600" y="0"/>
            <a:ext cx="8001000" cy="1066800"/>
          </a:xfrm>
        </p:spPr>
        <p:txBody>
          <a:bodyPr/>
          <a:lstStyle/>
          <a:p>
            <a:pPr eaLnBrk="1" hangingPunct="1"/>
            <a:r>
              <a:rPr lang="en-US" altLang="en-US" sz="3200" dirty="0"/>
              <a:t>What is the value of ecosystem services? $33 Trillion per year</a:t>
            </a:r>
          </a:p>
        </p:txBody>
      </p:sp>
      <p:sp>
        <p:nvSpPr>
          <p:cNvPr id="277508" name="Rectangle 3"/>
          <p:cNvSpPr>
            <a:spLocks noGrp="1" noChangeArrowheads="1"/>
          </p:cNvSpPr>
          <p:nvPr>
            <p:ph type="body" sz="half" idx="1"/>
          </p:nvPr>
        </p:nvSpPr>
        <p:spPr>
          <a:xfrm>
            <a:off x="152400" y="1143000"/>
            <a:ext cx="4305300" cy="5562600"/>
          </a:xfrm>
        </p:spPr>
        <p:txBody>
          <a:bodyPr/>
          <a:lstStyle/>
          <a:p>
            <a:pPr eaLnBrk="1" hangingPunct="1">
              <a:lnSpc>
                <a:spcPct val="90000"/>
              </a:lnSpc>
            </a:pPr>
            <a:r>
              <a:rPr lang="en-US" altLang="en-US" sz="2400" dirty="0"/>
              <a:t>Ignore non-renewable items (oil, gas, coal, etc.)</a:t>
            </a:r>
          </a:p>
          <a:p>
            <a:pPr eaLnBrk="1" hangingPunct="1">
              <a:lnSpc>
                <a:spcPct val="90000"/>
              </a:lnSpc>
            </a:pPr>
            <a:r>
              <a:rPr lang="en-US" altLang="en-US" sz="2400" dirty="0"/>
              <a:t>Consider 17 major categories</a:t>
            </a:r>
          </a:p>
          <a:p>
            <a:pPr lvl="1" eaLnBrk="1" hangingPunct="1">
              <a:lnSpc>
                <a:spcPct val="90000"/>
              </a:lnSpc>
            </a:pPr>
            <a:r>
              <a:rPr lang="en-US" altLang="en-US" sz="2000" dirty="0"/>
              <a:t>Gas (CO2/</a:t>
            </a:r>
            <a:r>
              <a:rPr lang="en-US" altLang="en-US" sz="2000" dirty="0" err="1"/>
              <a:t>O2</a:t>
            </a:r>
            <a:r>
              <a:rPr lang="en-US" altLang="en-US" sz="2000" dirty="0"/>
              <a:t>, UV-B, </a:t>
            </a:r>
            <a:r>
              <a:rPr lang="en-US" altLang="en-US" sz="2000" dirty="0" err="1"/>
              <a:t>SOx</a:t>
            </a:r>
            <a:r>
              <a:rPr lang="en-US" altLang="en-US" sz="2000" dirty="0"/>
              <a:t>), climate, water, and disturbance regulation.</a:t>
            </a:r>
          </a:p>
          <a:p>
            <a:pPr lvl="1" eaLnBrk="1" hangingPunct="1">
              <a:lnSpc>
                <a:spcPct val="90000"/>
              </a:lnSpc>
            </a:pPr>
            <a:r>
              <a:rPr lang="en-US" altLang="en-US" sz="2000" dirty="0"/>
              <a:t>Water supply, erosion control, soil formation</a:t>
            </a:r>
          </a:p>
          <a:p>
            <a:pPr lvl="1" eaLnBrk="1" hangingPunct="1">
              <a:lnSpc>
                <a:spcPct val="90000"/>
              </a:lnSpc>
            </a:pPr>
            <a:r>
              <a:rPr lang="en-US" altLang="en-US" sz="2000" dirty="0"/>
              <a:t>Nutrient recycling, waste treatment</a:t>
            </a:r>
          </a:p>
          <a:p>
            <a:pPr lvl="1" eaLnBrk="1" hangingPunct="1">
              <a:lnSpc>
                <a:spcPct val="90000"/>
              </a:lnSpc>
            </a:pPr>
            <a:r>
              <a:rPr lang="en-US" altLang="en-US" sz="2000" dirty="0"/>
              <a:t>Pollination, Food production, Raw materials (lumber </a:t>
            </a:r>
            <a:r>
              <a:rPr lang="en-US" altLang="en-US" sz="2000" dirty="0" err="1"/>
              <a:t>etc</a:t>
            </a:r>
            <a:r>
              <a:rPr lang="en-US" altLang="en-US" sz="2000" dirty="0"/>
              <a:t>)</a:t>
            </a:r>
          </a:p>
          <a:p>
            <a:pPr eaLnBrk="1" hangingPunct="1">
              <a:lnSpc>
                <a:spcPct val="90000"/>
              </a:lnSpc>
            </a:pPr>
            <a:r>
              <a:rPr lang="en-US" altLang="en-US" sz="2400" dirty="0"/>
              <a:t>Then, consider the cost if technology had to replicate what nature does</a:t>
            </a:r>
          </a:p>
        </p:txBody>
      </p:sp>
      <p:graphicFrame>
        <p:nvGraphicFramePr>
          <p:cNvPr id="2275418" name="Group 90"/>
          <p:cNvGraphicFramePr>
            <a:graphicFrameLocks noGrp="1"/>
          </p:cNvGraphicFramePr>
          <p:nvPr>
            <p:ph sz="quarter" idx="2"/>
            <p:extLst>
              <p:ext uri="{D42A27DB-BD31-4B8C-83A1-F6EECF244321}">
                <p14:modId xmlns:p14="http://schemas.microsoft.com/office/powerpoint/2010/main" val="1354014518"/>
              </p:ext>
            </p:extLst>
          </p:nvPr>
        </p:nvGraphicFramePr>
        <p:xfrm>
          <a:off x="4533900" y="1152378"/>
          <a:ext cx="4305300" cy="2962422"/>
        </p:xfrm>
        <a:graphic>
          <a:graphicData uri="http://schemas.openxmlformats.org/drawingml/2006/table">
            <a:tbl>
              <a:tblPr/>
              <a:tblGrid>
                <a:gridCol w="16383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52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Region</a:t>
                      </a: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Area</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a:t>
                      </a:r>
                      <a:r>
                        <a:rPr kumimoji="0" lang="en-US" sz="1200" b="0" i="0" u="none" strike="noStrike" cap="none" normalizeH="0" baseline="30000">
                          <a:ln>
                            <a:noFill/>
                          </a:ln>
                          <a:solidFill>
                            <a:schemeClr val="tx1"/>
                          </a:solidFill>
                          <a:effectLst/>
                          <a:latin typeface="Arial" charset="0"/>
                        </a:rPr>
                        <a:t>6</a:t>
                      </a:r>
                      <a:r>
                        <a:rPr kumimoji="0" lang="en-US" sz="1200" b="0" i="0" u="none" strike="noStrike" cap="none" normalizeH="0" baseline="0">
                          <a:ln>
                            <a:noFill/>
                          </a:ln>
                          <a:solidFill>
                            <a:schemeClr val="tx1"/>
                          </a:solidFill>
                          <a:effectLst/>
                          <a:latin typeface="Arial" charset="0"/>
                        </a:rPr>
                        <a:t> ha)</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Value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($/ha/</a:t>
                      </a:r>
                      <a:r>
                        <a:rPr kumimoji="0" lang="en-US" sz="1200" b="0" i="0" u="none" strike="noStrike" cap="none" normalizeH="0" baseline="0" dirty="0" err="1">
                          <a:ln>
                            <a:noFill/>
                          </a:ln>
                          <a:solidFill>
                            <a:schemeClr val="tx1"/>
                          </a:solidFill>
                          <a:effectLst/>
                          <a:latin typeface="Arial" charset="0"/>
                        </a:rPr>
                        <a:t>yr</a:t>
                      </a:r>
                      <a:r>
                        <a:rPr kumimoji="0" lang="en-US" sz="1200" b="0" i="0" u="none" strike="noStrike" cap="none" normalizeH="0" baseline="0" dirty="0">
                          <a:ln>
                            <a:noFill/>
                          </a:ln>
                          <a:solidFill>
                            <a:schemeClr val="tx1"/>
                          </a:solidFill>
                          <a:effectLst/>
                          <a:latin typeface="Arial" charset="0"/>
                        </a:rPr>
                        <a:t>)</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Value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(billion $/yr)</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Marine (total)</a:t>
                      </a: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36,302</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577</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20,949</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3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F0"/>
                          </a:solidFill>
                          <a:effectLst/>
                          <a:latin typeface="Arial" charset="0"/>
                        </a:rPr>
                        <a:t>_Coastal</a:t>
                      </a: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F0"/>
                          </a:solidFill>
                          <a:effectLst/>
                          <a:latin typeface="Arial" charset="0"/>
                        </a:rPr>
                        <a:t>3,102</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F0"/>
                          </a:solidFill>
                          <a:effectLst/>
                          <a:latin typeface="Arial" charset="0"/>
                        </a:rPr>
                        <a:t>4,052</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F0"/>
                          </a:solidFill>
                          <a:effectLst/>
                          <a:latin typeface="Arial" charset="0"/>
                        </a:rPr>
                        <a:t>12,568</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3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F0"/>
                          </a:solidFill>
                          <a:effectLst/>
                          <a:latin typeface="Arial" charset="0"/>
                        </a:rPr>
                        <a:t>    __ </a:t>
                      </a:r>
                      <a:r>
                        <a:rPr kumimoji="0" lang="en-US" sz="1400" b="0" i="0" u="none" strike="noStrike" cap="none" normalizeH="0" baseline="0" dirty="0" err="1">
                          <a:ln>
                            <a:noFill/>
                          </a:ln>
                          <a:solidFill>
                            <a:srgbClr val="00B0F0"/>
                          </a:solidFill>
                          <a:effectLst/>
                          <a:latin typeface="Arial" charset="0"/>
                        </a:rPr>
                        <a:t>Estuaties</a:t>
                      </a:r>
                      <a:endParaRPr kumimoji="0" lang="en-US" sz="1400" b="0" i="0" u="none" strike="noStrike" cap="none" normalizeH="0" baseline="0" dirty="0">
                        <a:ln>
                          <a:noFill/>
                        </a:ln>
                        <a:solidFill>
                          <a:srgbClr val="00B0F0"/>
                        </a:solidFill>
                        <a:effectLst/>
                        <a:latin typeface="Arial" charset="0"/>
                      </a:endParaRP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F0"/>
                          </a:solidFill>
                          <a:effectLst/>
                          <a:latin typeface="Arial" charset="0"/>
                        </a:rPr>
                        <a:t>180</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F0"/>
                          </a:solidFill>
                          <a:effectLst/>
                          <a:latin typeface="Arial" charset="0"/>
                        </a:rPr>
                        <a:t>22,832</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F0"/>
                          </a:solidFill>
                          <a:effectLst/>
                          <a:latin typeface="Arial" charset="0"/>
                        </a:rPr>
                        <a:t>4,110</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3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F0"/>
                          </a:solidFill>
                          <a:effectLst/>
                          <a:latin typeface="Arial" charset="0"/>
                        </a:rPr>
                        <a:t>    __ Coral</a:t>
                      </a: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F0"/>
                          </a:solidFill>
                          <a:effectLst/>
                          <a:latin typeface="Arial" charset="0"/>
                        </a:rPr>
                        <a:t>62</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F0"/>
                          </a:solidFill>
                          <a:effectLst/>
                          <a:latin typeface="Arial" charset="0"/>
                        </a:rPr>
                        <a:t>6,075</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F0"/>
                          </a:solidFill>
                          <a:effectLst/>
                          <a:latin typeface="Arial" charset="0"/>
                        </a:rPr>
                        <a:t>375</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3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Terrestrial (total)</a:t>
                      </a: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15,323</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804</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12,319</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r h="3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50"/>
                          </a:solidFill>
                          <a:effectLst/>
                          <a:latin typeface="Arial" charset="0"/>
                        </a:rPr>
                        <a:t>_ Forest</a:t>
                      </a: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50"/>
                          </a:solidFill>
                          <a:effectLst/>
                          <a:latin typeface="Arial" charset="0"/>
                        </a:rPr>
                        <a:t>4,855</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50"/>
                          </a:solidFill>
                          <a:effectLst/>
                          <a:latin typeface="Arial" charset="0"/>
                        </a:rPr>
                        <a:t>969</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50"/>
                          </a:solidFill>
                          <a:effectLst/>
                          <a:latin typeface="Arial" charset="0"/>
                        </a:rPr>
                        <a:t>4,706</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r h="3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50"/>
                          </a:solidFill>
                          <a:effectLst/>
                          <a:latin typeface="Arial" charset="0"/>
                        </a:rPr>
                        <a:t>_ Wetlands</a:t>
                      </a: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50"/>
                          </a:solidFill>
                          <a:effectLst/>
                          <a:latin typeface="Arial" charset="0"/>
                        </a:rPr>
                        <a:t>330</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00B050"/>
                          </a:solidFill>
                          <a:effectLst/>
                          <a:latin typeface="Arial" charset="0"/>
                        </a:rPr>
                        <a:t>14,785</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50"/>
                          </a:solidFill>
                          <a:effectLst/>
                          <a:latin typeface="Arial" charset="0"/>
                        </a:rPr>
                        <a:t>4,879</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7"/>
                  </a:ext>
                </a:extLst>
              </a:tr>
              <a:tr h="3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50"/>
                          </a:solidFill>
                          <a:effectLst/>
                          <a:latin typeface="Arial" charset="0"/>
                        </a:rPr>
                        <a:t>_ Lakes/Rivers</a:t>
                      </a:r>
                    </a:p>
                  </a:txBody>
                  <a:tcPr marT="45707" marB="4570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50"/>
                          </a:solidFill>
                          <a:effectLst/>
                          <a:latin typeface="Arial" charset="0"/>
                        </a:rPr>
                        <a:t>200</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50"/>
                          </a:solidFill>
                          <a:effectLst/>
                          <a:latin typeface="Arial" charset="0"/>
                        </a:rPr>
                        <a:t>8,498</a:t>
                      </a:r>
                    </a:p>
                  </a:txBody>
                  <a:tcPr marT="45707" marB="4570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B050"/>
                          </a:solidFill>
                          <a:effectLst/>
                          <a:latin typeface="Arial" charset="0"/>
                        </a:rPr>
                        <a:t>1,700</a:t>
                      </a:r>
                    </a:p>
                  </a:txBody>
                  <a:tcPr marT="45707" marB="45707"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277561" name="Picture 82" descr="97nat_costanza_fig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724400" y="4191000"/>
            <a:ext cx="3810000" cy="25669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3982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5501-9CFD-4A7B-BC98-9B8BC5275B87}"/>
              </a:ext>
            </a:extLst>
          </p:cNvPr>
          <p:cNvSpPr>
            <a:spLocks noGrp="1"/>
          </p:cNvSpPr>
          <p:nvPr>
            <p:ph type="title"/>
          </p:nvPr>
        </p:nvSpPr>
        <p:spPr/>
        <p:txBody>
          <a:bodyPr/>
          <a:lstStyle/>
          <a:p>
            <a:r>
              <a:rPr lang="en-US" dirty="0"/>
              <a:t>Cost of Climate Mitigation</a:t>
            </a:r>
          </a:p>
        </p:txBody>
      </p:sp>
      <p:sp>
        <p:nvSpPr>
          <p:cNvPr id="3" name="Content Placeholder 2">
            <a:extLst>
              <a:ext uri="{FF2B5EF4-FFF2-40B4-BE49-F238E27FC236}">
                <a16:creationId xmlns:a16="http://schemas.microsoft.com/office/drawing/2014/main" id="{21B87C26-0E63-4B7C-99DA-EFFBC74A9254}"/>
              </a:ext>
            </a:extLst>
          </p:cNvPr>
          <p:cNvSpPr>
            <a:spLocks noGrp="1"/>
          </p:cNvSpPr>
          <p:nvPr>
            <p:ph idx="1"/>
          </p:nvPr>
        </p:nvSpPr>
        <p:spPr>
          <a:xfrm>
            <a:off x="152400" y="1295400"/>
            <a:ext cx="4114800" cy="5334000"/>
          </a:xfrm>
        </p:spPr>
        <p:txBody>
          <a:bodyPr/>
          <a:lstStyle/>
          <a:p>
            <a:pPr marL="0" indent="0">
              <a:buNone/>
            </a:pPr>
            <a:r>
              <a:rPr lang="en-US" u="sng" dirty="0"/>
              <a:t>Burke 2018 Nature</a:t>
            </a:r>
          </a:p>
          <a:p>
            <a:r>
              <a:rPr lang="en-US" dirty="0"/>
              <a:t>Empirical model of GDP versus T</a:t>
            </a:r>
          </a:p>
          <a:p>
            <a:r>
              <a:rPr lang="en-US" dirty="0"/>
              <a:t>Benefits of 1.5 </a:t>
            </a:r>
            <a:r>
              <a:rPr lang="en-US" dirty="0" err="1"/>
              <a:t>degC</a:t>
            </a:r>
            <a:r>
              <a:rPr lang="en-US" dirty="0"/>
              <a:t> exceed $50 trillion by 2100 w.r.t. 2.0 </a:t>
            </a:r>
            <a:r>
              <a:rPr lang="en-US" dirty="0" err="1"/>
              <a:t>degC</a:t>
            </a:r>
            <a:endParaRPr lang="en-US" dirty="0"/>
          </a:p>
          <a:p>
            <a:pPr lvl="1"/>
            <a:r>
              <a:rPr lang="en-US" dirty="0"/>
              <a:t>5% chance it will exceed $100 trillion (10% loss per capita)</a:t>
            </a:r>
          </a:p>
          <a:p>
            <a:r>
              <a:rPr lang="en-US" dirty="0"/>
              <a:t>RCP8.5 is the path we are on … little chance of being within 3 </a:t>
            </a:r>
            <a:r>
              <a:rPr lang="en-US" dirty="0" err="1"/>
              <a:t>degC</a:t>
            </a:r>
            <a:endParaRPr lang="en-US" dirty="0"/>
          </a:p>
        </p:txBody>
      </p:sp>
      <p:sp>
        <p:nvSpPr>
          <p:cNvPr id="4" name="Slide Number Placeholder 3">
            <a:extLst>
              <a:ext uri="{FF2B5EF4-FFF2-40B4-BE49-F238E27FC236}">
                <a16:creationId xmlns:a16="http://schemas.microsoft.com/office/drawing/2014/main" id="{B6BEF59F-E9B6-47EC-B4BC-C78D1570B506}"/>
              </a:ext>
            </a:extLst>
          </p:cNvPr>
          <p:cNvSpPr>
            <a:spLocks noGrp="1"/>
          </p:cNvSpPr>
          <p:nvPr>
            <p:ph type="sldNum" sz="quarter" idx="12"/>
          </p:nvPr>
        </p:nvSpPr>
        <p:spPr/>
        <p:txBody>
          <a:bodyPr/>
          <a:lstStyle/>
          <a:p>
            <a:pPr>
              <a:defRPr/>
            </a:pPr>
            <a:fld id="{F38953B3-7381-43F1-B9EC-393539E72B90}" type="slidenum">
              <a:rPr lang="en-US" smtClean="0"/>
              <a:pPr>
                <a:defRPr/>
              </a:pPr>
              <a:t>41</a:t>
            </a:fld>
            <a:endParaRPr lang="en-US"/>
          </a:p>
        </p:txBody>
      </p:sp>
      <p:pic>
        <p:nvPicPr>
          <p:cNvPr id="6" name="Picture 5">
            <a:extLst>
              <a:ext uri="{FF2B5EF4-FFF2-40B4-BE49-F238E27FC236}">
                <a16:creationId xmlns:a16="http://schemas.microsoft.com/office/drawing/2014/main" id="{E9522B8B-7DDB-4C43-B029-E65236844E44}"/>
              </a:ext>
            </a:extLst>
          </p:cNvPr>
          <p:cNvPicPr>
            <a:picLocks noChangeAspect="1"/>
          </p:cNvPicPr>
          <p:nvPr/>
        </p:nvPicPr>
        <p:blipFill rotWithShape="1">
          <a:blip r:embed="rId3">
            <a:extLst>
              <a:ext uri="{28A0092B-C50C-407E-A947-70E740481C1C}">
                <a14:useLocalDpi xmlns:a14="http://schemas.microsoft.com/office/drawing/2010/main" val="0"/>
              </a:ext>
            </a:extLst>
          </a:blip>
          <a:srcRect r="43182"/>
          <a:stretch/>
        </p:blipFill>
        <p:spPr>
          <a:xfrm>
            <a:off x="4348914" y="1295400"/>
            <a:ext cx="4566486" cy="4876800"/>
          </a:xfrm>
          <a:prstGeom prst="rect">
            <a:avLst/>
          </a:prstGeom>
        </p:spPr>
      </p:pic>
    </p:spTree>
    <p:extLst>
      <p:ext uri="{BB962C8B-B14F-4D97-AF65-F5344CB8AC3E}">
        <p14:creationId xmlns:p14="http://schemas.microsoft.com/office/powerpoint/2010/main" val="235368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66800"/>
          </a:xfrm>
        </p:spPr>
        <p:txBody>
          <a:bodyPr/>
          <a:lstStyle/>
          <a:p>
            <a:r>
              <a:rPr lang="en-US" dirty="0"/>
              <a:t>In the end, it becomes a question of the social or moral cost if we don’t act</a:t>
            </a:r>
          </a:p>
        </p:txBody>
      </p:sp>
      <p:sp>
        <p:nvSpPr>
          <p:cNvPr id="3" name="Content Placeholder 2"/>
          <p:cNvSpPr>
            <a:spLocks noGrp="1"/>
          </p:cNvSpPr>
          <p:nvPr>
            <p:ph idx="1"/>
          </p:nvPr>
        </p:nvSpPr>
        <p:spPr>
          <a:xfrm>
            <a:off x="152400" y="1143000"/>
            <a:ext cx="8763000" cy="5562600"/>
          </a:xfrm>
        </p:spPr>
        <p:txBody>
          <a:bodyPr/>
          <a:lstStyle/>
          <a:p>
            <a:r>
              <a:rPr lang="en-US" dirty="0"/>
              <a:t>Inter-generational inequity</a:t>
            </a:r>
          </a:p>
          <a:p>
            <a:pPr lvl="1"/>
            <a:r>
              <a:rPr lang="en-US" dirty="0"/>
              <a:t>We are, in effect, using our children’s credit card</a:t>
            </a:r>
          </a:p>
          <a:p>
            <a:pPr lvl="1"/>
            <a:r>
              <a:rPr lang="en-US" dirty="0"/>
              <a:t>Question is: will future generations be wealthier or will climate change impose devastating consequences?</a:t>
            </a:r>
          </a:p>
          <a:p>
            <a:r>
              <a:rPr lang="en-US" dirty="0"/>
              <a:t>Inter-national inequity</a:t>
            </a:r>
          </a:p>
          <a:p>
            <a:pPr lvl="1"/>
            <a:r>
              <a:rPr lang="en-US" dirty="0"/>
              <a:t>Disproportionate burden relative to emission contribution.</a:t>
            </a:r>
          </a:p>
          <a:p>
            <a:r>
              <a:rPr lang="en-US" dirty="0"/>
              <a:t>Wealth inequity</a:t>
            </a:r>
          </a:p>
          <a:p>
            <a:pPr lvl="1"/>
            <a:r>
              <a:rPr lang="en-US" dirty="0"/>
              <a:t>Wealthy (countries, groups, or individuals) can adapt more easily</a:t>
            </a:r>
          </a:p>
          <a:p>
            <a:pPr lvl="1"/>
            <a:r>
              <a:rPr lang="en-US" dirty="0"/>
              <a:t>“Not in my backyard” solutions</a:t>
            </a:r>
          </a:p>
          <a:p>
            <a:r>
              <a:rPr lang="en-US" dirty="0"/>
              <a:t>Species inequity</a:t>
            </a:r>
          </a:p>
          <a:p>
            <a:pPr lvl="1"/>
            <a:r>
              <a:rPr lang="en-US" dirty="0"/>
              <a:t>Other species do NOT have the technology to adapt</a:t>
            </a:r>
          </a:p>
          <a:p>
            <a:pPr lvl="1"/>
            <a:endParaRPr lang="en-US" dirty="0"/>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42</a:t>
            </a:fld>
            <a:endParaRPr lang="en-US"/>
          </a:p>
        </p:txBody>
      </p:sp>
    </p:spTree>
    <p:extLst>
      <p:ext uri="{BB962C8B-B14F-4D97-AF65-F5344CB8AC3E}">
        <p14:creationId xmlns:p14="http://schemas.microsoft.com/office/powerpoint/2010/main" val="1315897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751C8FF-0EA7-4CDD-8B4F-972F13F8844C}" type="slidenum">
              <a:rPr lang="en-US"/>
              <a:pPr>
                <a:defRPr/>
              </a:pPr>
              <a:t>43</a:t>
            </a:fld>
            <a:endParaRPr lang="en-US"/>
          </a:p>
        </p:txBody>
      </p:sp>
      <p:sp>
        <p:nvSpPr>
          <p:cNvPr id="31747" name="Rectangle 2"/>
          <p:cNvSpPr>
            <a:spLocks noGrp="1" noChangeArrowheads="1"/>
          </p:cNvSpPr>
          <p:nvPr>
            <p:ph type="title"/>
          </p:nvPr>
        </p:nvSpPr>
        <p:spPr>
          <a:xfrm>
            <a:off x="1752600" y="122238"/>
            <a:ext cx="5905500" cy="868362"/>
          </a:xfrm>
        </p:spPr>
        <p:txBody>
          <a:bodyPr/>
          <a:lstStyle/>
          <a:p>
            <a:pPr eaLnBrk="1" hangingPunct="1"/>
            <a:r>
              <a:rPr lang="en-US" altLang="en-US" dirty="0"/>
              <a:t>How does USA compare to other countries?</a:t>
            </a:r>
          </a:p>
        </p:txBody>
      </p:sp>
      <p:pic>
        <p:nvPicPr>
          <p:cNvPr id="31748" name="Picture 3" descr="briqet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856" t="6000" r="7143" b="3999"/>
          <a:stretch>
            <a:fillRect/>
          </a:stretch>
        </p:blipFill>
        <p:spPr>
          <a:xfrm>
            <a:off x="533400" y="1143000"/>
            <a:ext cx="8305800" cy="561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4"/>
          <p:cNvSpPr txBox="1">
            <a:spLocks noChangeArrowheads="1"/>
          </p:cNvSpPr>
          <p:nvPr/>
        </p:nvSpPr>
        <p:spPr bwMode="auto">
          <a:xfrm>
            <a:off x="228600" y="2613025"/>
            <a:ext cx="1600200" cy="739775"/>
          </a:xfrm>
          <a:prstGeom prst="rect">
            <a:avLst/>
          </a:prstGeom>
          <a:solidFill>
            <a:srgbClr val="99CCFF"/>
          </a:solidFill>
          <a:ln w="381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50000"/>
              </a:spcBef>
              <a:buFontTx/>
              <a:buNone/>
            </a:pPr>
            <a:r>
              <a:rPr lang="en-US" altLang="en-US" sz="2000">
                <a:solidFill>
                  <a:srgbClr val="000000"/>
                </a:solidFill>
                <a:latin typeface="Times New Roman" pitchFamily="18" charset="0"/>
              </a:rPr>
              <a:t>USA: 700 briquet/day</a:t>
            </a:r>
          </a:p>
        </p:txBody>
      </p:sp>
      <p:sp>
        <p:nvSpPr>
          <p:cNvPr id="31750" name="Line 5"/>
          <p:cNvSpPr>
            <a:spLocks noChangeShapeType="1"/>
          </p:cNvSpPr>
          <p:nvPr/>
        </p:nvSpPr>
        <p:spPr bwMode="auto">
          <a:xfrm flipV="1">
            <a:off x="1828800" y="2895600"/>
            <a:ext cx="533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Text Box 6"/>
          <p:cNvSpPr txBox="1">
            <a:spLocks noChangeArrowheads="1"/>
          </p:cNvSpPr>
          <p:nvPr/>
        </p:nvSpPr>
        <p:spPr bwMode="auto">
          <a:xfrm>
            <a:off x="3657600" y="5105400"/>
            <a:ext cx="3276600" cy="739775"/>
          </a:xfrm>
          <a:prstGeom prst="rect">
            <a:avLst/>
          </a:prstGeom>
          <a:solidFill>
            <a:srgbClr val="CCFFFF"/>
          </a:solidFill>
          <a:ln w="38100">
            <a:solidFill>
              <a:srgbClr val="FF00FF"/>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2000">
                <a:latin typeface="Tahoma" pitchFamily="34" charset="0"/>
              </a:rPr>
              <a:t>Average person in world: 120 briquet/day</a:t>
            </a: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2121-41D3-41C3-A04D-587780DB635F}"/>
              </a:ext>
            </a:extLst>
          </p:cNvPr>
          <p:cNvSpPr>
            <a:spLocks noGrp="1"/>
          </p:cNvSpPr>
          <p:nvPr>
            <p:ph type="title"/>
          </p:nvPr>
        </p:nvSpPr>
        <p:spPr>
          <a:xfrm>
            <a:off x="533400" y="76200"/>
            <a:ext cx="8382000" cy="914400"/>
          </a:xfrm>
        </p:spPr>
        <p:txBody>
          <a:bodyPr/>
          <a:lstStyle/>
          <a:p>
            <a:r>
              <a:rPr lang="en-US" dirty="0"/>
              <a:t>Maybe we should simply do what our ancestors did: leave this rock…</a:t>
            </a:r>
          </a:p>
        </p:txBody>
      </p:sp>
      <p:sp>
        <p:nvSpPr>
          <p:cNvPr id="3" name="Content Placeholder 2">
            <a:extLst>
              <a:ext uri="{FF2B5EF4-FFF2-40B4-BE49-F238E27FC236}">
                <a16:creationId xmlns:a16="http://schemas.microsoft.com/office/drawing/2014/main" id="{EEC019CF-7A85-4D0E-8025-56C0916466E0}"/>
              </a:ext>
            </a:extLst>
          </p:cNvPr>
          <p:cNvSpPr>
            <a:spLocks noGrp="1"/>
          </p:cNvSpPr>
          <p:nvPr>
            <p:ph idx="1"/>
          </p:nvPr>
        </p:nvSpPr>
        <p:spPr>
          <a:xfrm>
            <a:off x="152399" y="1295400"/>
            <a:ext cx="6881553" cy="5334000"/>
          </a:xfrm>
        </p:spPr>
        <p:txBody>
          <a:bodyPr/>
          <a:lstStyle/>
          <a:p>
            <a:r>
              <a:rPr lang="en-US" sz="2400" dirty="0"/>
              <a:t>Moon, 239,000 miles away</a:t>
            </a:r>
          </a:p>
          <a:p>
            <a:pPr lvl="1"/>
            <a:r>
              <a:rPr lang="en-US" sz="2000" dirty="0"/>
              <a:t>Must bring oxygen and water (some small amounts of water may exist within polar craters).</a:t>
            </a:r>
          </a:p>
          <a:p>
            <a:pPr lvl="1"/>
            <a:r>
              <a:rPr lang="en-US" sz="2000" dirty="0"/>
              <a:t>Need protection for solar storms, etc.</a:t>
            </a:r>
          </a:p>
          <a:p>
            <a:r>
              <a:rPr lang="en-US" sz="2400" dirty="0"/>
              <a:t>Venus, 26 million miles away</a:t>
            </a:r>
          </a:p>
          <a:p>
            <a:pPr lvl="1"/>
            <a:r>
              <a:rPr lang="en-US" sz="2000" dirty="0"/>
              <a:t>Same size as Earth, but surface is 850 </a:t>
            </a:r>
            <a:r>
              <a:rPr lang="en-US" sz="2000" dirty="0" err="1"/>
              <a:t>degF</a:t>
            </a:r>
            <a:endParaRPr lang="en-US" sz="2000" dirty="0"/>
          </a:p>
          <a:p>
            <a:pPr lvl="1"/>
            <a:r>
              <a:rPr lang="en-US" sz="2000" dirty="0"/>
              <a:t>Atmosphere is pure CO2, 92 bar pressure (would have to leave your laptop at home).</a:t>
            </a:r>
          </a:p>
          <a:p>
            <a:r>
              <a:rPr lang="en-US" sz="2400" dirty="0"/>
              <a:t>Mars, 49 million miles away</a:t>
            </a:r>
          </a:p>
          <a:p>
            <a:pPr lvl="1"/>
            <a:r>
              <a:rPr lang="en-US" sz="2000" dirty="0"/>
              <a:t>Atmosphere is pure CO2 (0.007 bar)</a:t>
            </a:r>
          </a:p>
          <a:p>
            <a:pPr lvl="1"/>
            <a:r>
              <a:rPr lang="en-US" sz="2000" dirty="0"/>
              <a:t>Has small (?) amounts of sub-surface water</a:t>
            </a:r>
          </a:p>
          <a:p>
            <a:pPr lvl="1"/>
            <a:r>
              <a:rPr lang="en-US" sz="2000" dirty="0"/>
              <a:t>Cold surface temperatures, large diurnal cycle</a:t>
            </a:r>
          </a:p>
          <a:p>
            <a:pPr lvl="2"/>
            <a:r>
              <a:rPr lang="en-US" sz="1800" dirty="0"/>
              <a:t>Can get to 70 </a:t>
            </a:r>
            <a:r>
              <a:rPr lang="en-US" sz="1800" dirty="0" err="1"/>
              <a:t>degF</a:t>
            </a:r>
            <a:r>
              <a:rPr lang="en-US" sz="1800" dirty="0"/>
              <a:t> at noon at equator</a:t>
            </a:r>
          </a:p>
          <a:p>
            <a:pPr lvl="2"/>
            <a:r>
              <a:rPr lang="en-US" sz="1800" dirty="0"/>
              <a:t>drops to -100 to -200 </a:t>
            </a:r>
            <a:r>
              <a:rPr lang="en-US" sz="1800" dirty="0" err="1"/>
              <a:t>degF</a:t>
            </a:r>
            <a:r>
              <a:rPr lang="en-US" sz="1800" dirty="0"/>
              <a:t> at night</a:t>
            </a:r>
            <a:endParaRPr lang="en-US" dirty="0"/>
          </a:p>
        </p:txBody>
      </p:sp>
      <p:sp>
        <p:nvSpPr>
          <p:cNvPr id="4" name="Slide Number Placeholder 3">
            <a:extLst>
              <a:ext uri="{FF2B5EF4-FFF2-40B4-BE49-F238E27FC236}">
                <a16:creationId xmlns:a16="http://schemas.microsoft.com/office/drawing/2014/main" id="{4FEC4FBA-37B5-4ADF-A0B3-740079396F79}"/>
              </a:ext>
            </a:extLst>
          </p:cNvPr>
          <p:cNvSpPr>
            <a:spLocks noGrp="1"/>
          </p:cNvSpPr>
          <p:nvPr>
            <p:ph type="sldNum" sz="quarter" idx="12"/>
          </p:nvPr>
        </p:nvSpPr>
        <p:spPr/>
        <p:txBody>
          <a:bodyPr/>
          <a:lstStyle/>
          <a:p>
            <a:pPr>
              <a:defRPr/>
            </a:pPr>
            <a:fld id="{F38953B3-7381-43F1-B9EC-393539E72B90}" type="slidenum">
              <a:rPr lang="en-US" smtClean="0"/>
              <a:pPr>
                <a:defRPr/>
              </a:pPr>
              <a:t>44</a:t>
            </a:fld>
            <a:endParaRPr lang="en-US"/>
          </a:p>
        </p:txBody>
      </p:sp>
      <p:pic>
        <p:nvPicPr>
          <p:cNvPr id="5" name="Picture 7" descr="790205_pioneer_uv">
            <a:extLst>
              <a:ext uri="{FF2B5EF4-FFF2-40B4-BE49-F238E27FC236}">
                <a16:creationId xmlns:a16="http://schemas.microsoft.com/office/drawing/2014/main" id="{F9422A50-C136-4848-83A2-8DFF10201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166063" y="3027844"/>
            <a:ext cx="1629020" cy="17526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descr="galileo_earth_moon_2">
            <a:extLst>
              <a:ext uri="{FF2B5EF4-FFF2-40B4-BE49-F238E27FC236}">
                <a16:creationId xmlns:a16="http://schemas.microsoft.com/office/drawing/2014/main" id="{AC18073C-E6B9-401B-A14A-E5A8974D3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000"/>
          <a:stretch>
            <a:fillRect/>
          </a:stretch>
        </p:blipFill>
        <p:spPr>
          <a:xfrm>
            <a:off x="7033953" y="1219200"/>
            <a:ext cx="1753619"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a:extLst>
              <a:ext uri="{FF2B5EF4-FFF2-40B4-BE49-F238E27FC236}">
                <a16:creationId xmlns:a16="http://schemas.microsoft.com/office/drawing/2014/main" id="{05EB6E89-603B-4108-A667-9A2A092A3C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061" y="4836488"/>
            <a:ext cx="1640511" cy="1640511"/>
          </a:xfrm>
          <a:prstGeom prst="rect">
            <a:avLst/>
          </a:prstGeom>
        </p:spPr>
      </p:pic>
    </p:spTree>
    <p:extLst>
      <p:ext uri="{BB962C8B-B14F-4D97-AF65-F5344CB8AC3E}">
        <p14:creationId xmlns:p14="http://schemas.microsoft.com/office/powerpoint/2010/main" val="3520812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790A-8D22-46FE-93FC-9569E06AD192}"/>
              </a:ext>
            </a:extLst>
          </p:cNvPr>
          <p:cNvSpPr>
            <a:spLocks noGrp="1"/>
          </p:cNvSpPr>
          <p:nvPr>
            <p:ph type="title"/>
          </p:nvPr>
        </p:nvSpPr>
        <p:spPr/>
        <p:txBody>
          <a:bodyPr/>
          <a:lstStyle/>
          <a:p>
            <a:r>
              <a:rPr lang="en-US" dirty="0"/>
              <a:t>Other candidates?</a:t>
            </a:r>
          </a:p>
        </p:txBody>
      </p:sp>
      <p:sp>
        <p:nvSpPr>
          <p:cNvPr id="3" name="Content Placeholder 2">
            <a:extLst>
              <a:ext uri="{FF2B5EF4-FFF2-40B4-BE49-F238E27FC236}">
                <a16:creationId xmlns:a16="http://schemas.microsoft.com/office/drawing/2014/main" id="{33C25510-B587-4F34-AA50-D0453820A045}"/>
              </a:ext>
            </a:extLst>
          </p:cNvPr>
          <p:cNvSpPr>
            <a:spLocks noGrp="1"/>
          </p:cNvSpPr>
          <p:nvPr>
            <p:ph idx="1"/>
          </p:nvPr>
        </p:nvSpPr>
        <p:spPr>
          <a:xfrm>
            <a:off x="152400" y="1142999"/>
            <a:ext cx="6705600" cy="5578475"/>
          </a:xfrm>
        </p:spPr>
        <p:txBody>
          <a:bodyPr/>
          <a:lstStyle/>
          <a:p>
            <a:r>
              <a:rPr lang="en-US" sz="1800" dirty="0"/>
              <a:t>Asteroid Ceres (600 mile diameter)</a:t>
            </a:r>
          </a:p>
          <a:p>
            <a:pPr lvl="1"/>
            <a:r>
              <a:rPr lang="en-US" sz="1600" dirty="0"/>
              <a:t>May have sub-surface ocean.</a:t>
            </a:r>
          </a:p>
          <a:p>
            <a:r>
              <a:rPr lang="en-US" sz="1800" dirty="0"/>
              <a:t>Europa (moon of Jupiter, 4.2 AU)</a:t>
            </a:r>
          </a:p>
          <a:p>
            <a:pPr lvl="1"/>
            <a:r>
              <a:rPr lang="en-US" sz="1600" dirty="0"/>
              <a:t>Ice moon, may harbor liquid water.</a:t>
            </a:r>
          </a:p>
          <a:p>
            <a:pPr lvl="1"/>
            <a:r>
              <a:rPr lang="en-US" sz="1600" dirty="0"/>
              <a:t>Surface temperature of -260 </a:t>
            </a:r>
            <a:r>
              <a:rPr lang="en-US" sz="1600" dirty="0" err="1"/>
              <a:t>degF</a:t>
            </a:r>
            <a:r>
              <a:rPr lang="en-US" sz="1600" dirty="0"/>
              <a:t> (maximum)</a:t>
            </a:r>
          </a:p>
          <a:p>
            <a:r>
              <a:rPr lang="en-US" sz="1800" dirty="0"/>
              <a:t>Titan (moon of Saturn, 9.5 AU)</a:t>
            </a:r>
          </a:p>
          <a:p>
            <a:pPr lvl="1"/>
            <a:r>
              <a:rPr lang="en-US" sz="1600" dirty="0"/>
              <a:t>1.5-bar Nitrogen atmosphere with methane rain, lakes.</a:t>
            </a:r>
          </a:p>
          <a:p>
            <a:pPr lvl="1"/>
            <a:r>
              <a:rPr lang="en-US" sz="1600" dirty="0"/>
              <a:t>Surface temperature is -180 </a:t>
            </a:r>
            <a:r>
              <a:rPr lang="en-US" sz="1600" dirty="0" err="1"/>
              <a:t>degF</a:t>
            </a:r>
            <a:endParaRPr lang="en-US" sz="1600" dirty="0"/>
          </a:p>
          <a:p>
            <a:r>
              <a:rPr lang="en-US" sz="1800" dirty="0"/>
              <a:t>Proxima Centauri-B – 4.24 light years away</a:t>
            </a:r>
          </a:p>
          <a:p>
            <a:pPr lvl="1"/>
            <a:r>
              <a:rPr lang="en-US" sz="1600" dirty="0"/>
              <a:t>2017, discovered 1.27 M</a:t>
            </a:r>
            <a:r>
              <a:rPr lang="en-US" sz="1600" baseline="-25000" dirty="0"/>
              <a:t>E</a:t>
            </a:r>
            <a:r>
              <a:rPr lang="en-US" sz="1600" dirty="0"/>
              <a:t> planet around our nearest star</a:t>
            </a:r>
          </a:p>
          <a:p>
            <a:pPr lvl="1"/>
            <a:r>
              <a:rPr lang="en-US" sz="1600" dirty="0"/>
              <a:t>0.0485 AU orbit about red dwarf,  </a:t>
            </a:r>
            <a:r>
              <a:rPr lang="en-US" sz="1600" dirty="0" err="1"/>
              <a:t>Te</a:t>
            </a:r>
            <a:r>
              <a:rPr lang="en-US" sz="1600" dirty="0"/>
              <a:t> = 230 K +/- 10 K</a:t>
            </a:r>
          </a:p>
          <a:p>
            <a:pPr lvl="2"/>
            <a:r>
              <a:rPr lang="en-US" sz="1400" dirty="0"/>
              <a:t>most likely high UV emissions, uninhabitable</a:t>
            </a:r>
          </a:p>
          <a:p>
            <a:pPr lvl="1"/>
            <a:r>
              <a:rPr lang="en-US" sz="1600" dirty="0"/>
              <a:t>Could accelerate a camera to speed of 0.2 c</a:t>
            </a:r>
          </a:p>
          <a:p>
            <a:pPr lvl="2"/>
            <a:r>
              <a:rPr lang="en-US" sz="1200" dirty="0"/>
              <a:t>Deacceleration and orbit insertion would take significant time</a:t>
            </a:r>
          </a:p>
          <a:p>
            <a:pPr lvl="1"/>
            <a:r>
              <a:rPr lang="en-US" sz="1600" dirty="0"/>
              <a:t>would get there in ~40 years – pictures 4 years later</a:t>
            </a:r>
          </a:p>
          <a:p>
            <a:pPr lvl="1"/>
            <a:r>
              <a:rPr lang="en-US" sz="1600" dirty="0"/>
              <a:t>Transporting a few humans would take tens of 1000’s of years with current technologies … we will most likely know in the next decade if Proxima-B has an atmosphere, etc.</a:t>
            </a:r>
          </a:p>
          <a:p>
            <a:pPr lvl="1"/>
            <a:r>
              <a:rPr lang="en-US" sz="1600" dirty="0"/>
              <a:t>Aug. 2019, Proxima-C, ~2 AU, 4 M</a:t>
            </a:r>
            <a:r>
              <a:rPr lang="en-US" sz="1600" baseline="-25000" dirty="0"/>
              <a:t>E</a:t>
            </a:r>
            <a:r>
              <a:rPr lang="en-US" sz="1600" dirty="0"/>
              <a:t>, </a:t>
            </a:r>
            <a:r>
              <a:rPr lang="en-US" sz="1600" dirty="0" err="1"/>
              <a:t>Te</a:t>
            </a:r>
            <a:r>
              <a:rPr lang="en-US" sz="1600" dirty="0"/>
              <a:t>=40 K (not habitable)</a:t>
            </a:r>
          </a:p>
        </p:txBody>
      </p:sp>
      <p:sp>
        <p:nvSpPr>
          <p:cNvPr id="4" name="Slide Number Placeholder 3">
            <a:extLst>
              <a:ext uri="{FF2B5EF4-FFF2-40B4-BE49-F238E27FC236}">
                <a16:creationId xmlns:a16="http://schemas.microsoft.com/office/drawing/2014/main" id="{161174A9-C555-49FA-B09D-CE0109291309}"/>
              </a:ext>
            </a:extLst>
          </p:cNvPr>
          <p:cNvSpPr>
            <a:spLocks noGrp="1"/>
          </p:cNvSpPr>
          <p:nvPr>
            <p:ph type="sldNum" sz="quarter" idx="12"/>
          </p:nvPr>
        </p:nvSpPr>
        <p:spPr/>
        <p:txBody>
          <a:bodyPr/>
          <a:lstStyle/>
          <a:p>
            <a:pPr>
              <a:defRPr/>
            </a:pPr>
            <a:fld id="{F38953B3-7381-43F1-B9EC-393539E72B90}" type="slidenum">
              <a:rPr lang="en-US" smtClean="0"/>
              <a:pPr>
                <a:defRPr/>
              </a:pPr>
              <a:t>45</a:t>
            </a:fld>
            <a:endParaRPr lang="en-US"/>
          </a:p>
        </p:txBody>
      </p:sp>
      <p:pic>
        <p:nvPicPr>
          <p:cNvPr id="6" name="Picture 5">
            <a:extLst>
              <a:ext uri="{FF2B5EF4-FFF2-40B4-BE49-F238E27FC236}">
                <a16:creationId xmlns:a16="http://schemas.microsoft.com/office/drawing/2014/main" id="{9D5F250E-62A4-4681-AAEF-3F5F3F28E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22258"/>
            <a:ext cx="2057400" cy="1371600"/>
          </a:xfrm>
          <a:prstGeom prst="rect">
            <a:avLst/>
          </a:prstGeom>
        </p:spPr>
      </p:pic>
      <p:pic>
        <p:nvPicPr>
          <p:cNvPr id="8" name="Picture 7">
            <a:extLst>
              <a:ext uri="{FF2B5EF4-FFF2-40B4-BE49-F238E27FC236}">
                <a16:creationId xmlns:a16="http://schemas.microsoft.com/office/drawing/2014/main" id="{79C7433C-0909-4667-89D4-DEC63019A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143000"/>
            <a:ext cx="1300163" cy="1300163"/>
          </a:xfrm>
          <a:prstGeom prst="rect">
            <a:avLst/>
          </a:prstGeom>
        </p:spPr>
      </p:pic>
      <p:pic>
        <p:nvPicPr>
          <p:cNvPr id="10" name="Picture 9">
            <a:extLst>
              <a:ext uri="{FF2B5EF4-FFF2-40B4-BE49-F238E27FC236}">
                <a16:creationId xmlns:a16="http://schemas.microsoft.com/office/drawing/2014/main" id="{A6FAA54F-FBBF-42A6-AECB-E72DFE1629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3108994"/>
            <a:ext cx="1872916" cy="1402011"/>
          </a:xfrm>
          <a:prstGeom prst="rect">
            <a:avLst/>
          </a:prstGeom>
        </p:spPr>
      </p:pic>
      <p:pic>
        <p:nvPicPr>
          <p:cNvPr id="12" name="Picture 11">
            <a:extLst>
              <a:ext uri="{FF2B5EF4-FFF2-40B4-BE49-F238E27FC236}">
                <a16:creationId xmlns:a16="http://schemas.microsoft.com/office/drawing/2014/main" id="{F407DBAE-A6C9-4CFE-AD2B-50FA73CFB4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2117" y="4680284"/>
            <a:ext cx="2057399" cy="2088260"/>
          </a:xfrm>
          <a:prstGeom prst="rect">
            <a:avLst/>
          </a:prstGeom>
        </p:spPr>
      </p:pic>
    </p:spTree>
    <p:extLst>
      <p:ext uri="{BB962C8B-B14F-4D97-AF65-F5344CB8AC3E}">
        <p14:creationId xmlns:p14="http://schemas.microsoft.com/office/powerpoint/2010/main" val="15718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738F-09B9-4912-A1CA-835502AFE097}"/>
              </a:ext>
            </a:extLst>
          </p:cNvPr>
          <p:cNvSpPr>
            <a:spLocks noGrp="1"/>
          </p:cNvSpPr>
          <p:nvPr>
            <p:ph type="title"/>
          </p:nvPr>
        </p:nvSpPr>
        <p:spPr/>
        <p:txBody>
          <a:bodyPr/>
          <a:lstStyle/>
          <a:p>
            <a:r>
              <a:rPr lang="en-US" dirty="0"/>
              <a:t>Future directions for my talk</a:t>
            </a:r>
          </a:p>
        </p:txBody>
      </p:sp>
      <p:sp>
        <p:nvSpPr>
          <p:cNvPr id="3" name="Content Placeholder 2">
            <a:extLst>
              <a:ext uri="{FF2B5EF4-FFF2-40B4-BE49-F238E27FC236}">
                <a16:creationId xmlns:a16="http://schemas.microsoft.com/office/drawing/2014/main" id="{9CFA2738-DCD2-4218-8EBB-487EA663122C}"/>
              </a:ext>
            </a:extLst>
          </p:cNvPr>
          <p:cNvSpPr>
            <a:spLocks noGrp="1"/>
          </p:cNvSpPr>
          <p:nvPr>
            <p:ph idx="1"/>
          </p:nvPr>
        </p:nvSpPr>
        <p:spPr/>
        <p:txBody>
          <a:bodyPr/>
          <a:lstStyle/>
          <a:p>
            <a:r>
              <a:rPr lang="en-US" dirty="0"/>
              <a:t>A couple of years ago a student asked – “what is the point of no return”</a:t>
            </a:r>
          </a:p>
          <a:p>
            <a:pPr lvl="1"/>
            <a:r>
              <a:rPr lang="en-US" dirty="0"/>
              <a:t>An extremely difficult question to answer.</a:t>
            </a:r>
          </a:p>
          <a:p>
            <a:r>
              <a:rPr lang="en-US" dirty="0"/>
              <a:t>My thinking </a:t>
            </a:r>
            <a:r>
              <a:rPr lang="en-US" i="1" dirty="0"/>
              <a:t>is changing </a:t>
            </a:r>
            <a:r>
              <a:rPr lang="en-US" dirty="0"/>
              <a:t>on how to convey the role of population, technology, and wealth equity</a:t>
            </a:r>
          </a:p>
          <a:p>
            <a:pPr lvl="1"/>
            <a:r>
              <a:rPr lang="en-US" dirty="0"/>
              <a:t>See Human and Nature </a:t>
            </a:r>
            <a:r>
              <a:rPr lang="en-US" dirty="0" err="1"/>
              <a:t>DYnamics</a:t>
            </a:r>
            <a:r>
              <a:rPr lang="en-US" dirty="0"/>
              <a:t> (HANDY) model (</a:t>
            </a:r>
            <a:r>
              <a:rPr lang="en-US" dirty="0" err="1"/>
              <a:t>Motesharrei</a:t>
            </a:r>
            <a:r>
              <a:rPr lang="en-US" dirty="0"/>
              <a:t> 2014 </a:t>
            </a:r>
            <a:r>
              <a:rPr lang="en-US" dirty="0" err="1"/>
              <a:t>Ecol.Econ</a:t>
            </a:r>
            <a:r>
              <a:rPr lang="en-US" dirty="0"/>
              <a:t>.)</a:t>
            </a:r>
          </a:p>
          <a:p>
            <a:pPr lvl="1"/>
            <a:endParaRPr lang="en-US" dirty="0"/>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3356AA69-E87D-441E-B867-ED25EF9CDB35}"/>
              </a:ext>
            </a:extLst>
          </p:cNvPr>
          <p:cNvSpPr>
            <a:spLocks noGrp="1"/>
          </p:cNvSpPr>
          <p:nvPr>
            <p:ph type="sldNum" sz="quarter" idx="12"/>
          </p:nvPr>
        </p:nvSpPr>
        <p:spPr/>
        <p:txBody>
          <a:bodyPr/>
          <a:lstStyle/>
          <a:p>
            <a:pPr>
              <a:defRPr/>
            </a:pPr>
            <a:fld id="{F38953B3-7381-43F1-B9EC-393539E72B90}" type="slidenum">
              <a:rPr lang="en-US" smtClean="0"/>
              <a:pPr>
                <a:defRPr/>
              </a:pPr>
              <a:t>46</a:t>
            </a:fld>
            <a:endParaRPr lang="en-US"/>
          </a:p>
        </p:txBody>
      </p:sp>
      <p:pic>
        <p:nvPicPr>
          <p:cNvPr id="6" name="Picture 5">
            <a:extLst>
              <a:ext uri="{FF2B5EF4-FFF2-40B4-BE49-F238E27FC236}">
                <a16:creationId xmlns:a16="http://schemas.microsoft.com/office/drawing/2014/main" id="{77B08098-1F14-4409-BA1B-7439C2DAA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4495801"/>
            <a:ext cx="7345885" cy="2031248"/>
          </a:xfrm>
          <a:prstGeom prst="rect">
            <a:avLst/>
          </a:prstGeom>
        </p:spPr>
      </p:pic>
    </p:spTree>
    <p:extLst>
      <p:ext uri="{BB962C8B-B14F-4D97-AF65-F5344CB8AC3E}">
        <p14:creationId xmlns:p14="http://schemas.microsoft.com/office/powerpoint/2010/main" val="62421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FBB1D0-DD10-4E69-B56A-D6BEAC7ABCBA}"/>
              </a:ext>
            </a:extLst>
          </p:cNvPr>
          <p:cNvSpPr>
            <a:spLocks noGrp="1"/>
          </p:cNvSpPr>
          <p:nvPr>
            <p:ph type="sldNum" sz="quarter" idx="12"/>
          </p:nvPr>
        </p:nvSpPr>
        <p:spPr/>
        <p:txBody>
          <a:bodyPr/>
          <a:lstStyle/>
          <a:p>
            <a:pPr>
              <a:defRPr/>
            </a:pPr>
            <a:fld id="{44037191-7725-4B2C-BCB5-5350A6A4C555}" type="slidenum">
              <a:rPr lang="en-US" smtClean="0"/>
              <a:pPr>
                <a:defRPr/>
              </a:pPr>
              <a:t>47</a:t>
            </a:fld>
            <a:endParaRPr lang="en-US"/>
          </a:p>
        </p:txBody>
      </p:sp>
      <p:sp>
        <p:nvSpPr>
          <p:cNvPr id="4" name="TextBox 3">
            <a:extLst>
              <a:ext uri="{FF2B5EF4-FFF2-40B4-BE49-F238E27FC236}">
                <a16:creationId xmlns:a16="http://schemas.microsoft.com/office/drawing/2014/main" id="{9950CE11-3249-4D6F-ADF2-0CE50877FC25}"/>
              </a:ext>
            </a:extLst>
          </p:cNvPr>
          <p:cNvSpPr txBox="1"/>
          <p:nvPr/>
        </p:nvSpPr>
        <p:spPr>
          <a:xfrm>
            <a:off x="685800" y="152400"/>
            <a:ext cx="8153400" cy="646331"/>
          </a:xfrm>
          <a:prstGeom prst="rect">
            <a:avLst/>
          </a:prstGeom>
          <a:noFill/>
        </p:spPr>
        <p:txBody>
          <a:bodyPr wrap="square" rtlCol="0">
            <a:spAutoFit/>
          </a:bodyPr>
          <a:lstStyle/>
          <a:p>
            <a:r>
              <a:rPr lang="en-US" dirty="0"/>
              <a:t>“Metaphors and Images” from: www.diplomacy.edu</a:t>
            </a:r>
            <a:endParaRPr lang="en-US" dirty="0">
              <a:hlinkClick r:id="rId2"/>
            </a:endParaRPr>
          </a:p>
          <a:p>
            <a:r>
              <a:rPr lang="en-US" sz="1600" dirty="0">
                <a:hlinkClick r:id="rId3"/>
              </a:rPr>
              <a:t>https://www.diplomacy.edu/blog/metaphors-and-images-illustrating-climate-change</a:t>
            </a:r>
            <a:endParaRPr lang="en-US" sz="1600" dirty="0"/>
          </a:p>
        </p:txBody>
      </p:sp>
      <p:pic>
        <p:nvPicPr>
          <p:cNvPr id="6" name="Picture 5">
            <a:extLst>
              <a:ext uri="{FF2B5EF4-FFF2-40B4-BE49-F238E27FC236}">
                <a16:creationId xmlns:a16="http://schemas.microsoft.com/office/drawing/2014/main" id="{37B59A00-C966-4964-AF92-072F951F8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210348"/>
            <a:ext cx="7662842" cy="5419052"/>
          </a:xfrm>
          <a:prstGeom prst="rect">
            <a:avLst/>
          </a:prstGeom>
        </p:spPr>
      </p:pic>
    </p:spTree>
    <p:extLst>
      <p:ext uri="{BB962C8B-B14F-4D97-AF65-F5344CB8AC3E}">
        <p14:creationId xmlns:p14="http://schemas.microsoft.com/office/powerpoint/2010/main" val="2086675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2895600"/>
            <a:ext cx="8763000" cy="3810000"/>
          </a:xfrm>
        </p:spPr>
        <p:txBody>
          <a:bodyPr lIns="92075" tIns="46038" rIns="92075" bIns="46038"/>
          <a:lstStyle/>
          <a:p>
            <a:pPr marL="533400" indent="-533400" eaLnBrk="1" hangingPunct="1"/>
            <a:r>
              <a:rPr lang="en-US" altLang="en-US" sz="3200" b="1" dirty="0"/>
              <a:t>BACKUP</a:t>
            </a:r>
            <a:endParaRPr lang="en-US" altLang="en-US" sz="2400" b="1" dirty="0">
              <a:solidFill>
                <a:schemeClr val="tx2"/>
              </a:solidFill>
            </a:endParaRPr>
          </a:p>
        </p:txBody>
      </p:sp>
    </p:spTree>
    <p:extLst>
      <p:ext uri="{BB962C8B-B14F-4D97-AF65-F5344CB8AC3E}">
        <p14:creationId xmlns:p14="http://schemas.microsoft.com/office/powerpoint/2010/main" val="1563080394"/>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7"/>
          <p:cNvSpPr>
            <a:spLocks noGrp="1"/>
          </p:cNvSpPr>
          <p:nvPr>
            <p:ph type="sldNum" sz="quarter" idx="12"/>
          </p:nvPr>
        </p:nvSpPr>
        <p:spPr/>
        <p:txBody>
          <a:bodyPr/>
          <a:lstStyle/>
          <a:p>
            <a:pPr>
              <a:defRPr/>
            </a:pPr>
            <a:fld id="{793F6B8F-C76E-4990-9BC4-2F09F05ED4D1}" type="slidenum">
              <a:rPr lang="en-US"/>
              <a:pPr>
                <a:defRPr/>
              </a:pPr>
              <a:t>49</a:t>
            </a:fld>
            <a:endParaRPr lang="en-US"/>
          </a:p>
        </p:txBody>
      </p:sp>
      <p:sp>
        <p:nvSpPr>
          <p:cNvPr id="45059" name="Rectangle 2"/>
          <p:cNvSpPr>
            <a:spLocks noGrp="1" noChangeArrowheads="1"/>
          </p:cNvSpPr>
          <p:nvPr>
            <p:ph type="title"/>
          </p:nvPr>
        </p:nvSpPr>
        <p:spPr>
          <a:xfrm>
            <a:off x="1219200" y="76200"/>
            <a:ext cx="6400800" cy="914400"/>
          </a:xfrm>
        </p:spPr>
        <p:txBody>
          <a:bodyPr/>
          <a:lstStyle/>
          <a:p>
            <a:pPr eaLnBrk="1" hangingPunct="1"/>
            <a:r>
              <a:rPr lang="en-US" altLang="en-US"/>
              <a:t>Common Assertions by Deniers</a:t>
            </a:r>
          </a:p>
        </p:txBody>
      </p:sp>
      <p:graphicFrame>
        <p:nvGraphicFramePr>
          <p:cNvPr id="2212904" name="Group 40"/>
          <p:cNvGraphicFramePr>
            <a:graphicFrameLocks noGrp="1"/>
          </p:cNvGraphicFramePr>
          <p:nvPr>
            <p:ph sz="quarter" idx="2"/>
          </p:nvPr>
        </p:nvGraphicFramePr>
        <p:xfrm>
          <a:off x="304800" y="1219200"/>
          <a:ext cx="8534400" cy="5332413"/>
        </p:xfrm>
        <a:graphic>
          <a:graphicData uri="http://schemas.openxmlformats.org/drawingml/2006/table">
            <a:tbl>
              <a:tblPr/>
              <a:tblGrid>
                <a:gridCol w="3690938">
                  <a:extLst>
                    <a:ext uri="{9D8B030D-6E8A-4147-A177-3AD203B41FA5}">
                      <a16:colId xmlns:a16="http://schemas.microsoft.com/office/drawing/2014/main" val="20000"/>
                    </a:ext>
                  </a:extLst>
                </a:gridCol>
                <a:gridCol w="4843462">
                  <a:extLst>
                    <a:ext uri="{9D8B030D-6E8A-4147-A177-3AD203B41FA5}">
                      <a16:colId xmlns:a16="http://schemas.microsoft.com/office/drawing/2014/main" val="20001"/>
                    </a:ext>
                  </a:extLst>
                </a:gridCol>
              </a:tblGrid>
              <a:tr h="2042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Recent warming is caused by the Sun</a:t>
                      </a:r>
                    </a:p>
                  </a:txBody>
                  <a:tcPr marT="45712" marB="45712"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Arial" charset="0"/>
                        </a:rPr>
                        <a:t>False, largest warming has occurred during an extended solar minimum</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Arial" charset="0"/>
                        </a:rPr>
                        <a:t>Solar cycle is </a:t>
                      </a:r>
                      <a:r>
                        <a:rPr kumimoji="0" lang="en-US" sz="2000" b="0" i="0" u="none" strike="noStrike" cap="none" normalizeH="0" baseline="0" dirty="0">
                          <a:ln>
                            <a:noFill/>
                          </a:ln>
                          <a:solidFill>
                            <a:schemeClr val="tx1"/>
                          </a:solidFill>
                          <a:effectLst/>
                          <a:latin typeface="Arial" charset="0"/>
                          <a:sym typeface="Symbol" pitchFamily="18" charset="2"/>
                        </a:rPr>
                        <a:t> 0.1 K.  Cannot explain the 0.9 K of warming.</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Arial" charset="0"/>
                          <a:sym typeface="Symbol" pitchFamily="18" charset="2"/>
                        </a:rPr>
                        <a:t>Solar warming would be greatest at equator.  We see poles warming fast.</a:t>
                      </a:r>
                    </a:p>
                  </a:txBody>
                  <a:tcPr marT="45712" marB="45712"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290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Warming will increase low clouds and this will cool the Earth</a:t>
                      </a:r>
                    </a:p>
                  </a:txBody>
                  <a:tcPr marT="45712" marB="45712"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a:ln>
                            <a:noFill/>
                          </a:ln>
                          <a:solidFill>
                            <a:schemeClr val="tx1"/>
                          </a:solidFill>
                          <a:effectLst/>
                          <a:latin typeface="Arial" charset="0"/>
                        </a:rPr>
                        <a:t>Maybe, but recent measurements have indicated that changes in clouds may be warming the Earth</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a:ln>
                            <a:noFill/>
                          </a:ln>
                          <a:solidFill>
                            <a:schemeClr val="tx1"/>
                          </a:solidFill>
                          <a:effectLst/>
                          <a:latin typeface="Arial" charset="0"/>
                        </a:rPr>
                        <a:t>Even if clouds cooled the Earth the additional CO2 will continue to make the oceans more acidic, seasons will continue to shift, regional biosphere changes will still occur.</a:t>
                      </a:r>
                    </a:p>
                  </a:txBody>
                  <a:tcPr marT="45712" marB="45712"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5071" name="Picture 31" descr="lsc_cloud_summ"/>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33400" y="4497388"/>
            <a:ext cx="3124200" cy="1979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72" name="Picture 22" descr="090113giss_fig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3400" y="2057400"/>
            <a:ext cx="2895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CC57683-BC64-4F48-8D68-E79CC4DE8B36}" type="slidenum">
              <a:rPr lang="en-US"/>
              <a:pPr>
                <a:defRPr/>
              </a:pPr>
              <a:t>5</a:t>
            </a:fld>
            <a:endParaRPr lang="en-US"/>
          </a:p>
        </p:txBody>
      </p:sp>
      <p:sp>
        <p:nvSpPr>
          <p:cNvPr id="26627" name="Rectangle 2"/>
          <p:cNvSpPr>
            <a:spLocks noGrp="1" noChangeArrowheads="1"/>
          </p:cNvSpPr>
          <p:nvPr>
            <p:ph type="title"/>
          </p:nvPr>
        </p:nvSpPr>
        <p:spPr>
          <a:xfrm>
            <a:off x="533400" y="76200"/>
            <a:ext cx="8153400" cy="914400"/>
          </a:xfrm>
        </p:spPr>
        <p:txBody>
          <a:bodyPr/>
          <a:lstStyle/>
          <a:p>
            <a:pPr eaLnBrk="1" hangingPunct="1"/>
            <a:r>
              <a:rPr lang="en-US" altLang="en-US" sz="4000" dirty="0"/>
              <a:t>Let’s convert CO</a:t>
            </a:r>
            <a:r>
              <a:rPr lang="en-US" altLang="en-US" sz="4000" baseline="-25000" dirty="0"/>
              <a:t>2</a:t>
            </a:r>
            <a:r>
              <a:rPr lang="en-US" altLang="en-US" sz="4000" dirty="0"/>
              <a:t> emissions into something more tangible</a:t>
            </a:r>
          </a:p>
        </p:txBody>
      </p:sp>
      <p:pic>
        <p:nvPicPr>
          <p:cNvPr id="26628" name="Picture 3" descr="briquets_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67400" y="4572000"/>
            <a:ext cx="2987675" cy="192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descr="kingsford_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3397"/>
          <a:stretch>
            <a:fillRect/>
          </a:stretch>
        </p:blipFill>
        <p:spPr>
          <a:xfrm>
            <a:off x="5387975" y="1295400"/>
            <a:ext cx="3679825" cy="314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5"/>
          <p:cNvSpPr txBox="1">
            <a:spLocks noChangeArrowheads="1"/>
          </p:cNvSpPr>
          <p:nvPr/>
        </p:nvSpPr>
        <p:spPr bwMode="auto">
          <a:xfrm>
            <a:off x="76200" y="1295400"/>
            <a:ext cx="5257800" cy="3214688"/>
          </a:xfrm>
          <a:prstGeom prst="rect">
            <a:avLst/>
          </a:prstGeom>
          <a:solidFill>
            <a:srgbClr val="CC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50000"/>
              </a:spcBef>
              <a:buFontTx/>
              <a:buNone/>
            </a:pPr>
            <a:r>
              <a:rPr lang="en-US" altLang="en-US">
                <a:solidFill>
                  <a:srgbClr val="000000"/>
                </a:solidFill>
                <a:latin typeface="Times New Roman" pitchFamily="18" charset="0"/>
              </a:rPr>
              <a:t>5-lb bag has </a:t>
            </a:r>
            <a:r>
              <a:rPr lang="en-US" altLang="en-US">
                <a:solidFill>
                  <a:srgbClr val="000000"/>
                </a:solidFill>
                <a:latin typeface="Times New Roman" pitchFamily="18" charset="0"/>
                <a:cs typeface="Times New Roman" pitchFamily="18" charset="0"/>
              </a:rPr>
              <a:t>≈</a:t>
            </a:r>
            <a:r>
              <a:rPr lang="en-US" altLang="en-US">
                <a:solidFill>
                  <a:srgbClr val="000000"/>
                </a:solidFill>
                <a:latin typeface="Times New Roman" pitchFamily="18" charset="0"/>
              </a:rPr>
              <a:t> 100 briquets</a:t>
            </a:r>
          </a:p>
          <a:p>
            <a:pPr eaLnBrk="1" hangingPunct="1">
              <a:spcBef>
                <a:spcPct val="50000"/>
              </a:spcBef>
              <a:buFontTx/>
              <a:buNone/>
            </a:pPr>
            <a:r>
              <a:rPr lang="en-US" altLang="en-US">
                <a:solidFill>
                  <a:srgbClr val="000000"/>
                </a:solidFill>
                <a:latin typeface="Times New Roman" pitchFamily="18" charset="0"/>
              </a:rPr>
              <a:t>20 briquets/pound  (44 briquets/kg)</a:t>
            </a:r>
          </a:p>
          <a:p>
            <a:pPr eaLnBrk="1" hangingPunct="1">
              <a:spcBef>
                <a:spcPct val="50000"/>
              </a:spcBef>
              <a:buFontTx/>
              <a:buNone/>
            </a:pPr>
            <a:r>
              <a:rPr lang="en-US" altLang="en-US">
                <a:solidFill>
                  <a:srgbClr val="000000"/>
                </a:solidFill>
                <a:latin typeface="Times New Roman" pitchFamily="18" charset="0"/>
              </a:rPr>
              <a:t>Each briquet is </a:t>
            </a:r>
            <a:r>
              <a:rPr lang="en-US" altLang="en-US">
                <a:solidFill>
                  <a:srgbClr val="000000"/>
                </a:solidFill>
                <a:latin typeface="Times New Roman" pitchFamily="18" charset="0"/>
                <a:cs typeface="Times New Roman" pitchFamily="18" charset="0"/>
              </a:rPr>
              <a:t>≈</a:t>
            </a:r>
            <a:r>
              <a:rPr lang="en-US" altLang="en-US">
                <a:solidFill>
                  <a:srgbClr val="000000"/>
                </a:solidFill>
                <a:latin typeface="Times New Roman" pitchFamily="18" charset="0"/>
              </a:rPr>
              <a:t> 0.05 lb of carbon</a:t>
            </a:r>
          </a:p>
          <a:p>
            <a:pPr eaLnBrk="1" hangingPunct="1">
              <a:spcBef>
                <a:spcPct val="50000"/>
              </a:spcBef>
              <a:buFontTx/>
              <a:buNone/>
            </a:pPr>
            <a:r>
              <a:rPr lang="en-US" altLang="en-US" sz="1800">
                <a:solidFill>
                  <a:srgbClr val="000000"/>
                </a:solidFill>
                <a:latin typeface="Times New Roman" pitchFamily="18" charset="0"/>
              </a:rPr>
              <a:t>From Paul Roberts 2004 “The End of Oil; On the Edge of a Perilous New World” – Original idea attributed to Gerry Stokes  at UMCP.</a:t>
            </a:r>
          </a:p>
          <a:p>
            <a:pPr eaLnBrk="1" hangingPunct="1">
              <a:spcBef>
                <a:spcPct val="50000"/>
              </a:spcBef>
              <a:buFontTx/>
              <a:buNone/>
            </a:pPr>
            <a:endParaRPr lang="en-US" altLang="en-US" sz="1800">
              <a:solidFill>
                <a:srgbClr val="000000"/>
              </a:solidFill>
              <a:latin typeface="Times New Roman" pitchFamily="18" charset="0"/>
            </a:endParaRPr>
          </a:p>
        </p:txBody>
      </p:sp>
      <p:sp>
        <p:nvSpPr>
          <p:cNvPr id="26631" name="Text Box 6"/>
          <p:cNvSpPr txBox="1">
            <a:spLocks noChangeArrowheads="1"/>
          </p:cNvSpPr>
          <p:nvPr/>
        </p:nvSpPr>
        <p:spPr bwMode="auto">
          <a:xfrm>
            <a:off x="152400" y="4648200"/>
            <a:ext cx="48768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2000" dirty="0">
                <a:latin typeface="Tahoma" pitchFamily="34" charset="0"/>
              </a:rPr>
              <a:t>Note: in reality, </a:t>
            </a:r>
            <a:r>
              <a:rPr lang="en-US" altLang="en-US" sz="2000" dirty="0" err="1">
                <a:latin typeface="Tahoma" pitchFamily="34" charset="0"/>
              </a:rPr>
              <a:t>briquets</a:t>
            </a:r>
            <a:r>
              <a:rPr lang="en-US" altLang="en-US" sz="2000" dirty="0">
                <a:latin typeface="Tahoma" pitchFamily="34" charset="0"/>
              </a:rPr>
              <a:t> are made from wood - which is sequestered carbon from the atmosphere – so when burnt they are carbon neutral (on the 100 year scale).</a:t>
            </a:r>
          </a:p>
          <a:p>
            <a:pPr>
              <a:spcBef>
                <a:spcPct val="50000"/>
              </a:spcBef>
              <a:buFontTx/>
              <a:buNone/>
            </a:pPr>
            <a:r>
              <a:rPr lang="en-US" altLang="en-US" sz="2000" dirty="0">
                <a:latin typeface="Tahoma" pitchFamily="34" charset="0"/>
              </a:rPr>
              <a:t>So these </a:t>
            </a:r>
            <a:r>
              <a:rPr lang="en-US" altLang="en-US" sz="2000" dirty="0" err="1">
                <a:latin typeface="Tahoma" pitchFamily="34" charset="0"/>
              </a:rPr>
              <a:t>briquets</a:t>
            </a:r>
            <a:r>
              <a:rPr lang="en-US" altLang="en-US" sz="2000" dirty="0">
                <a:latin typeface="Tahoma" pitchFamily="34" charset="0"/>
              </a:rPr>
              <a:t> really </a:t>
            </a:r>
            <a:r>
              <a:rPr lang="en-US" altLang="en-US" sz="2000" i="1" dirty="0">
                <a:latin typeface="Tahoma" pitchFamily="34" charset="0"/>
              </a:rPr>
              <a:t>represent</a:t>
            </a:r>
            <a:r>
              <a:rPr lang="en-US" altLang="en-US" sz="2000" dirty="0">
                <a:latin typeface="Tahoma" pitchFamily="34" charset="0"/>
              </a:rPr>
              <a:t> the carbon-equivalent of fossil carbon</a:t>
            </a:r>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58EA384E-C002-4E93-9F0E-2EED670A413B}" type="slidenum">
              <a:rPr lang="en-US"/>
              <a:pPr>
                <a:defRPr/>
              </a:pPr>
              <a:t>50</a:t>
            </a:fld>
            <a:endParaRPr lang="en-US"/>
          </a:p>
        </p:txBody>
      </p:sp>
      <p:sp>
        <p:nvSpPr>
          <p:cNvPr id="46083" name="Rectangle 25"/>
          <p:cNvSpPr>
            <a:spLocks noGrp="1" noChangeArrowheads="1"/>
          </p:cNvSpPr>
          <p:nvPr>
            <p:ph type="title"/>
          </p:nvPr>
        </p:nvSpPr>
        <p:spPr>
          <a:xfrm>
            <a:off x="1676400" y="122238"/>
            <a:ext cx="5562600" cy="792162"/>
          </a:xfrm>
        </p:spPr>
        <p:txBody>
          <a:bodyPr/>
          <a:lstStyle/>
          <a:p>
            <a:pPr eaLnBrk="1" hangingPunct="1"/>
            <a:r>
              <a:rPr lang="en-US" altLang="en-US"/>
              <a:t>Common Assertions by Deniers</a:t>
            </a:r>
          </a:p>
        </p:txBody>
      </p:sp>
      <p:graphicFrame>
        <p:nvGraphicFramePr>
          <p:cNvPr id="2210912" name="Group 96"/>
          <p:cNvGraphicFramePr>
            <a:graphicFrameLocks noGrp="1"/>
          </p:cNvGraphicFramePr>
          <p:nvPr>
            <p:ph sz="half" idx="2"/>
          </p:nvPr>
        </p:nvGraphicFramePr>
        <p:xfrm>
          <a:off x="228600" y="1295400"/>
          <a:ext cx="8686800" cy="5029200"/>
        </p:xfrm>
        <a:graphic>
          <a:graphicData uri="http://schemas.openxmlformats.org/drawingml/2006/table">
            <a:tbl>
              <a:tblPr/>
              <a:tblGrid>
                <a:gridCol w="4151313">
                  <a:extLst>
                    <a:ext uri="{9D8B030D-6E8A-4147-A177-3AD203B41FA5}">
                      <a16:colId xmlns:a16="http://schemas.microsoft.com/office/drawing/2014/main" val="20000"/>
                    </a:ext>
                  </a:extLst>
                </a:gridCol>
                <a:gridCol w="4535487">
                  <a:extLst>
                    <a:ext uri="{9D8B030D-6E8A-4147-A177-3AD203B41FA5}">
                      <a16:colId xmlns:a16="http://schemas.microsoft.com/office/drawing/2014/main" val="20001"/>
                    </a:ext>
                  </a:extLst>
                </a:gridCol>
              </a:tblGrid>
              <a:tr h="181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It has been warmer in the geologic past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125,000 years ago: +1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3,000,000 years ago, +5 C</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True, but sea levels were also higher and there were not 9 billion humans dependent on a stable ecosystem.</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21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Climate has always changed</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True, but society (including agriculture) developed during a remarkably stable period.  Rate of change in CO2 and T is unprecedented in the historical record and it is unknown how this will effect services our ecosystems provide.</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6095" name="Picture 93" descr="110729smr_thieler_p0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3733800"/>
            <a:ext cx="3657600" cy="234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8"/>
          <p:cNvSpPr>
            <a:spLocks noGrp="1"/>
          </p:cNvSpPr>
          <p:nvPr>
            <p:ph type="sldNum" sz="quarter" idx="12"/>
          </p:nvPr>
        </p:nvSpPr>
        <p:spPr/>
        <p:txBody>
          <a:bodyPr/>
          <a:lstStyle/>
          <a:p>
            <a:pPr>
              <a:defRPr/>
            </a:pPr>
            <a:fld id="{2D9D3299-7A73-44C6-8648-991A5B051A85}" type="slidenum">
              <a:rPr lang="en-US"/>
              <a:pPr>
                <a:defRPr/>
              </a:pPr>
              <a:t>51</a:t>
            </a:fld>
            <a:endParaRPr lang="en-US"/>
          </a:p>
        </p:txBody>
      </p:sp>
      <p:sp>
        <p:nvSpPr>
          <p:cNvPr id="47107" name="Rectangle 2"/>
          <p:cNvSpPr>
            <a:spLocks noGrp="1" noChangeArrowheads="1"/>
          </p:cNvSpPr>
          <p:nvPr>
            <p:ph type="title" sz="quarter"/>
          </p:nvPr>
        </p:nvSpPr>
        <p:spPr>
          <a:xfrm>
            <a:off x="1371600" y="76200"/>
            <a:ext cx="6019800" cy="990600"/>
          </a:xfrm>
        </p:spPr>
        <p:txBody>
          <a:bodyPr/>
          <a:lstStyle/>
          <a:p>
            <a:pPr eaLnBrk="1" hangingPunct="1"/>
            <a:r>
              <a:rPr lang="en-US" altLang="en-US"/>
              <a:t>Common Assertions by Deniers</a:t>
            </a:r>
          </a:p>
        </p:txBody>
      </p:sp>
      <p:pic>
        <p:nvPicPr>
          <p:cNvPr id="47108" name="Picture 33" descr="cents_per_kwh_co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3400" y="4114800"/>
            <a:ext cx="3200400" cy="218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13945" name="Group 57"/>
          <p:cNvGraphicFramePr>
            <a:graphicFrameLocks noGrp="1"/>
          </p:cNvGraphicFramePr>
          <p:nvPr>
            <p:ph sz="quarter" idx="2"/>
          </p:nvPr>
        </p:nvGraphicFramePr>
        <p:xfrm>
          <a:off x="304800" y="1417638"/>
          <a:ext cx="8534400" cy="5056187"/>
        </p:xfrm>
        <a:graphic>
          <a:graphicData uri="http://schemas.openxmlformats.org/drawingml/2006/table">
            <a:tbl>
              <a:tblPr/>
              <a:tblGrid>
                <a:gridCol w="38862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505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Wind, solar, and  geo-thermal energy are too expensive.</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Arial" charset="0"/>
                        </a:rPr>
                        <a:t>Fossil fuels (and nuclear energy) are heavily subsidized</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Arial" charset="0"/>
                        </a:rPr>
                        <a:t>Fossil fuel price does not include its full environmental cost</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Arial" charset="0"/>
                        </a:rPr>
                        <a:t>With full life-cycle cost accounting, wind and concentrated solar are extremely competitive now and cost of solar-cells are not far behind.</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Arial" charset="0"/>
                        </a:rPr>
                        <a:t>Energy choices we make today will last 50-100 years.</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a:ln>
                            <a:noFill/>
                          </a:ln>
                          <a:solidFill>
                            <a:schemeClr val="tx1"/>
                          </a:solidFill>
                          <a:effectLst/>
                          <a:latin typeface="Arial" charset="0"/>
                        </a:rPr>
                        <a:t>Wind, solar, and geo might be more predictable and dependable in the future – how much is that worth</a:t>
                      </a:r>
                      <a:r>
                        <a:rPr kumimoji="0" lang="en-US" sz="24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7117" name="Picture 36" descr="05nrel_cost_curves_wind"/>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33400" y="2667000"/>
            <a:ext cx="1676400" cy="127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8" name="Picture 39" descr="05nrel_cost_curves_csp"/>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2438400" y="2693988"/>
            <a:ext cx="1676400" cy="1268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pPr>
              <a:defRPr/>
            </a:pPr>
            <a:fld id="{EE3D280A-723C-4A74-A0BE-7AFD2753A3EB}" type="slidenum">
              <a:rPr lang="en-US"/>
              <a:pPr>
                <a:defRPr/>
              </a:pPr>
              <a:t>52</a:t>
            </a:fld>
            <a:endParaRPr lang="en-US"/>
          </a:p>
        </p:txBody>
      </p:sp>
      <p:sp>
        <p:nvSpPr>
          <p:cNvPr id="48131" name="Rectangle 2"/>
          <p:cNvSpPr>
            <a:spLocks noGrp="1" noChangeArrowheads="1"/>
          </p:cNvSpPr>
          <p:nvPr>
            <p:ph type="title"/>
          </p:nvPr>
        </p:nvSpPr>
        <p:spPr>
          <a:xfrm>
            <a:off x="1600200" y="122238"/>
            <a:ext cx="6096000" cy="792162"/>
          </a:xfrm>
        </p:spPr>
        <p:txBody>
          <a:bodyPr/>
          <a:lstStyle/>
          <a:p>
            <a:pPr eaLnBrk="1" hangingPunct="1"/>
            <a:r>
              <a:rPr lang="en-US" altLang="en-US"/>
              <a:t>Common Assertions by Deniers</a:t>
            </a:r>
          </a:p>
        </p:txBody>
      </p:sp>
      <p:graphicFrame>
        <p:nvGraphicFramePr>
          <p:cNvPr id="2214957" name="Group 45"/>
          <p:cNvGraphicFramePr>
            <a:graphicFrameLocks noGrp="1"/>
          </p:cNvGraphicFramePr>
          <p:nvPr>
            <p:ph sz="half" idx="2"/>
          </p:nvPr>
        </p:nvGraphicFramePr>
        <p:xfrm>
          <a:off x="304800" y="1295400"/>
          <a:ext cx="8610600" cy="5065768"/>
        </p:xfrm>
        <a:graphic>
          <a:graphicData uri="http://schemas.openxmlformats.org/drawingml/2006/table">
            <a:tbl>
              <a:tblPr/>
              <a:tblGrid>
                <a:gridCol w="3733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5065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Cap-and-trade or carbon taxes would destroy our economy.</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400" b="0" i="0" u="none" strike="noStrike" cap="none" normalizeH="0" baseline="0">
                          <a:ln>
                            <a:noFill/>
                          </a:ln>
                          <a:solidFill>
                            <a:schemeClr val="tx1"/>
                          </a:solidFill>
                          <a:effectLst/>
                          <a:latin typeface="Arial" charset="0"/>
                        </a:rPr>
                        <a:t>Is persistent economic growth really guaranteed with fossil fuels?</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400" b="0" i="0" u="none" strike="noStrike" cap="none" normalizeH="0" baseline="0">
                          <a:ln>
                            <a:noFill/>
                          </a:ln>
                          <a:solidFill>
                            <a:schemeClr val="tx1"/>
                          </a:solidFill>
                          <a:effectLst/>
                          <a:latin typeface="Arial" charset="0"/>
                        </a:rPr>
                        <a:t>Current price of fossil fuel is a “market failure” and future taxpayers (you!) will be paying the cost of our inaction.</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400" b="0" i="0" u="none" strike="noStrike" cap="none" normalizeH="0" baseline="0">
                          <a:ln>
                            <a:noFill/>
                          </a:ln>
                          <a:solidFill>
                            <a:schemeClr val="tx1"/>
                          </a:solidFill>
                          <a:effectLst/>
                          <a:latin typeface="Arial" charset="0"/>
                        </a:rPr>
                        <a:t>Cost of oil, coal, and gas will most likely increase as easy sources are exhausted</a:t>
                      </a: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400" b="0" i="0" u="none" strike="noStrike" cap="none" normalizeH="0" baseline="0">
                          <a:ln>
                            <a:noFill/>
                          </a:ln>
                          <a:solidFill>
                            <a:schemeClr val="tx1"/>
                          </a:solidFill>
                          <a:effectLst/>
                          <a:latin typeface="Arial" charset="0"/>
                        </a:rPr>
                        <a:t>Some argue that carbon taxes could be the only long-term stable economy</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8140" name="Picture 40" descr="95energy_lackner_fig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971800"/>
            <a:ext cx="3282950" cy="290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E121012-14C6-45DE-9DD1-57ACDC62559B}" type="slidenum">
              <a:rPr lang="en-US"/>
              <a:pPr>
                <a:defRPr/>
              </a:pPr>
              <a:t>53</a:t>
            </a:fld>
            <a:endParaRPr lang="en-US"/>
          </a:p>
        </p:txBody>
      </p:sp>
      <p:sp>
        <p:nvSpPr>
          <p:cNvPr id="12291" name="Rectangle 2"/>
          <p:cNvSpPr>
            <a:spLocks noGrp="1" noChangeArrowheads="1"/>
          </p:cNvSpPr>
          <p:nvPr>
            <p:ph type="title"/>
          </p:nvPr>
        </p:nvSpPr>
        <p:spPr>
          <a:xfrm>
            <a:off x="457200" y="46037"/>
            <a:ext cx="8382000" cy="944563"/>
          </a:xfrm>
        </p:spPr>
        <p:txBody>
          <a:bodyPr/>
          <a:lstStyle/>
          <a:p>
            <a:pPr eaLnBrk="1" hangingPunct="1"/>
            <a:r>
              <a:rPr lang="en-US" altLang="en-US" sz="3200" dirty="0"/>
              <a:t>And</a:t>
            </a:r>
            <a:r>
              <a:rPr lang="en-US" altLang="en-US" dirty="0"/>
              <a:t> … Climate change is affecting</a:t>
            </a:r>
            <a:br>
              <a:rPr lang="en-US" altLang="en-US" dirty="0"/>
            </a:br>
            <a:r>
              <a:rPr lang="en-US" altLang="en-US" dirty="0"/>
              <a:t>the ecosystem that we rely on</a:t>
            </a:r>
          </a:p>
        </p:txBody>
      </p:sp>
      <p:sp>
        <p:nvSpPr>
          <p:cNvPr id="12292" name="Rectangle 3"/>
          <p:cNvSpPr>
            <a:spLocks noGrp="1" noChangeArrowheads="1"/>
          </p:cNvSpPr>
          <p:nvPr>
            <p:ph type="body" idx="1"/>
          </p:nvPr>
        </p:nvSpPr>
        <p:spPr>
          <a:xfrm>
            <a:off x="381000" y="1295400"/>
            <a:ext cx="8534400" cy="5257800"/>
          </a:xfrm>
        </p:spPr>
        <p:txBody>
          <a:bodyPr/>
          <a:lstStyle/>
          <a:p>
            <a:pPr eaLnBrk="1" hangingPunct="1">
              <a:lnSpc>
                <a:spcPct val="80000"/>
              </a:lnSpc>
            </a:pPr>
            <a:r>
              <a:rPr lang="en-US" altLang="en-US" dirty="0"/>
              <a:t>Ocean food-web is directly affected</a:t>
            </a:r>
          </a:p>
          <a:p>
            <a:pPr lvl="1" eaLnBrk="1" hangingPunct="1">
              <a:lnSpc>
                <a:spcPct val="80000"/>
              </a:lnSpc>
            </a:pPr>
            <a:r>
              <a:rPr lang="en-US" altLang="en-US" sz="1800" u="sng" dirty="0">
                <a:solidFill>
                  <a:srgbClr val="FF0000"/>
                </a:solidFill>
              </a:rPr>
              <a:t>Absorption of CO</a:t>
            </a:r>
            <a:r>
              <a:rPr lang="en-US" altLang="en-US" sz="1800" u="sng" baseline="-25000" dirty="0">
                <a:solidFill>
                  <a:srgbClr val="FF0000"/>
                </a:solidFill>
              </a:rPr>
              <a:t>2</a:t>
            </a:r>
            <a:r>
              <a:rPr lang="en-US" altLang="en-US" sz="1800" u="sng" dirty="0">
                <a:solidFill>
                  <a:srgbClr val="FF0000"/>
                </a:solidFill>
              </a:rPr>
              <a:t> causes acidification  of ocean </a:t>
            </a:r>
            <a:r>
              <a:rPr lang="en-US" altLang="en-US" sz="1800" dirty="0"/>
              <a:t>(erode calcite shells)</a:t>
            </a:r>
          </a:p>
          <a:p>
            <a:pPr lvl="1" eaLnBrk="1" hangingPunct="1">
              <a:lnSpc>
                <a:spcPct val="80000"/>
              </a:lnSpc>
            </a:pPr>
            <a:r>
              <a:rPr lang="en-US" altLang="en-US" sz="1800" dirty="0"/>
              <a:t>4 kg-CO2/person/day – </a:t>
            </a:r>
            <a:r>
              <a:rPr lang="en-US" altLang="en-US" sz="1800" dirty="0">
                <a:solidFill>
                  <a:srgbClr val="FF0000"/>
                </a:solidFill>
              </a:rPr>
              <a:t>largest rate of acidification in 300 Million years!</a:t>
            </a:r>
            <a:endParaRPr lang="en-US" altLang="en-US" sz="1800" dirty="0">
              <a:solidFill>
                <a:srgbClr val="C00000"/>
              </a:solidFill>
            </a:endParaRPr>
          </a:p>
          <a:p>
            <a:pPr eaLnBrk="1" hangingPunct="1">
              <a:lnSpc>
                <a:spcPct val="80000"/>
              </a:lnSpc>
            </a:pPr>
            <a:r>
              <a:rPr lang="en-US" altLang="en-US" dirty="0"/>
              <a:t>Shift in the seasons due to both T and CO</a:t>
            </a:r>
            <a:r>
              <a:rPr lang="en-US" altLang="en-US" baseline="-25000" dirty="0"/>
              <a:t>2</a:t>
            </a:r>
          </a:p>
          <a:p>
            <a:pPr lvl="1" eaLnBrk="1" hangingPunct="1">
              <a:lnSpc>
                <a:spcPct val="80000"/>
              </a:lnSpc>
            </a:pPr>
            <a:r>
              <a:rPr lang="en-US" altLang="en-US" sz="1800" dirty="0"/>
              <a:t>Interaction of species and terrestrial food web (fish spawning, bird migration, hibernation cycles)</a:t>
            </a:r>
          </a:p>
          <a:p>
            <a:pPr lvl="2" eaLnBrk="1" hangingPunct="1">
              <a:lnSpc>
                <a:spcPct val="80000"/>
              </a:lnSpc>
            </a:pPr>
            <a:r>
              <a:rPr lang="en-US" altLang="en-US" sz="1400" dirty="0"/>
              <a:t>Crops are genetically homogeneous and vulnerable</a:t>
            </a:r>
          </a:p>
          <a:p>
            <a:pPr lvl="1" eaLnBrk="1" hangingPunct="1">
              <a:lnSpc>
                <a:spcPct val="80000"/>
              </a:lnSpc>
            </a:pPr>
            <a:r>
              <a:rPr lang="en-US" altLang="en-US" sz="1800" dirty="0"/>
              <a:t>Impact on evaporation and seasonality of fresh water (snow and glacial melt)</a:t>
            </a:r>
          </a:p>
          <a:p>
            <a:pPr eaLnBrk="1" hangingPunct="1">
              <a:lnSpc>
                <a:spcPct val="80000"/>
              </a:lnSpc>
            </a:pPr>
            <a:r>
              <a:rPr lang="en-US" altLang="en-US" dirty="0">
                <a:solidFill>
                  <a:srgbClr val="C00000"/>
                </a:solidFill>
              </a:rPr>
              <a:t>99% certain that anthropogenic emissions are causing ocean acidification and shift in seasons</a:t>
            </a:r>
            <a:endParaRPr lang="en-US" altLang="en-US" dirty="0"/>
          </a:p>
          <a:p>
            <a:pPr eaLnBrk="1" hangingPunct="1">
              <a:lnSpc>
                <a:spcPct val="80000"/>
              </a:lnSpc>
            </a:pPr>
            <a:r>
              <a:rPr lang="en-US" altLang="en-US" dirty="0"/>
              <a:t>Many ecosystem services are already vulnerable due to population growth, pollution, etc.</a:t>
            </a:r>
          </a:p>
          <a:p>
            <a:pPr lvl="1" eaLnBrk="1" hangingPunct="1">
              <a:lnSpc>
                <a:spcPct val="80000"/>
              </a:lnSpc>
            </a:pPr>
            <a:r>
              <a:rPr lang="en-US" altLang="en-US" sz="2000" dirty="0"/>
              <a:t>Climate change adds greater uncertainty and risk to the future</a:t>
            </a:r>
          </a:p>
          <a:p>
            <a:pPr lvl="1" eaLnBrk="1" hangingPunct="1">
              <a:lnSpc>
                <a:spcPct val="80000"/>
              </a:lnSpc>
            </a:pPr>
            <a:r>
              <a:rPr lang="en-US" altLang="en-US" sz="2000" dirty="0"/>
              <a:t>Most of these changes are already “in the pipeline”</a:t>
            </a:r>
          </a:p>
          <a:p>
            <a:pPr lvl="1" eaLnBrk="1" hangingPunct="1">
              <a:lnSpc>
                <a:spcPct val="80000"/>
              </a:lnSpc>
            </a:pPr>
            <a:r>
              <a:rPr lang="en-US" altLang="en-US" sz="2000" dirty="0"/>
              <a:t>Large uncertainty in how biosphere will respond</a:t>
            </a:r>
          </a:p>
          <a:p>
            <a:pPr lvl="2" eaLnBrk="1" hangingPunct="1">
              <a:lnSpc>
                <a:spcPct val="80000"/>
              </a:lnSpc>
            </a:pPr>
            <a:r>
              <a:rPr lang="en-US" altLang="en-US" sz="1600" dirty="0">
                <a:solidFill>
                  <a:srgbClr val="FF0000"/>
                </a:solidFill>
              </a:rPr>
              <a:t>huge risks for future generations</a:t>
            </a:r>
          </a:p>
        </p:txBody>
      </p:sp>
    </p:spTree>
    <p:extLst>
      <p:ext uri="{BB962C8B-B14F-4D97-AF65-F5344CB8AC3E}">
        <p14:creationId xmlns:p14="http://schemas.microsoft.com/office/powerpoint/2010/main" val="569481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DFE2AFB-E725-43E3-9FAA-9549197CCE91}" type="slidenum">
              <a:rPr lang="en-US"/>
              <a:pPr>
                <a:defRPr/>
              </a:pPr>
              <a:t>54</a:t>
            </a:fld>
            <a:endParaRPr lang="en-US"/>
          </a:p>
        </p:txBody>
      </p:sp>
      <p:sp>
        <p:nvSpPr>
          <p:cNvPr id="15363" name="Rectangle 2"/>
          <p:cNvSpPr>
            <a:spLocks noGrp="1" noChangeArrowheads="1"/>
          </p:cNvSpPr>
          <p:nvPr>
            <p:ph type="title"/>
          </p:nvPr>
        </p:nvSpPr>
        <p:spPr>
          <a:xfrm>
            <a:off x="381000" y="76200"/>
            <a:ext cx="8229600" cy="914400"/>
          </a:xfrm>
        </p:spPr>
        <p:txBody>
          <a:bodyPr/>
          <a:lstStyle/>
          <a:p>
            <a:pPr eaLnBrk="1" hangingPunct="1"/>
            <a:r>
              <a:rPr lang="en-US" altLang="en-US"/>
              <a:t>How will the world crops react to higher temperatures?</a:t>
            </a:r>
          </a:p>
        </p:txBody>
      </p:sp>
      <p:sp>
        <p:nvSpPr>
          <p:cNvPr id="15364" name="Rectangle 3"/>
          <p:cNvSpPr>
            <a:spLocks noGrp="1" noChangeArrowheads="1"/>
          </p:cNvSpPr>
          <p:nvPr>
            <p:ph type="body" idx="1"/>
          </p:nvPr>
        </p:nvSpPr>
        <p:spPr>
          <a:xfrm>
            <a:off x="152400" y="1295400"/>
            <a:ext cx="8763000" cy="5410200"/>
          </a:xfrm>
        </p:spPr>
        <p:txBody>
          <a:bodyPr/>
          <a:lstStyle/>
          <a:p>
            <a:pPr eaLnBrk="1" hangingPunct="1">
              <a:lnSpc>
                <a:spcPct val="80000"/>
              </a:lnSpc>
            </a:pPr>
            <a:r>
              <a:rPr lang="en-US" altLang="en-US" sz="2400" dirty="0"/>
              <a:t>With </a:t>
            </a:r>
            <a:r>
              <a:rPr lang="en-US" altLang="en-US" sz="2400" dirty="0" err="1"/>
              <a:t>C4</a:t>
            </a:r>
            <a:r>
              <a:rPr lang="en-US" altLang="en-US" sz="2400" dirty="0"/>
              <a:t> plants (</a:t>
            </a:r>
            <a:r>
              <a:rPr lang="en-US" altLang="en-US" sz="2400" i="1" dirty="0"/>
              <a:t>e.g</a:t>
            </a:r>
            <a:r>
              <a:rPr lang="en-US" altLang="en-US" sz="2400" dirty="0"/>
              <a:t>., corn and cotton) the CO2 absorption is already  saturated</a:t>
            </a:r>
          </a:p>
          <a:p>
            <a:pPr lvl="1" eaLnBrk="1" hangingPunct="1">
              <a:lnSpc>
                <a:spcPct val="80000"/>
              </a:lnSpc>
            </a:pPr>
            <a:r>
              <a:rPr lang="en-US" altLang="en-US" sz="2000" dirty="0"/>
              <a:t>40% of world's grain harvest will not improve with increased CO2</a:t>
            </a:r>
          </a:p>
          <a:p>
            <a:pPr lvl="1" eaLnBrk="1" hangingPunct="1">
              <a:lnSpc>
                <a:spcPct val="80000"/>
              </a:lnSpc>
            </a:pPr>
            <a:r>
              <a:rPr lang="en-US" altLang="en-US" sz="2000" dirty="0" err="1"/>
              <a:t>C4</a:t>
            </a:r>
            <a:r>
              <a:rPr lang="en-US" altLang="en-US" sz="2000" dirty="0"/>
              <a:t> plants have greater drought tolerance due to low evaporation</a:t>
            </a:r>
          </a:p>
          <a:p>
            <a:pPr eaLnBrk="1" hangingPunct="1">
              <a:lnSpc>
                <a:spcPct val="80000"/>
              </a:lnSpc>
            </a:pPr>
            <a:r>
              <a:rPr lang="en-US" altLang="en-US" sz="2400" dirty="0"/>
              <a:t>With </a:t>
            </a:r>
            <a:r>
              <a:rPr lang="en-US" altLang="en-US" sz="2400" dirty="0" err="1"/>
              <a:t>C3</a:t>
            </a:r>
            <a:r>
              <a:rPr lang="en-US" altLang="en-US" sz="2400" dirty="0"/>
              <a:t> plants (</a:t>
            </a:r>
            <a:r>
              <a:rPr lang="en-US" altLang="en-US" sz="2400" i="1" dirty="0"/>
              <a:t>e.g.</a:t>
            </a:r>
            <a:r>
              <a:rPr lang="en-US" altLang="en-US" sz="2400" dirty="0"/>
              <a:t>, soybean, wheat, and rice) improve yields with increasing CO2</a:t>
            </a:r>
          </a:p>
          <a:p>
            <a:pPr eaLnBrk="1" hangingPunct="1">
              <a:lnSpc>
                <a:spcPct val="80000"/>
              </a:lnSpc>
            </a:pPr>
            <a:r>
              <a:rPr lang="en-US" altLang="en-US" sz="2400" dirty="0"/>
              <a:t>All plants respire more CO2 with higher temperatures</a:t>
            </a:r>
          </a:p>
          <a:p>
            <a:pPr lvl="1" eaLnBrk="1" hangingPunct="1">
              <a:lnSpc>
                <a:spcPct val="80000"/>
              </a:lnSpc>
            </a:pPr>
            <a:r>
              <a:rPr lang="en-US" altLang="en-US" sz="2000" dirty="0" err="1"/>
              <a:t>C4</a:t>
            </a:r>
            <a:r>
              <a:rPr lang="en-US" altLang="en-US" sz="2000" dirty="0"/>
              <a:t> plants may prosper in arid climates (Morgan 2011 Nature)</a:t>
            </a:r>
          </a:p>
          <a:p>
            <a:pPr eaLnBrk="1" hangingPunct="1">
              <a:lnSpc>
                <a:spcPct val="80000"/>
              </a:lnSpc>
            </a:pPr>
            <a:r>
              <a:rPr lang="en-US" altLang="en-US" sz="2400" dirty="0"/>
              <a:t>Non-linear T effects will cause decreased corn, soy, and cotton yields if T rises above critical threshold</a:t>
            </a:r>
          </a:p>
          <a:p>
            <a:pPr lvl="1" eaLnBrk="1" hangingPunct="1">
              <a:lnSpc>
                <a:spcPct val="80000"/>
              </a:lnSpc>
            </a:pPr>
            <a:r>
              <a:rPr lang="en-US" altLang="en-US" sz="2000" dirty="0"/>
              <a:t>Corn Tc=</a:t>
            </a:r>
            <a:r>
              <a:rPr lang="en-US" altLang="en-US" sz="2000" dirty="0" err="1"/>
              <a:t>29</a:t>
            </a:r>
            <a:r>
              <a:rPr lang="en-US" altLang="en-US" sz="2000" dirty="0" err="1">
                <a:sym typeface="Symbol"/>
              </a:rPr>
              <a:t></a:t>
            </a:r>
            <a:r>
              <a:rPr lang="en-US" altLang="en-US" sz="2000" dirty="0" err="1"/>
              <a:t>C</a:t>
            </a:r>
            <a:r>
              <a:rPr lang="en-US" altLang="en-US" sz="2000" dirty="0"/>
              <a:t>,   soybeans Tc=</a:t>
            </a:r>
            <a:r>
              <a:rPr lang="en-US" altLang="en-US" sz="2000" dirty="0" err="1"/>
              <a:t>30</a:t>
            </a:r>
            <a:r>
              <a:rPr lang="en-US" altLang="en-US" sz="2000" dirty="0" err="1">
                <a:sym typeface="Symbol"/>
              </a:rPr>
              <a:t></a:t>
            </a:r>
            <a:r>
              <a:rPr lang="en-US" altLang="en-US" sz="2000" dirty="0" err="1"/>
              <a:t>C</a:t>
            </a:r>
            <a:r>
              <a:rPr lang="en-US" altLang="en-US" sz="2000" dirty="0"/>
              <a:t>,   cotton Tc=</a:t>
            </a:r>
            <a:r>
              <a:rPr lang="en-US" altLang="en-US" sz="2000" dirty="0" err="1"/>
              <a:t>32</a:t>
            </a:r>
            <a:r>
              <a:rPr lang="en-US" altLang="en-US" sz="2000" dirty="0" err="1">
                <a:sym typeface="Symbol"/>
              </a:rPr>
              <a:t></a:t>
            </a:r>
            <a:r>
              <a:rPr lang="en-US" altLang="en-US" sz="2000" dirty="0" err="1"/>
              <a:t>C</a:t>
            </a:r>
            <a:endParaRPr lang="en-US" altLang="en-US" sz="2000" dirty="0"/>
          </a:p>
          <a:p>
            <a:pPr lvl="1" eaLnBrk="1" hangingPunct="1">
              <a:lnSpc>
                <a:spcPct val="80000"/>
              </a:lnSpc>
            </a:pPr>
            <a:r>
              <a:rPr lang="en-US" altLang="en-US" sz="2000" dirty="0"/>
              <a:t>~20% decrease in global crop yield by 2050</a:t>
            </a:r>
          </a:p>
          <a:p>
            <a:pPr lvl="1" eaLnBrk="1" hangingPunct="1">
              <a:lnSpc>
                <a:spcPct val="80000"/>
              </a:lnSpc>
            </a:pPr>
            <a:r>
              <a:rPr lang="en-US" altLang="en-US" sz="2000" dirty="0"/>
              <a:t>~40%(</a:t>
            </a:r>
            <a:r>
              <a:rPr lang="en-US" altLang="en-US" sz="2000" dirty="0" err="1"/>
              <a:t>B1</a:t>
            </a:r>
            <a:r>
              <a:rPr lang="en-US" altLang="en-US" sz="2000" dirty="0"/>
              <a:t>) to 80%(</a:t>
            </a:r>
            <a:r>
              <a:rPr lang="en-US" altLang="en-US" sz="2000" dirty="0" err="1"/>
              <a:t>A1FI</a:t>
            </a:r>
            <a:r>
              <a:rPr lang="en-US" altLang="en-US" sz="2000" dirty="0"/>
              <a:t>) decrease in global crop yield by 2100</a:t>
            </a:r>
          </a:p>
          <a:p>
            <a:pPr eaLnBrk="1" hangingPunct="1">
              <a:lnSpc>
                <a:spcPct val="80000"/>
              </a:lnSpc>
            </a:pPr>
            <a:r>
              <a:rPr lang="en-US" altLang="en-US" sz="2400" dirty="0"/>
              <a:t>Lower crop yields could increase “climate refugees”</a:t>
            </a:r>
          </a:p>
          <a:p>
            <a:pPr lvl="1" eaLnBrk="1" hangingPunct="1">
              <a:lnSpc>
                <a:spcPct val="80000"/>
              </a:lnSpc>
            </a:pPr>
            <a:r>
              <a:rPr lang="en-US" altLang="en-US" sz="2000" dirty="0"/>
              <a:t>4.2 million additional adult (15-</a:t>
            </a:r>
            <a:r>
              <a:rPr lang="en-US" altLang="en-US" sz="2000" dirty="0" err="1"/>
              <a:t>65y</a:t>
            </a:r>
            <a:r>
              <a:rPr lang="en-US" altLang="en-US" sz="2000" dirty="0"/>
              <a:t> old) Mexicans could emigrate to USA by ~2080 due to 10% lower crop yields</a:t>
            </a:r>
          </a:p>
          <a:p>
            <a:pPr lvl="1" eaLnBrk="1" hangingPunct="1">
              <a:lnSpc>
                <a:spcPct val="80000"/>
              </a:lnSpc>
            </a:pPr>
            <a:endParaRPr lang="en-US" alt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7"/>
          <p:cNvSpPr>
            <a:spLocks noGrp="1"/>
          </p:cNvSpPr>
          <p:nvPr>
            <p:ph type="sldNum" sz="quarter" idx="12"/>
          </p:nvPr>
        </p:nvSpPr>
        <p:spPr/>
        <p:txBody>
          <a:bodyPr/>
          <a:lstStyle/>
          <a:p>
            <a:pPr>
              <a:defRPr/>
            </a:pPr>
            <a:fld id="{5D58E7BB-DEB6-4A39-A99C-2EE48CA79FB1}" type="slidenum">
              <a:rPr lang="en-US"/>
              <a:pPr>
                <a:defRPr/>
              </a:pPr>
              <a:t>55</a:t>
            </a:fld>
            <a:endParaRPr lang="en-US"/>
          </a:p>
        </p:txBody>
      </p:sp>
      <p:sp>
        <p:nvSpPr>
          <p:cNvPr id="121859" name="Rectangle 2"/>
          <p:cNvSpPr>
            <a:spLocks noGrp="1" noChangeArrowheads="1"/>
          </p:cNvSpPr>
          <p:nvPr>
            <p:ph type="title"/>
          </p:nvPr>
        </p:nvSpPr>
        <p:spPr/>
        <p:txBody>
          <a:bodyPr/>
          <a:lstStyle/>
          <a:p>
            <a:pPr eaLnBrk="1" hangingPunct="1"/>
            <a:r>
              <a:rPr lang="en-US" altLang="en-US" sz="3200" dirty="0"/>
              <a:t>CO2 is good for agriculture, right?</a:t>
            </a:r>
            <a:br>
              <a:rPr lang="en-US" altLang="en-US" sz="3200" dirty="0"/>
            </a:br>
            <a:r>
              <a:rPr lang="en-US" altLang="en-US" sz="3200" dirty="0"/>
              <a:t>Climate models do not assess weeds vs. crops</a:t>
            </a:r>
          </a:p>
        </p:txBody>
      </p:sp>
      <p:sp>
        <p:nvSpPr>
          <p:cNvPr id="121860" name="Rectangle 3"/>
          <p:cNvSpPr>
            <a:spLocks noGrp="1" noChangeArrowheads="1"/>
          </p:cNvSpPr>
          <p:nvPr>
            <p:ph type="body" sz="half" idx="1"/>
          </p:nvPr>
        </p:nvSpPr>
        <p:spPr>
          <a:xfrm>
            <a:off x="152400" y="1066800"/>
            <a:ext cx="8839200" cy="685800"/>
          </a:xfrm>
        </p:spPr>
        <p:txBody>
          <a:bodyPr/>
          <a:lstStyle/>
          <a:p>
            <a:pPr eaLnBrk="1" hangingPunct="1">
              <a:lnSpc>
                <a:spcPct val="90000"/>
              </a:lnSpc>
            </a:pPr>
            <a:r>
              <a:rPr lang="en-US" altLang="en-US" sz="2000" dirty="0"/>
              <a:t>Cultivated crops tend to be genetically selected whereas weeds are diverse, who wins on the field?</a:t>
            </a:r>
          </a:p>
        </p:txBody>
      </p:sp>
      <p:graphicFrame>
        <p:nvGraphicFramePr>
          <p:cNvPr id="2151572" name="Group 148"/>
          <p:cNvGraphicFramePr>
            <a:graphicFrameLocks noGrp="1"/>
          </p:cNvGraphicFramePr>
          <p:nvPr>
            <p:ph sz="quarter" idx="2"/>
          </p:nvPr>
        </p:nvGraphicFramePr>
        <p:xfrm>
          <a:off x="457200" y="1752600"/>
          <a:ext cx="8458200" cy="1646238"/>
        </p:xfrm>
        <a:graphic>
          <a:graphicData uri="http://schemas.openxmlformats.org/drawingml/2006/table">
            <a:tbl>
              <a:tblPr/>
              <a:tblGrid>
                <a:gridCol w="4887913">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2716212">
                  <a:extLst>
                    <a:ext uri="{9D8B030D-6E8A-4147-A177-3AD203B41FA5}">
                      <a16:colId xmlns:a16="http://schemas.microsoft.com/office/drawing/2014/main" val="20002"/>
                    </a:ext>
                  </a:extLst>
                </a:gridCol>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Amaranthus retroflexis (C4)   versus Soybean</a:t>
                      </a:r>
                    </a:p>
                  </a:txBody>
                  <a:tcPr marT="45729" marB="45729"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Crop</a:t>
                      </a:r>
                    </a:p>
                  </a:txBody>
                  <a:tcPr marT="45729" marB="4572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Ziska 2000</a:t>
                      </a:r>
                    </a:p>
                  </a:txBody>
                  <a:tcPr marT="45729" marB="45729"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Amaranthus retroflexus (C4)  versus Sorghum</a:t>
                      </a:r>
                    </a:p>
                  </a:txBody>
                  <a:tcPr marT="45729" marB="45729"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Weed</a:t>
                      </a:r>
                    </a:p>
                  </a:txBody>
                  <a:tcPr marT="45729" marB="4572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Ziska 2003</a:t>
                      </a:r>
                    </a:p>
                  </a:txBody>
                  <a:tcPr marT="45729" marB="45729"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Chenopodium album (C3)      versus Soybean</a:t>
                      </a:r>
                    </a:p>
                  </a:txBody>
                  <a:tcPr marT="45729" marB="45729"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Weed</a:t>
                      </a:r>
                    </a:p>
                  </a:txBody>
                  <a:tcPr marT="45729" marB="4572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Ziska 2000</a:t>
                      </a:r>
                    </a:p>
                  </a:txBody>
                  <a:tcPr marT="45729" marB="45729"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Taraxanum officinale (C3)      versus Lucerne</a:t>
                      </a:r>
                    </a:p>
                  </a:txBody>
                  <a:tcPr marT="45729" marB="45729"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Weed</a:t>
                      </a:r>
                    </a:p>
                  </a:txBody>
                  <a:tcPr marT="45729" marB="4572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Bruce 1995</a:t>
                      </a:r>
                    </a:p>
                  </a:txBody>
                  <a:tcPr marT="45729" marB="45729"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Albutilion theophrasti (C3)      versus Sorghum</a:t>
                      </a:r>
                    </a:p>
                  </a:txBody>
                  <a:tcPr marT="45729" marB="45729"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Weed</a:t>
                      </a:r>
                    </a:p>
                  </a:txBody>
                  <a:tcPr marT="45729" marB="4572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Ziska 2003</a:t>
                      </a:r>
                    </a:p>
                  </a:txBody>
                  <a:tcPr marT="45729" marB="45729"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Taraxanum and Plantigo (C3) versus Grasses</a:t>
                      </a:r>
                    </a:p>
                  </a:txBody>
                  <a:tcPr marT="45729" marB="45729"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Weed</a:t>
                      </a:r>
                    </a:p>
                  </a:txBody>
                  <a:tcPr marT="45729" marB="45729"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Potvin &amp; Vasseur 1997</a:t>
                      </a:r>
                    </a:p>
                  </a:txBody>
                  <a:tcPr marT="45729" marB="45729"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1891" name="Rectangle 139"/>
          <p:cNvSpPr>
            <a:spLocks noChangeArrowheads="1"/>
          </p:cNvSpPr>
          <p:nvPr/>
        </p:nvSpPr>
        <p:spPr bwMode="auto">
          <a:xfrm>
            <a:off x="76200" y="3581400"/>
            <a:ext cx="7315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80000"/>
              </a:lnSpc>
              <a:spcBef>
                <a:spcPct val="20000"/>
              </a:spcBef>
              <a:buFontTx/>
              <a:buChar char="•"/>
            </a:pPr>
            <a:r>
              <a:rPr lang="en-US" altLang="en-US" dirty="0">
                <a:latin typeface="Arial" charset="0"/>
              </a:rPr>
              <a:t>Some evidence that rising CO2 may select </a:t>
            </a:r>
            <a:r>
              <a:rPr lang="en-US" altLang="en-US" dirty="0" err="1">
                <a:latin typeface="Arial" charset="0"/>
              </a:rPr>
              <a:t>C3</a:t>
            </a:r>
            <a:r>
              <a:rPr lang="en-US" altLang="en-US" dirty="0">
                <a:latin typeface="Arial" charset="0"/>
              </a:rPr>
              <a:t> weeds or invasive species over existing (possibly stressed) biomass.</a:t>
            </a:r>
          </a:p>
          <a:p>
            <a:pPr eaLnBrk="1" hangingPunct="1">
              <a:lnSpc>
                <a:spcPct val="80000"/>
              </a:lnSpc>
              <a:spcBef>
                <a:spcPct val="20000"/>
              </a:spcBef>
              <a:buFontTx/>
              <a:buChar char="•"/>
            </a:pPr>
            <a:r>
              <a:rPr lang="en-US" altLang="en-US" dirty="0">
                <a:latin typeface="Arial" charset="0"/>
              </a:rPr>
              <a:t>Invasive species in the USA – a $13 billion/</a:t>
            </a:r>
            <a:r>
              <a:rPr lang="en-US" altLang="en-US" dirty="0" err="1">
                <a:latin typeface="Arial" charset="0"/>
              </a:rPr>
              <a:t>yr</a:t>
            </a:r>
            <a:r>
              <a:rPr lang="en-US" altLang="en-US" dirty="0">
                <a:latin typeface="Arial" charset="0"/>
              </a:rPr>
              <a:t> problem</a:t>
            </a:r>
          </a:p>
          <a:p>
            <a:pPr lvl="1" eaLnBrk="1" hangingPunct="1">
              <a:lnSpc>
                <a:spcPct val="80000"/>
              </a:lnSpc>
              <a:spcBef>
                <a:spcPct val="20000"/>
              </a:spcBef>
              <a:buFontTx/>
              <a:buChar char="–"/>
            </a:pPr>
            <a:r>
              <a:rPr lang="en-US" altLang="en-US" sz="1600" dirty="0">
                <a:latin typeface="Arial" charset="0"/>
              </a:rPr>
              <a:t>8 million acres of Kudzu – has moved from southern Illinois, mid-Kentucky in 1971 to mid-Illinois/Indiana, and southern Ohio in 2004.</a:t>
            </a:r>
          </a:p>
          <a:p>
            <a:pPr lvl="2" eaLnBrk="1" hangingPunct="1">
              <a:lnSpc>
                <a:spcPct val="80000"/>
              </a:lnSpc>
              <a:spcBef>
                <a:spcPct val="20000"/>
              </a:spcBef>
              <a:buFontTx/>
              <a:buChar char="•"/>
            </a:pPr>
            <a:r>
              <a:rPr lang="en-US" altLang="en-US" sz="1400" dirty="0">
                <a:latin typeface="Arial" charset="0"/>
              </a:rPr>
              <a:t>Study of minimum temperature thresholds versus time indicates it could migrate to upper Wisconsin, Michigan by 2020.</a:t>
            </a:r>
          </a:p>
          <a:p>
            <a:pPr lvl="1" eaLnBrk="1" hangingPunct="1">
              <a:lnSpc>
                <a:spcPct val="80000"/>
              </a:lnSpc>
              <a:spcBef>
                <a:spcPct val="20000"/>
              </a:spcBef>
              <a:buFontTx/>
              <a:buChar char="–"/>
            </a:pPr>
            <a:r>
              <a:rPr lang="en-US" altLang="en-US" sz="1600" dirty="0">
                <a:latin typeface="Arial" charset="0"/>
              </a:rPr>
              <a:t>60 million acres of </a:t>
            </a:r>
            <a:r>
              <a:rPr lang="en-US" altLang="en-US" sz="1600" dirty="0" err="1">
                <a:latin typeface="Arial" charset="0"/>
              </a:rPr>
              <a:t>cheatgrass</a:t>
            </a:r>
            <a:r>
              <a:rPr lang="en-US" altLang="en-US" sz="1600" dirty="0">
                <a:latin typeface="Arial" charset="0"/>
              </a:rPr>
              <a:t> in western USA</a:t>
            </a:r>
          </a:p>
          <a:p>
            <a:pPr lvl="2" eaLnBrk="1" hangingPunct="1">
              <a:lnSpc>
                <a:spcPct val="80000"/>
              </a:lnSpc>
              <a:spcBef>
                <a:spcPct val="20000"/>
              </a:spcBef>
              <a:buFontTx/>
              <a:buChar char="•"/>
            </a:pPr>
            <a:r>
              <a:rPr lang="en-US" altLang="en-US" sz="1400" dirty="0">
                <a:latin typeface="Arial" charset="0"/>
              </a:rPr>
              <a:t>Dries 4-6 weeks earlier than perennials</a:t>
            </a:r>
          </a:p>
          <a:p>
            <a:pPr lvl="2" eaLnBrk="1" hangingPunct="1">
              <a:lnSpc>
                <a:spcPct val="80000"/>
              </a:lnSpc>
              <a:spcBef>
                <a:spcPct val="20000"/>
              </a:spcBef>
              <a:buFontTx/>
              <a:buChar char="•"/>
            </a:pPr>
            <a:r>
              <a:rPr lang="en-US" altLang="en-US" sz="1400" dirty="0">
                <a:latin typeface="Arial" charset="0"/>
              </a:rPr>
              <a:t>Grows in low precipitation areas (6 to 22 inches/</a:t>
            </a:r>
            <a:r>
              <a:rPr lang="en-US" altLang="en-US" sz="1400" dirty="0" err="1">
                <a:latin typeface="Arial" charset="0"/>
              </a:rPr>
              <a:t>yr</a:t>
            </a:r>
            <a:r>
              <a:rPr lang="en-US" altLang="en-US" sz="1400" dirty="0">
                <a:latin typeface="Arial" charset="0"/>
              </a:rPr>
              <a:t>) and readily ignites.</a:t>
            </a:r>
          </a:p>
          <a:p>
            <a:pPr lvl="2" eaLnBrk="1" hangingPunct="1">
              <a:lnSpc>
                <a:spcPct val="80000"/>
              </a:lnSpc>
              <a:spcBef>
                <a:spcPct val="20000"/>
              </a:spcBef>
              <a:buFontTx/>
              <a:buChar char="•"/>
            </a:pPr>
            <a:r>
              <a:rPr lang="en-US" altLang="en-US" sz="1400" dirty="0">
                <a:latin typeface="Arial" charset="0"/>
              </a:rPr>
              <a:t>Can dramatically change fuel-load and ignition sensitivity of a region.</a:t>
            </a:r>
          </a:p>
          <a:p>
            <a:pPr eaLnBrk="1" hangingPunct="1">
              <a:lnSpc>
                <a:spcPct val="80000"/>
              </a:lnSpc>
              <a:spcBef>
                <a:spcPct val="20000"/>
              </a:spcBef>
              <a:buFontTx/>
              <a:buChar char="•"/>
            </a:pPr>
            <a:r>
              <a:rPr lang="en-US" altLang="en-US" dirty="0">
                <a:latin typeface="Arial" charset="0"/>
              </a:rPr>
              <a:t>As CO2 increases, herbicide efficacy is reduced.</a:t>
            </a:r>
          </a:p>
        </p:txBody>
      </p:sp>
      <p:pic>
        <p:nvPicPr>
          <p:cNvPr id="121892" name="Picture 143" descr="stop_weed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08825" y="3810000"/>
            <a:ext cx="1958975"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5823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4B47A652-C648-4550-8EA4-500E9A37E260}" type="slidenum">
              <a:rPr lang="en-US"/>
              <a:pPr>
                <a:defRPr/>
              </a:pPr>
              <a:t>56</a:t>
            </a:fld>
            <a:endParaRPr lang="en-US"/>
          </a:p>
        </p:txBody>
      </p:sp>
      <p:sp>
        <p:nvSpPr>
          <p:cNvPr id="6147" name="Rectangle 2"/>
          <p:cNvSpPr>
            <a:spLocks noGrp="1" noChangeArrowheads="1"/>
          </p:cNvSpPr>
          <p:nvPr>
            <p:ph type="title"/>
          </p:nvPr>
        </p:nvSpPr>
        <p:spPr>
          <a:xfrm>
            <a:off x="1600200" y="76200"/>
            <a:ext cx="6172200" cy="914400"/>
          </a:xfrm>
        </p:spPr>
        <p:txBody>
          <a:bodyPr/>
          <a:lstStyle/>
          <a:p>
            <a:pPr eaLnBrk="1" hangingPunct="1"/>
            <a:r>
              <a:rPr lang="en-US" altLang="en-US" sz="4000"/>
              <a:t>But wait, hasn’t global warming stopped?</a:t>
            </a:r>
          </a:p>
        </p:txBody>
      </p:sp>
      <p:sp>
        <p:nvSpPr>
          <p:cNvPr id="6148" name="Rectangle 3"/>
          <p:cNvSpPr>
            <a:spLocks noGrp="1" noChangeArrowheads="1"/>
          </p:cNvSpPr>
          <p:nvPr>
            <p:ph type="body" sz="half" idx="1"/>
          </p:nvPr>
        </p:nvSpPr>
        <p:spPr>
          <a:xfrm>
            <a:off x="152400" y="1295400"/>
            <a:ext cx="5257800" cy="5257800"/>
          </a:xfrm>
        </p:spPr>
        <p:txBody>
          <a:bodyPr/>
          <a:lstStyle/>
          <a:p>
            <a:pPr eaLnBrk="1" hangingPunct="1"/>
            <a:r>
              <a:rPr lang="en-US" altLang="en-US" sz="2400"/>
              <a:t>If we look back a century, we find cold anomalies that dwarf todays.</a:t>
            </a:r>
          </a:p>
          <a:p>
            <a:pPr lvl="1" eaLnBrk="1" hangingPunct="1"/>
            <a:r>
              <a:rPr lang="en-US" altLang="en-US" sz="2000"/>
              <a:t>Portions of Niagara Falls froze in 1902, 1936, 1938.</a:t>
            </a:r>
          </a:p>
          <a:p>
            <a:pPr lvl="1" eaLnBrk="1" hangingPunct="1"/>
            <a:r>
              <a:rPr lang="en-US" altLang="en-US" sz="2000"/>
              <a:t>Feb. 1899 temperature fell to -2 F in Tallahassee Florida</a:t>
            </a:r>
          </a:p>
          <a:p>
            <a:pPr eaLnBrk="1" hangingPunct="1"/>
            <a:r>
              <a:rPr lang="en-US" altLang="en-US" sz="2400"/>
              <a:t>Recent years (2009,11,12,13,14) have had extreme negative Arctic Oscillation (high pressure in Arctic)</a:t>
            </a:r>
          </a:p>
          <a:p>
            <a:pPr lvl="1" eaLnBrk="1" hangingPunct="1"/>
            <a:r>
              <a:rPr lang="en-US" altLang="en-US" sz="2000"/>
              <a:t>East coast of USA was “unusually cold”</a:t>
            </a:r>
          </a:p>
          <a:p>
            <a:pPr lvl="2" eaLnBrk="1" hangingPunct="1"/>
            <a:r>
              <a:rPr lang="en-US" altLang="en-US" sz="1600"/>
              <a:t>e.g., Feb. 4-5, 2010 “Snowmaggedon”</a:t>
            </a:r>
          </a:p>
          <a:p>
            <a:pPr lvl="2" eaLnBrk="1" hangingPunct="1"/>
            <a:r>
              <a:rPr lang="en-US" altLang="en-US" sz="1600"/>
              <a:t>Jan. 8, parts of Niagara Falls froze</a:t>
            </a:r>
          </a:p>
          <a:p>
            <a:pPr lvl="1" eaLnBrk="1" hangingPunct="1"/>
            <a:r>
              <a:rPr lang="en-US" altLang="en-US" sz="2000"/>
              <a:t>This is an exchange of air and not a “global” cooling.</a:t>
            </a:r>
          </a:p>
        </p:txBody>
      </p:sp>
      <p:pic>
        <p:nvPicPr>
          <p:cNvPr id="6149" name="Picture 6" descr="1911niagara_falls_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19800" y="1143000"/>
            <a:ext cx="2500313"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7" descr="C:\temp\140108niafalls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19600"/>
            <a:ext cx="33226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2"/>
          <p:cNvSpPr txBox="1">
            <a:spLocks noChangeArrowheads="1"/>
          </p:cNvSpPr>
          <p:nvPr/>
        </p:nvSpPr>
        <p:spPr bwMode="auto">
          <a:xfrm>
            <a:off x="5715000" y="4035425"/>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400">
                <a:latin typeface="Tahoma" pitchFamily="34" charset="0"/>
              </a:rPr>
              <a:t>1902 (above) and Jan. 8, 2014 (below)</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6858000" cy="990600"/>
          </a:xfrm>
        </p:spPr>
        <p:txBody>
          <a:bodyPr/>
          <a:lstStyle/>
          <a:p>
            <a:r>
              <a:rPr lang="en-US" dirty="0"/>
              <a:t>There are three definitions of the word apprehend</a:t>
            </a:r>
          </a:p>
        </p:txBody>
      </p:sp>
      <p:sp>
        <p:nvSpPr>
          <p:cNvPr id="3" name="Content Placeholder 2"/>
          <p:cNvSpPr>
            <a:spLocks noGrp="1"/>
          </p:cNvSpPr>
          <p:nvPr>
            <p:ph idx="1"/>
          </p:nvPr>
        </p:nvSpPr>
        <p:spPr>
          <a:xfrm>
            <a:off x="152400" y="1600200"/>
            <a:ext cx="8763000" cy="4419600"/>
          </a:xfrm>
        </p:spPr>
        <p:txBody>
          <a:bodyPr/>
          <a:lstStyle/>
          <a:p>
            <a:r>
              <a:rPr lang="en-US" dirty="0"/>
              <a:t>(verb) To understand or perceive:</a:t>
            </a:r>
          </a:p>
          <a:p>
            <a:pPr lvl="1"/>
            <a:r>
              <a:rPr lang="en-US" dirty="0"/>
              <a:t>The measurements and models allow us to apprehend the changes in climate</a:t>
            </a:r>
          </a:p>
          <a:p>
            <a:r>
              <a:rPr lang="en-US" dirty="0"/>
              <a:t>(adj.) To anticipate with anxiety, suspicion, or fear: </a:t>
            </a:r>
          </a:p>
          <a:p>
            <a:pPr lvl="1"/>
            <a:r>
              <a:rPr lang="en-US" dirty="0"/>
              <a:t>We are apprehensive about increases in sea level rise and food insecurity.</a:t>
            </a:r>
          </a:p>
          <a:p>
            <a:r>
              <a:rPr lang="en-US" dirty="0"/>
              <a:t>(verb) To arrest or seize:</a:t>
            </a:r>
          </a:p>
          <a:p>
            <a:pPr lvl="1"/>
            <a:r>
              <a:rPr lang="en-US" dirty="0"/>
              <a:t>We should apprehend carbon gases before they enter the atmosphere.</a:t>
            </a:r>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57</a:t>
            </a:fld>
            <a:endParaRPr lang="en-US"/>
          </a:p>
        </p:txBody>
      </p:sp>
    </p:spTree>
    <p:extLst>
      <p:ext uri="{BB962C8B-B14F-4D97-AF65-F5344CB8AC3E}">
        <p14:creationId xmlns:p14="http://schemas.microsoft.com/office/powerpoint/2010/main" val="1998165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7"/>
          <p:cNvSpPr>
            <a:spLocks noGrp="1"/>
          </p:cNvSpPr>
          <p:nvPr>
            <p:ph type="sldNum" sz="quarter" idx="12"/>
          </p:nvPr>
        </p:nvSpPr>
        <p:spPr/>
        <p:txBody>
          <a:bodyPr/>
          <a:lstStyle/>
          <a:p>
            <a:pPr>
              <a:defRPr/>
            </a:pPr>
            <a:fld id="{723DCBA8-6FAB-4392-9670-07B6192711EB}" type="slidenum">
              <a:rPr lang="en-US"/>
              <a:pPr>
                <a:defRPr/>
              </a:pPr>
              <a:t>58</a:t>
            </a:fld>
            <a:endParaRPr lang="en-US"/>
          </a:p>
        </p:txBody>
      </p:sp>
      <p:sp>
        <p:nvSpPr>
          <p:cNvPr id="11267" name="Rectangle 8"/>
          <p:cNvSpPr>
            <a:spLocks noGrp="1" noChangeArrowheads="1"/>
          </p:cNvSpPr>
          <p:nvPr>
            <p:ph type="title"/>
          </p:nvPr>
        </p:nvSpPr>
        <p:spPr>
          <a:xfrm>
            <a:off x="990600" y="198438"/>
            <a:ext cx="7086600" cy="792162"/>
          </a:xfrm>
        </p:spPr>
        <p:txBody>
          <a:bodyPr/>
          <a:lstStyle/>
          <a:p>
            <a:pPr eaLnBrk="1" hangingPunct="1"/>
            <a:r>
              <a:rPr lang="en-US" altLang="en-US" sz="4000" dirty="0"/>
              <a:t>Science is an intricate web</a:t>
            </a:r>
          </a:p>
        </p:txBody>
      </p:sp>
      <p:sp>
        <p:nvSpPr>
          <p:cNvPr id="11268" name="Rectangle 3"/>
          <p:cNvSpPr>
            <a:spLocks noGrp="1" noChangeArrowheads="1"/>
          </p:cNvSpPr>
          <p:nvPr>
            <p:ph type="body" sz="half" idx="1"/>
          </p:nvPr>
        </p:nvSpPr>
        <p:spPr>
          <a:xfrm>
            <a:off x="152400" y="1219200"/>
            <a:ext cx="7772400" cy="5410199"/>
          </a:xfrm>
        </p:spPr>
        <p:txBody>
          <a:bodyPr/>
          <a:lstStyle/>
          <a:p>
            <a:pPr eaLnBrk="1" hangingPunct="1">
              <a:lnSpc>
                <a:spcPct val="80000"/>
              </a:lnSpc>
            </a:pPr>
            <a:r>
              <a:rPr lang="en-US" altLang="en-US" sz="2400" dirty="0"/>
              <a:t>Global warming theory is based on radiative transfer</a:t>
            </a:r>
          </a:p>
          <a:p>
            <a:pPr lvl="1" eaLnBrk="1" hangingPunct="1">
              <a:lnSpc>
                <a:spcPct val="80000"/>
              </a:lnSpc>
            </a:pPr>
            <a:r>
              <a:rPr lang="en-US" altLang="en-US" sz="2000" dirty="0"/>
              <a:t>Developed by physicists of the 19th and 20th centuries</a:t>
            </a:r>
          </a:p>
          <a:p>
            <a:pPr lvl="2" eaLnBrk="1" hangingPunct="1">
              <a:lnSpc>
                <a:spcPct val="80000"/>
              </a:lnSpc>
            </a:pPr>
            <a:r>
              <a:rPr lang="en-US" altLang="en-US" sz="1600" dirty="0">
                <a:solidFill>
                  <a:srgbClr val="A50021"/>
                </a:solidFill>
              </a:rPr>
              <a:t>1827 Joseph Fourier discovers infrared “greenhouse” effect</a:t>
            </a:r>
          </a:p>
          <a:p>
            <a:pPr lvl="2" eaLnBrk="1" hangingPunct="1">
              <a:lnSpc>
                <a:spcPct val="80000"/>
              </a:lnSpc>
            </a:pPr>
            <a:r>
              <a:rPr lang="en-US" altLang="en-US" sz="1600" dirty="0">
                <a:solidFill>
                  <a:srgbClr val="A50021"/>
                </a:solidFill>
              </a:rPr>
              <a:t>1863 John Tyndall discovered infrared opacity of CO</a:t>
            </a:r>
            <a:r>
              <a:rPr lang="en-US" altLang="en-US" sz="1600" baseline="-25000" dirty="0">
                <a:solidFill>
                  <a:srgbClr val="A50021"/>
                </a:solidFill>
              </a:rPr>
              <a:t>2</a:t>
            </a:r>
            <a:r>
              <a:rPr lang="en-US" altLang="en-US" sz="1600" dirty="0">
                <a:solidFill>
                  <a:srgbClr val="A50021"/>
                </a:solidFill>
              </a:rPr>
              <a:t> and H</a:t>
            </a:r>
            <a:r>
              <a:rPr lang="en-US" altLang="en-US" sz="1600" baseline="-25000" dirty="0">
                <a:solidFill>
                  <a:srgbClr val="A50021"/>
                </a:solidFill>
              </a:rPr>
              <a:t>2</a:t>
            </a:r>
            <a:r>
              <a:rPr lang="en-US" altLang="en-US" sz="1600" dirty="0">
                <a:solidFill>
                  <a:srgbClr val="A50021"/>
                </a:solidFill>
              </a:rPr>
              <a:t>O</a:t>
            </a:r>
          </a:p>
          <a:p>
            <a:pPr lvl="2" eaLnBrk="1" hangingPunct="1">
              <a:lnSpc>
                <a:spcPct val="80000"/>
              </a:lnSpc>
            </a:pPr>
            <a:r>
              <a:rPr lang="en-US" altLang="en-US" sz="1600" dirty="0">
                <a:solidFill>
                  <a:srgbClr val="A50021"/>
                </a:solidFill>
              </a:rPr>
              <a:t>1896 Svante Arrhenius, 1st estimate of sensitivity (5 </a:t>
            </a:r>
            <a:r>
              <a:rPr lang="en-US" altLang="en-US" sz="1600" dirty="0" err="1">
                <a:solidFill>
                  <a:srgbClr val="A50021"/>
                </a:solidFill>
              </a:rPr>
              <a:t>deg</a:t>
            </a:r>
            <a:r>
              <a:rPr lang="en-US" altLang="en-US" sz="1600" dirty="0">
                <a:solidFill>
                  <a:srgbClr val="A50021"/>
                </a:solidFill>
              </a:rPr>
              <a:t>-K/</a:t>
            </a:r>
            <a:r>
              <a:rPr lang="en-US" altLang="en-US" sz="1600" dirty="0" err="1">
                <a:solidFill>
                  <a:srgbClr val="A50021"/>
                </a:solidFill>
              </a:rPr>
              <a:t>2xCO</a:t>
            </a:r>
            <a:r>
              <a:rPr lang="en-US" altLang="en-US" sz="1600" baseline="-25000" dirty="0" err="1">
                <a:solidFill>
                  <a:srgbClr val="A50021"/>
                </a:solidFill>
              </a:rPr>
              <a:t>2</a:t>
            </a:r>
            <a:r>
              <a:rPr lang="en-US" altLang="en-US" sz="1600" dirty="0">
                <a:solidFill>
                  <a:srgbClr val="A50021"/>
                </a:solidFill>
              </a:rPr>
              <a:t>)</a:t>
            </a:r>
          </a:p>
          <a:p>
            <a:pPr lvl="1" eaLnBrk="1" hangingPunct="1">
              <a:lnSpc>
                <a:spcPct val="80000"/>
              </a:lnSpc>
            </a:pPr>
            <a:r>
              <a:rPr lang="en-US" altLang="en-US" sz="2000" dirty="0"/>
              <a:t>Radiative transfer is used in weather models, theories of stars (e.g., our Sun, supernovas, black holes), planets, nuclear fission &amp; fusion, heat seeking missiles, radio &amp; television, microwave ovens, cell phones, etc.</a:t>
            </a:r>
          </a:p>
          <a:p>
            <a:pPr lvl="2" eaLnBrk="1" hangingPunct="1">
              <a:lnSpc>
                <a:spcPct val="80000"/>
              </a:lnSpc>
            </a:pPr>
            <a:r>
              <a:rPr lang="en-US" altLang="en-US" sz="1600" dirty="0">
                <a:solidFill>
                  <a:srgbClr val="A50021"/>
                </a:solidFill>
              </a:rPr>
              <a:t>1950 </a:t>
            </a:r>
            <a:r>
              <a:rPr lang="en-US" altLang="en-US" sz="1600" dirty="0" err="1">
                <a:solidFill>
                  <a:srgbClr val="A50021"/>
                </a:solidFill>
              </a:rPr>
              <a:t>Chandrasekar</a:t>
            </a:r>
            <a:r>
              <a:rPr lang="en-US" altLang="en-US" sz="1600" dirty="0">
                <a:solidFill>
                  <a:srgbClr val="A50021"/>
                </a:solidFill>
              </a:rPr>
              <a:t> publishes detailed theory of radiative transfer</a:t>
            </a:r>
          </a:p>
          <a:p>
            <a:pPr eaLnBrk="1" hangingPunct="1">
              <a:lnSpc>
                <a:spcPct val="80000"/>
              </a:lnSpc>
            </a:pPr>
            <a:r>
              <a:rPr lang="en-US" altLang="en-US" sz="2400" dirty="0"/>
              <a:t>Scientists speak in terms of the probability of a theory or measurement explaining a phenomena</a:t>
            </a:r>
          </a:p>
          <a:p>
            <a:pPr lvl="1" eaLnBrk="1" hangingPunct="1">
              <a:lnSpc>
                <a:spcPct val="80000"/>
              </a:lnSpc>
            </a:pPr>
            <a:r>
              <a:rPr lang="en-US" altLang="en-US" sz="2000" i="1" dirty="0">
                <a:solidFill>
                  <a:srgbClr val="A50021"/>
                </a:solidFill>
              </a:rPr>
              <a:t>To a scientist, a question as simple as whether or not the sun rise tomorrow can be met with a reasonable skepticism</a:t>
            </a:r>
          </a:p>
          <a:p>
            <a:pPr eaLnBrk="1" hangingPunct="1">
              <a:lnSpc>
                <a:spcPct val="80000"/>
              </a:lnSpc>
            </a:pPr>
            <a:r>
              <a:rPr lang="en-US" altLang="en-US" sz="2400" dirty="0"/>
              <a:t>If a theory, such as global warming, is wrong then it has </a:t>
            </a:r>
            <a:r>
              <a:rPr lang="en-US" altLang="en-US" sz="2400" i="1" u="sng" dirty="0"/>
              <a:t>major</a:t>
            </a:r>
            <a:r>
              <a:rPr lang="en-US" altLang="en-US" sz="2400" dirty="0"/>
              <a:t>  implications for all science</a:t>
            </a:r>
          </a:p>
        </p:txBody>
      </p:sp>
      <p:pic>
        <p:nvPicPr>
          <p:cNvPr id="11269" name="Picture 14" descr="arrhenius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056563" y="3962400"/>
            <a:ext cx="782637"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20" descr="fourier_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1371600"/>
            <a:ext cx="80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2" descr="subrahmanyan_chandrasekh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5370513"/>
            <a:ext cx="8382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23"/>
          <p:cNvSpPr txBox="1">
            <a:spLocks noChangeArrowheads="1"/>
          </p:cNvSpPr>
          <p:nvPr/>
        </p:nvSpPr>
        <p:spPr bwMode="auto">
          <a:xfrm>
            <a:off x="5486400" y="6324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endParaRPr lang="en-US" altLang="en-US" sz="1800">
              <a:latin typeface="Tahoma" pitchFamily="34" charset="0"/>
            </a:endParaRPr>
          </a:p>
        </p:txBody>
      </p:sp>
      <p:sp>
        <p:nvSpPr>
          <p:cNvPr id="11273" name="Text Box 24"/>
          <p:cNvSpPr txBox="1">
            <a:spLocks noChangeArrowheads="1"/>
          </p:cNvSpPr>
          <p:nvPr/>
        </p:nvSpPr>
        <p:spPr bwMode="auto">
          <a:xfrm>
            <a:off x="7924800" y="4908550"/>
            <a:ext cx="1066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900">
                <a:latin typeface="Tahoma" pitchFamily="34" charset="0"/>
              </a:rPr>
              <a:t>Subrahmanyan Chandrasekhar</a:t>
            </a:r>
          </a:p>
          <a:p>
            <a:pPr algn="ctr">
              <a:spcBef>
                <a:spcPct val="0"/>
              </a:spcBef>
              <a:buFontTx/>
              <a:buNone/>
            </a:pPr>
            <a:r>
              <a:rPr lang="en-US" altLang="en-US" sz="900">
                <a:latin typeface="Tahoma" pitchFamily="34" charset="0"/>
              </a:rPr>
              <a:t>(1910-1995)</a:t>
            </a:r>
          </a:p>
        </p:txBody>
      </p:sp>
      <p:sp>
        <p:nvSpPr>
          <p:cNvPr id="11274" name="Text Box 25"/>
          <p:cNvSpPr txBox="1">
            <a:spLocks noChangeArrowheads="1"/>
          </p:cNvSpPr>
          <p:nvPr/>
        </p:nvSpPr>
        <p:spPr bwMode="auto">
          <a:xfrm>
            <a:off x="7924800" y="1066800"/>
            <a:ext cx="990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900">
                <a:latin typeface="Tahoma" pitchFamily="34" charset="0"/>
              </a:rPr>
              <a:t>Joseph Fourier (1768-1830)</a:t>
            </a:r>
          </a:p>
        </p:txBody>
      </p:sp>
      <p:sp>
        <p:nvSpPr>
          <p:cNvPr id="11275" name="Text Box 27"/>
          <p:cNvSpPr txBox="1">
            <a:spLocks noChangeArrowheads="1"/>
          </p:cNvSpPr>
          <p:nvPr/>
        </p:nvSpPr>
        <p:spPr bwMode="auto">
          <a:xfrm>
            <a:off x="7924800" y="3592513"/>
            <a:ext cx="1066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900">
                <a:latin typeface="Tahoma" pitchFamily="34" charset="0"/>
              </a:rPr>
              <a:t>Svante Arrhenius (1859-1927)</a:t>
            </a:r>
          </a:p>
        </p:txBody>
      </p:sp>
      <p:pic>
        <p:nvPicPr>
          <p:cNvPr id="11276" name="Picture 16" descr="C:\Users\chris\Documents\Pictures\john_tyndall_1820_189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2633663"/>
            <a:ext cx="7620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 Box 25"/>
          <p:cNvSpPr txBox="1">
            <a:spLocks noChangeArrowheads="1"/>
          </p:cNvSpPr>
          <p:nvPr/>
        </p:nvSpPr>
        <p:spPr bwMode="auto">
          <a:xfrm>
            <a:off x="7924800" y="2297113"/>
            <a:ext cx="9906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900">
                <a:latin typeface="Tahoma" pitchFamily="34" charset="0"/>
              </a:rPr>
              <a:t>John Tyndall (1820-1893)</a:t>
            </a:r>
          </a:p>
        </p:txBody>
      </p:sp>
    </p:spTree>
    <p:extLst>
      <p:ext uri="{BB962C8B-B14F-4D97-AF65-F5344CB8AC3E}">
        <p14:creationId xmlns:p14="http://schemas.microsoft.com/office/powerpoint/2010/main" val="4183844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there been a “hiatus”</a:t>
            </a:r>
          </a:p>
        </p:txBody>
      </p:sp>
      <p:sp>
        <p:nvSpPr>
          <p:cNvPr id="3" name="Content Placeholder 2"/>
          <p:cNvSpPr>
            <a:spLocks noGrp="1"/>
          </p:cNvSpPr>
          <p:nvPr>
            <p:ph idx="1"/>
          </p:nvPr>
        </p:nvSpPr>
        <p:spPr>
          <a:xfrm>
            <a:off x="152400" y="1295400"/>
            <a:ext cx="4495800" cy="5029200"/>
          </a:xfrm>
        </p:spPr>
        <p:txBody>
          <a:bodyPr/>
          <a:lstStyle/>
          <a:p>
            <a:r>
              <a:rPr lang="en-US" sz="2400" dirty="0"/>
              <a:t>Climate deniers say the models cannot explain the recent lack of rise in temperature</a:t>
            </a:r>
          </a:p>
          <a:p>
            <a:r>
              <a:rPr lang="en-US" sz="2400" dirty="0"/>
              <a:t>Some scientists argue there has been no “hiatus”</a:t>
            </a:r>
          </a:p>
          <a:p>
            <a:pPr lvl="1"/>
            <a:r>
              <a:rPr lang="en-US" sz="1600" dirty="0"/>
              <a:t>e.g., (Karl 2015 Science)</a:t>
            </a:r>
          </a:p>
          <a:p>
            <a:r>
              <a:rPr lang="en-US" sz="2400" dirty="0"/>
              <a:t>2016/2015 warming (+0.45</a:t>
            </a:r>
            <a:r>
              <a:rPr lang="en-US" sz="2400" dirty="0">
                <a:sym typeface="Symbol"/>
              </a:rPr>
              <a:t></a:t>
            </a:r>
            <a:r>
              <a:rPr lang="en-US" sz="2400" dirty="0"/>
              <a:t> F) is due to strong El Nino in Pacific</a:t>
            </a:r>
          </a:p>
          <a:p>
            <a:pPr lvl="1"/>
            <a:r>
              <a:rPr lang="en-US" sz="2000" dirty="0"/>
              <a:t>This could be a climate shift back to pre-1998 growth rates</a:t>
            </a:r>
            <a:endParaRPr lang="en-US" dirty="0"/>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59</a:t>
            </a:fld>
            <a:endParaRPr lang="en-US"/>
          </a:p>
        </p:txBody>
      </p:sp>
      <p:pic>
        <p:nvPicPr>
          <p:cNvPr id="3074" name="Picture 2" descr="C:\temp\clim_talk\160119hansen_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1371600"/>
            <a:ext cx="3784600" cy="269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1600" y="4419600"/>
            <a:ext cx="3505200" cy="1631216"/>
          </a:xfrm>
          <a:prstGeom prst="rect">
            <a:avLst/>
          </a:prstGeom>
          <a:noFill/>
        </p:spPr>
        <p:txBody>
          <a:bodyPr wrap="square" rtlCol="0">
            <a:spAutoFit/>
          </a:bodyPr>
          <a:lstStyle/>
          <a:p>
            <a:r>
              <a:rPr lang="en-US" dirty="0"/>
              <a:t>Hiatus virtually disappears with 5 year (60 month, cyan) or 11 year (132 month blue) smoothing of global temperature measurements</a:t>
            </a:r>
          </a:p>
        </p:txBody>
      </p:sp>
    </p:spTree>
    <p:extLst>
      <p:ext uri="{BB962C8B-B14F-4D97-AF65-F5344CB8AC3E}">
        <p14:creationId xmlns:p14="http://schemas.microsoft.com/office/powerpoint/2010/main" val="293813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7"/>
          <p:cNvSpPr>
            <a:spLocks noGrp="1"/>
          </p:cNvSpPr>
          <p:nvPr>
            <p:ph type="sldNum" sz="quarter" idx="12"/>
          </p:nvPr>
        </p:nvSpPr>
        <p:spPr/>
        <p:txBody>
          <a:bodyPr/>
          <a:lstStyle/>
          <a:p>
            <a:pPr>
              <a:defRPr/>
            </a:pPr>
            <a:fld id="{43FD0AD9-1A9F-4FE6-8AC3-393DB4E1696F}" type="slidenum">
              <a:rPr lang="en-US"/>
              <a:pPr>
                <a:defRPr/>
              </a:pPr>
              <a:t>6</a:t>
            </a:fld>
            <a:endParaRPr lang="en-US"/>
          </a:p>
        </p:txBody>
      </p:sp>
      <p:sp>
        <p:nvSpPr>
          <p:cNvPr id="27651" name="Rectangle 2"/>
          <p:cNvSpPr>
            <a:spLocks noGrp="1" noChangeArrowheads="1"/>
          </p:cNvSpPr>
          <p:nvPr>
            <p:ph type="title"/>
          </p:nvPr>
        </p:nvSpPr>
        <p:spPr>
          <a:xfrm>
            <a:off x="990600" y="76200"/>
            <a:ext cx="3429000" cy="990600"/>
          </a:xfrm>
        </p:spPr>
        <p:txBody>
          <a:bodyPr/>
          <a:lstStyle/>
          <a:p>
            <a:pPr eaLnBrk="1" hangingPunct="1"/>
            <a:r>
              <a:rPr lang="en-US" altLang="en-US" sz="4800"/>
              <a:t>Gasoline</a:t>
            </a:r>
          </a:p>
        </p:txBody>
      </p:sp>
      <p:sp>
        <p:nvSpPr>
          <p:cNvPr id="27652" name="Rectangle 3"/>
          <p:cNvSpPr>
            <a:spLocks noGrp="1" noChangeArrowheads="1"/>
          </p:cNvSpPr>
          <p:nvPr>
            <p:ph type="body" sz="half" idx="1"/>
          </p:nvPr>
        </p:nvSpPr>
        <p:spPr>
          <a:xfrm>
            <a:off x="228600" y="1066800"/>
            <a:ext cx="8763000" cy="2895600"/>
          </a:xfrm>
        </p:spPr>
        <p:txBody>
          <a:bodyPr/>
          <a:lstStyle/>
          <a:p>
            <a:pPr eaLnBrk="1" hangingPunct="1"/>
            <a:r>
              <a:rPr lang="en-US" altLang="en-US" sz="2000"/>
              <a:t>Regular gasoline is composed of</a:t>
            </a:r>
          </a:p>
          <a:p>
            <a:pPr lvl="1" eaLnBrk="1" hangingPunct="1">
              <a:buFontTx/>
              <a:buNone/>
            </a:pPr>
            <a:r>
              <a:rPr lang="en-US" altLang="en-US" sz="1800"/>
              <a:t>     87% Octane (C</a:t>
            </a:r>
            <a:r>
              <a:rPr lang="en-US" altLang="en-US" sz="1800" baseline="-25000"/>
              <a:t>8</a:t>
            </a:r>
            <a:r>
              <a:rPr lang="en-US" altLang="en-US" sz="1800"/>
              <a:t>H</a:t>
            </a:r>
            <a:r>
              <a:rPr lang="en-US" altLang="en-US" sz="1800" baseline="-25000"/>
              <a:t>18</a:t>
            </a:r>
            <a:r>
              <a:rPr lang="en-US" altLang="en-US" sz="1800"/>
              <a:t>)</a:t>
            </a:r>
          </a:p>
          <a:p>
            <a:pPr lvl="1" eaLnBrk="1" hangingPunct="1">
              <a:buFontTx/>
              <a:buNone/>
            </a:pPr>
            <a:r>
              <a:rPr lang="en-US" altLang="en-US" sz="1800"/>
              <a:t>     13% Heptane (C</a:t>
            </a:r>
            <a:r>
              <a:rPr lang="en-US" altLang="en-US" sz="1800" baseline="-25000"/>
              <a:t>7</a:t>
            </a:r>
            <a:r>
              <a:rPr lang="en-US" altLang="en-US" sz="1800"/>
              <a:t>H</a:t>
            </a:r>
            <a:r>
              <a:rPr lang="en-US" altLang="en-US" sz="1800" baseline="-25000"/>
              <a:t>16</a:t>
            </a:r>
            <a:r>
              <a:rPr lang="en-US" altLang="en-US" sz="1800"/>
              <a:t>)</a:t>
            </a:r>
          </a:p>
          <a:p>
            <a:pPr eaLnBrk="1" hangingPunct="1"/>
            <a:r>
              <a:rPr lang="en-US" altLang="en-US" sz="2000"/>
              <a:t>1 gallon of gasoline weighs 6 lbs</a:t>
            </a:r>
          </a:p>
          <a:p>
            <a:pPr eaLnBrk="1" hangingPunct="1"/>
            <a:r>
              <a:rPr lang="en-US" altLang="en-US" sz="2000"/>
              <a:t>84% of gasoline is carbon</a:t>
            </a:r>
          </a:p>
          <a:p>
            <a:pPr lvl="1" eaLnBrk="1" hangingPunct="1"/>
            <a:r>
              <a:rPr lang="en-US" altLang="en-US" sz="1800"/>
              <a:t>5.05 lbs-carbon per gallon </a:t>
            </a:r>
            <a:r>
              <a:rPr lang="en-US" altLang="en-US" sz="1800">
                <a:sym typeface="Wingdings" pitchFamily="2" charset="2"/>
              </a:rPr>
              <a:t></a:t>
            </a:r>
            <a:r>
              <a:rPr lang="en-US" altLang="en-US" sz="1800"/>
              <a:t> 100 briquets/gallon</a:t>
            </a:r>
          </a:p>
          <a:p>
            <a:pPr eaLnBrk="1" hangingPunct="1"/>
            <a:r>
              <a:rPr lang="en-US" altLang="en-US" sz="2000"/>
              <a:t>240 million registered drivers in the USA</a:t>
            </a:r>
          </a:p>
          <a:p>
            <a:pPr lvl="1" eaLnBrk="1" hangingPunct="1"/>
            <a:r>
              <a:rPr lang="en-US" altLang="en-US" sz="1800"/>
              <a:t>34 million SUV’s &amp; 39 million pickup trucks</a:t>
            </a:r>
          </a:p>
        </p:txBody>
      </p:sp>
      <p:graphicFrame>
        <p:nvGraphicFramePr>
          <p:cNvPr id="2241540" name="Group 4"/>
          <p:cNvGraphicFramePr>
            <a:graphicFrameLocks noGrp="1"/>
          </p:cNvGraphicFramePr>
          <p:nvPr>
            <p:ph sz="quarter" idx="2"/>
          </p:nvPr>
        </p:nvGraphicFramePr>
        <p:xfrm>
          <a:off x="228600" y="3829050"/>
          <a:ext cx="8534400" cy="2436814"/>
        </p:xfrm>
        <a:graphic>
          <a:graphicData uri="http://schemas.openxmlformats.org/drawingml/2006/table">
            <a:tbl>
              <a:tblPr/>
              <a:tblGrid>
                <a:gridCol w="4013200">
                  <a:extLst>
                    <a:ext uri="{9D8B030D-6E8A-4147-A177-3AD203B41FA5}">
                      <a16:colId xmlns:a16="http://schemas.microsoft.com/office/drawing/2014/main" val="20000"/>
                    </a:ext>
                  </a:extLst>
                </a:gridCol>
                <a:gridCol w="2155825">
                  <a:extLst>
                    <a:ext uri="{9D8B030D-6E8A-4147-A177-3AD203B41FA5}">
                      <a16:colId xmlns:a16="http://schemas.microsoft.com/office/drawing/2014/main" val="20001"/>
                    </a:ext>
                  </a:extLst>
                </a:gridCol>
                <a:gridCol w="2365375">
                  <a:extLst>
                    <a:ext uri="{9D8B030D-6E8A-4147-A177-3AD203B41FA5}">
                      <a16:colId xmlns:a16="http://schemas.microsoft.com/office/drawing/2014/main" val="20002"/>
                    </a:ext>
                  </a:extLst>
                </a:gridCol>
              </a:tblGrid>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Toyota Prius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50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2.0 brig/mile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Toyota Camry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30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3.3 brig/mile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Honda Odyssey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25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4.0 brig/mile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7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Ford F-150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17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5.8 brig/mile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Chevy Suburban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14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7.1 briq/mile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7679" name="Picture 30" descr="toyota_priu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998788" y="3811588"/>
            <a:ext cx="13843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80" name="Picture 31" descr="chevy_suburb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873750"/>
            <a:ext cx="129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32" descr="alask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15888"/>
            <a:ext cx="35814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2" name="Text Box 33"/>
          <p:cNvSpPr txBox="1">
            <a:spLocks noChangeArrowheads="1"/>
          </p:cNvSpPr>
          <p:nvPr/>
        </p:nvSpPr>
        <p:spPr bwMode="auto">
          <a:xfrm>
            <a:off x="7391400" y="2438400"/>
            <a:ext cx="1524000" cy="12255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2400">
                <a:latin typeface="Tahoma" pitchFamily="34" charset="0"/>
              </a:rPr>
              <a:t>Multiply by  miles/day</a:t>
            </a:r>
          </a:p>
        </p:txBody>
      </p:sp>
      <p:sp>
        <p:nvSpPr>
          <p:cNvPr id="27683" name="AutoShape 34"/>
          <p:cNvSpPr>
            <a:spLocks noChangeArrowheads="1"/>
          </p:cNvSpPr>
          <p:nvPr/>
        </p:nvSpPr>
        <p:spPr bwMode="auto">
          <a:xfrm>
            <a:off x="6553200" y="2819400"/>
            <a:ext cx="814388" cy="9429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1051484"/>
          </a:xfrm>
        </p:spPr>
        <p:txBody>
          <a:bodyPr/>
          <a:lstStyle/>
          <a:p>
            <a:r>
              <a:rPr lang="en-US" dirty="0"/>
              <a:t>When will we know if the theory of global warming is true or false?</a:t>
            </a:r>
          </a:p>
        </p:txBody>
      </p:sp>
      <p:sp>
        <p:nvSpPr>
          <p:cNvPr id="3" name="Content Placeholder 2"/>
          <p:cNvSpPr>
            <a:spLocks noGrp="1"/>
          </p:cNvSpPr>
          <p:nvPr>
            <p:ph idx="1"/>
          </p:nvPr>
        </p:nvSpPr>
        <p:spPr>
          <a:xfrm>
            <a:off x="228600" y="3124200"/>
            <a:ext cx="8839200" cy="1828800"/>
          </a:xfrm>
        </p:spPr>
        <p:txBody>
          <a:bodyPr/>
          <a:lstStyle/>
          <a:p>
            <a:r>
              <a:rPr lang="en-US" sz="2000" dirty="0"/>
              <a:t>Each year, it becomes more difficult to deny changes are occurring.</a:t>
            </a:r>
          </a:p>
          <a:p>
            <a:pPr lvl="1"/>
            <a:r>
              <a:rPr lang="en-US" sz="1600" dirty="0"/>
              <a:t>Btu you need to compare current weather to when you were a child.</a:t>
            </a:r>
            <a:endParaRPr lang="en-US" sz="1200" dirty="0"/>
          </a:p>
          <a:p>
            <a:pPr lvl="1"/>
            <a:r>
              <a:rPr lang="en-US" sz="1600" dirty="0"/>
              <a:t>The probably of a “warm summer” is now the norm</a:t>
            </a:r>
          </a:p>
          <a:p>
            <a:r>
              <a:rPr lang="en-US" sz="2000" dirty="0"/>
              <a:t>Winter has more extremes, so slow changes are less noticeable.</a:t>
            </a:r>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60</a:t>
            </a:fld>
            <a:endParaRPr lang="en-US"/>
          </a:p>
        </p:txBody>
      </p:sp>
      <p:pic>
        <p:nvPicPr>
          <p:cNvPr id="4098" name="Picture 2" descr="C:\temp\clim_talk\160119hansen_f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96" y="1127684"/>
            <a:ext cx="7777904" cy="18441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temp\clim_talk\160119hansen_f6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76800"/>
            <a:ext cx="7768939" cy="179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76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C3D92A5F-284C-4B45-AAFF-B9775E04012F}" type="slidenum">
              <a:rPr lang="en-US"/>
              <a:pPr>
                <a:defRPr/>
              </a:pPr>
              <a:t>61</a:t>
            </a:fld>
            <a:endParaRPr lang="en-US"/>
          </a:p>
        </p:txBody>
      </p:sp>
      <p:pic>
        <p:nvPicPr>
          <p:cNvPr id="9219" name="Picture 2" descr="08grl_lean_fig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30175" y="1143000"/>
            <a:ext cx="3756025"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3"/>
          <p:cNvSpPr>
            <a:spLocks noGrp="1" noChangeArrowheads="1"/>
          </p:cNvSpPr>
          <p:nvPr>
            <p:ph type="title"/>
          </p:nvPr>
        </p:nvSpPr>
        <p:spPr>
          <a:xfrm>
            <a:off x="609600" y="76200"/>
            <a:ext cx="8077200" cy="914400"/>
          </a:xfrm>
        </p:spPr>
        <p:txBody>
          <a:bodyPr/>
          <a:lstStyle/>
          <a:p>
            <a:pPr eaLnBrk="1" hangingPunct="1"/>
            <a:r>
              <a:rPr lang="en-US" altLang="en-US"/>
              <a:t>20</a:t>
            </a:r>
            <a:r>
              <a:rPr lang="en-US" altLang="en-US" baseline="30000"/>
              <a:t>th</a:t>
            </a:r>
            <a:r>
              <a:rPr lang="en-US" altLang="en-US"/>
              <a:t> century surface temperature:</a:t>
            </a:r>
            <a:br>
              <a:rPr lang="en-US" altLang="en-US"/>
            </a:br>
            <a:r>
              <a:rPr lang="en-US" altLang="en-US"/>
              <a:t>Natural forcings can’t explain growth</a:t>
            </a:r>
          </a:p>
        </p:txBody>
      </p:sp>
      <p:sp>
        <p:nvSpPr>
          <p:cNvPr id="9221" name="Rectangle 4"/>
          <p:cNvSpPr>
            <a:spLocks noGrp="1" noChangeArrowheads="1"/>
          </p:cNvSpPr>
          <p:nvPr>
            <p:ph type="body" sz="half" idx="1"/>
          </p:nvPr>
        </p:nvSpPr>
        <p:spPr>
          <a:xfrm>
            <a:off x="228600" y="4876800"/>
            <a:ext cx="8382000" cy="1752600"/>
          </a:xfrm>
        </p:spPr>
        <p:txBody>
          <a:bodyPr/>
          <a:lstStyle/>
          <a:p>
            <a:pPr eaLnBrk="1" hangingPunct="1">
              <a:lnSpc>
                <a:spcPct val="80000"/>
              </a:lnSpc>
            </a:pPr>
            <a:r>
              <a:rPr lang="en-US" altLang="en-US" sz="2000" dirty="0"/>
              <a:t>Solar fingerprint is reliably detected and only contributes </a:t>
            </a:r>
            <a:r>
              <a:rPr lang="en-US" altLang="en-US" sz="2000" dirty="0">
                <a:sym typeface="Symbol" pitchFamily="18" charset="2"/>
              </a:rPr>
              <a:t>0.1 K and a very small trend (+0.007  0.001 K/decade over 20</a:t>
            </a:r>
            <a:r>
              <a:rPr lang="en-US" altLang="en-US" sz="2000" baseline="30000" dirty="0">
                <a:sym typeface="Symbol" pitchFamily="18" charset="2"/>
              </a:rPr>
              <a:t>th</a:t>
            </a:r>
            <a:r>
              <a:rPr lang="en-US" altLang="en-US" sz="2000" dirty="0">
                <a:sym typeface="Symbol" pitchFamily="18" charset="2"/>
              </a:rPr>
              <a:t> century, +0.004  0.004 K/decade in last 30 years)</a:t>
            </a:r>
          </a:p>
          <a:p>
            <a:pPr eaLnBrk="1" hangingPunct="1">
              <a:lnSpc>
                <a:spcPct val="80000"/>
              </a:lnSpc>
            </a:pPr>
            <a:r>
              <a:rPr lang="en-US" altLang="en-US" sz="2000" dirty="0"/>
              <a:t>Anthropogenic signals (</a:t>
            </a:r>
            <a:r>
              <a:rPr lang="en-US" altLang="en-US" sz="2000" dirty="0" err="1"/>
              <a:t>GHG’s</a:t>
            </a:r>
            <a:r>
              <a:rPr lang="en-US" altLang="en-US" sz="2000" dirty="0"/>
              <a:t>, aerosols, and land/snow feedbacks) are global and have an accelerated trend (</a:t>
            </a:r>
            <a:r>
              <a:rPr lang="en-US" altLang="en-US" sz="2000" dirty="0">
                <a:sym typeface="Symbol" pitchFamily="18" charset="2"/>
              </a:rPr>
              <a:t>+0.051  0.001 K/decade over 20</a:t>
            </a:r>
            <a:r>
              <a:rPr lang="en-US" altLang="en-US" sz="2000" baseline="30000" dirty="0">
                <a:sym typeface="Symbol" pitchFamily="18" charset="2"/>
              </a:rPr>
              <a:t>th</a:t>
            </a:r>
            <a:r>
              <a:rPr lang="en-US" altLang="en-US" sz="2000" dirty="0">
                <a:sym typeface="Symbol" pitchFamily="18" charset="2"/>
              </a:rPr>
              <a:t> century, +0.199  0.005 K/decade in last 30 years</a:t>
            </a:r>
          </a:p>
        </p:txBody>
      </p:sp>
      <p:pic>
        <p:nvPicPr>
          <p:cNvPr id="9222" name="Picture 5" descr="08grl_lean_fig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518275" y="1295400"/>
            <a:ext cx="2473325"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Text Box 6"/>
          <p:cNvSpPr txBox="1">
            <a:spLocks noChangeArrowheads="1"/>
          </p:cNvSpPr>
          <p:nvPr/>
        </p:nvSpPr>
        <p:spPr bwMode="auto">
          <a:xfrm>
            <a:off x="3810000" y="1295400"/>
            <a:ext cx="25908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50000"/>
              </a:spcBef>
              <a:buFontTx/>
              <a:buNone/>
            </a:pPr>
            <a:r>
              <a:rPr lang="en-US" altLang="en-US" sz="2000">
                <a:latin typeface="Tahoma" pitchFamily="34" charset="0"/>
              </a:rPr>
              <a:t>ENSO: short-term and mostly tropical</a:t>
            </a:r>
          </a:p>
          <a:p>
            <a:pPr eaLnBrk="1" hangingPunct="1">
              <a:spcBef>
                <a:spcPct val="50000"/>
              </a:spcBef>
              <a:buFontTx/>
              <a:buNone/>
            </a:pPr>
            <a:r>
              <a:rPr lang="en-US" altLang="en-US" sz="2000">
                <a:latin typeface="Tahoma" pitchFamily="34" charset="0"/>
              </a:rPr>
              <a:t>Volcanic aerosols: episodic, mid-latitude</a:t>
            </a:r>
          </a:p>
          <a:p>
            <a:pPr eaLnBrk="1" hangingPunct="1">
              <a:spcBef>
                <a:spcPct val="50000"/>
              </a:spcBef>
              <a:buFontTx/>
              <a:buNone/>
            </a:pPr>
            <a:r>
              <a:rPr lang="en-US" altLang="en-US" sz="2000">
                <a:latin typeface="Tahoma" pitchFamily="34" charset="0"/>
              </a:rPr>
              <a:t>Solar: 11-year cycle, mid-latitudes</a:t>
            </a:r>
          </a:p>
          <a:p>
            <a:pPr eaLnBrk="1" hangingPunct="1">
              <a:spcBef>
                <a:spcPct val="50000"/>
              </a:spcBef>
              <a:buFontTx/>
              <a:buNone/>
            </a:pPr>
            <a:r>
              <a:rPr lang="en-US" altLang="en-US" sz="2000">
                <a:latin typeface="Tahoma" pitchFamily="34" charset="0"/>
              </a:rPr>
              <a:t>Anthropogenic: long-term growth, global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42ABA5-3A18-4176-A943-8F6A14DAF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618656"/>
            <a:ext cx="8382000" cy="3324944"/>
          </a:xfrm>
          <a:prstGeom prst="rect">
            <a:avLst/>
          </a:prstGeom>
        </p:spPr>
      </p:pic>
      <p:sp>
        <p:nvSpPr>
          <p:cNvPr id="2" name="Title 1">
            <a:extLst>
              <a:ext uri="{FF2B5EF4-FFF2-40B4-BE49-F238E27FC236}">
                <a16:creationId xmlns:a16="http://schemas.microsoft.com/office/drawing/2014/main" id="{527756F1-250E-4E58-997C-C6CF166DAC66}"/>
              </a:ext>
            </a:extLst>
          </p:cNvPr>
          <p:cNvSpPr>
            <a:spLocks noGrp="1"/>
          </p:cNvSpPr>
          <p:nvPr>
            <p:ph type="title"/>
          </p:nvPr>
        </p:nvSpPr>
        <p:spPr/>
        <p:txBody>
          <a:bodyPr/>
          <a:lstStyle/>
          <a:p>
            <a:r>
              <a:rPr lang="en-US" dirty="0"/>
              <a:t>Changes to biology</a:t>
            </a:r>
          </a:p>
        </p:txBody>
      </p:sp>
      <p:sp>
        <p:nvSpPr>
          <p:cNvPr id="3" name="Content Placeholder 2">
            <a:extLst>
              <a:ext uri="{FF2B5EF4-FFF2-40B4-BE49-F238E27FC236}">
                <a16:creationId xmlns:a16="http://schemas.microsoft.com/office/drawing/2014/main" id="{E86EA650-4CFB-4267-9D63-2850E894F5DB}"/>
              </a:ext>
            </a:extLst>
          </p:cNvPr>
          <p:cNvSpPr>
            <a:spLocks noGrp="1"/>
          </p:cNvSpPr>
          <p:nvPr>
            <p:ph idx="1"/>
          </p:nvPr>
        </p:nvSpPr>
        <p:spPr>
          <a:xfrm>
            <a:off x="152400" y="1143000"/>
            <a:ext cx="8763000" cy="1752600"/>
          </a:xfrm>
        </p:spPr>
        <p:txBody>
          <a:bodyPr/>
          <a:lstStyle/>
          <a:p>
            <a:r>
              <a:rPr lang="en-US" dirty="0"/>
              <a:t> Reich 2018 Science</a:t>
            </a:r>
          </a:p>
          <a:p>
            <a:pPr lvl="1"/>
            <a:r>
              <a:rPr lang="en-US" dirty="0"/>
              <a:t>Unexpected reversal of C3 grass response to elevated CO2 (eCO2) during a 20 year experiment</a:t>
            </a:r>
          </a:p>
          <a:p>
            <a:pPr lvl="1"/>
            <a:r>
              <a:rPr lang="en-US" dirty="0"/>
              <a:t>Previous experiments only ran for a few years</a:t>
            </a:r>
          </a:p>
        </p:txBody>
      </p:sp>
      <p:sp>
        <p:nvSpPr>
          <p:cNvPr id="4" name="Slide Number Placeholder 3">
            <a:extLst>
              <a:ext uri="{FF2B5EF4-FFF2-40B4-BE49-F238E27FC236}">
                <a16:creationId xmlns:a16="http://schemas.microsoft.com/office/drawing/2014/main" id="{CAAA1D72-C891-4F10-AF0C-210EC395B9B2}"/>
              </a:ext>
            </a:extLst>
          </p:cNvPr>
          <p:cNvSpPr>
            <a:spLocks noGrp="1"/>
          </p:cNvSpPr>
          <p:nvPr>
            <p:ph type="sldNum" sz="quarter" idx="12"/>
          </p:nvPr>
        </p:nvSpPr>
        <p:spPr/>
        <p:txBody>
          <a:bodyPr/>
          <a:lstStyle/>
          <a:p>
            <a:pPr>
              <a:defRPr/>
            </a:pPr>
            <a:fld id="{F38953B3-7381-43F1-B9EC-393539E72B90}" type="slidenum">
              <a:rPr lang="en-US" smtClean="0"/>
              <a:pPr>
                <a:defRPr/>
              </a:pPr>
              <a:t>62</a:t>
            </a:fld>
            <a:endParaRPr lang="en-US"/>
          </a:p>
        </p:txBody>
      </p:sp>
      <p:sp>
        <p:nvSpPr>
          <p:cNvPr id="6" name="TextBox 5">
            <a:extLst>
              <a:ext uri="{FF2B5EF4-FFF2-40B4-BE49-F238E27FC236}">
                <a16:creationId xmlns:a16="http://schemas.microsoft.com/office/drawing/2014/main" id="{8F2A4D7E-BAFC-4E22-9991-C78F808AC6F7}"/>
              </a:ext>
            </a:extLst>
          </p:cNvPr>
          <p:cNvSpPr txBox="1"/>
          <p:nvPr/>
        </p:nvSpPr>
        <p:spPr>
          <a:xfrm>
            <a:off x="1600200" y="5966936"/>
            <a:ext cx="3200400" cy="738664"/>
          </a:xfrm>
          <a:prstGeom prst="rect">
            <a:avLst/>
          </a:prstGeom>
          <a:noFill/>
        </p:spPr>
        <p:txBody>
          <a:bodyPr wrap="square" rtlCol="0">
            <a:spAutoFit/>
          </a:bodyPr>
          <a:lstStyle/>
          <a:p>
            <a:r>
              <a:rPr lang="en-US" sz="1400" dirty="0"/>
              <a:t>Note: initial decrease of biomass is due to tillage (freeing nutrients), before planting the experimental plots</a:t>
            </a:r>
          </a:p>
        </p:txBody>
      </p:sp>
      <p:sp>
        <p:nvSpPr>
          <p:cNvPr id="7" name="TextBox 6">
            <a:extLst>
              <a:ext uri="{FF2B5EF4-FFF2-40B4-BE49-F238E27FC236}">
                <a16:creationId xmlns:a16="http://schemas.microsoft.com/office/drawing/2014/main" id="{5BCAF7D4-F107-406F-870C-846B90559E59}"/>
              </a:ext>
            </a:extLst>
          </p:cNvPr>
          <p:cNvSpPr txBox="1"/>
          <p:nvPr/>
        </p:nvSpPr>
        <p:spPr>
          <a:xfrm>
            <a:off x="5791200" y="5991944"/>
            <a:ext cx="2819400" cy="738664"/>
          </a:xfrm>
          <a:prstGeom prst="rect">
            <a:avLst/>
          </a:prstGeom>
          <a:noFill/>
        </p:spPr>
        <p:txBody>
          <a:bodyPr wrap="square" rtlCol="0">
            <a:spAutoFit/>
          </a:bodyPr>
          <a:lstStyle/>
          <a:p>
            <a:r>
              <a:rPr lang="en-US" sz="1400" dirty="0"/>
              <a:t>net N mineralization to eCO2 in C4 grass plots became more positive over time</a:t>
            </a:r>
          </a:p>
        </p:txBody>
      </p:sp>
    </p:spTree>
    <p:extLst>
      <p:ext uri="{BB962C8B-B14F-4D97-AF65-F5344CB8AC3E}">
        <p14:creationId xmlns:p14="http://schemas.microsoft.com/office/powerpoint/2010/main" val="806508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4D98632-9DF1-4EB5-A949-A0D900627AEF}" type="slidenum">
              <a:rPr lang="en-US"/>
              <a:pPr>
                <a:defRPr/>
              </a:pPr>
              <a:t>63</a:t>
            </a:fld>
            <a:endParaRPr lang="en-US"/>
          </a:p>
        </p:txBody>
      </p:sp>
      <p:sp>
        <p:nvSpPr>
          <p:cNvPr id="10243" name="Rectangle 2"/>
          <p:cNvSpPr>
            <a:spLocks noGrp="1" noChangeArrowheads="1"/>
          </p:cNvSpPr>
          <p:nvPr>
            <p:ph type="title"/>
          </p:nvPr>
        </p:nvSpPr>
        <p:spPr>
          <a:xfrm>
            <a:off x="381000" y="122238"/>
            <a:ext cx="8077200" cy="868362"/>
          </a:xfrm>
        </p:spPr>
        <p:txBody>
          <a:bodyPr/>
          <a:lstStyle/>
          <a:p>
            <a:pPr eaLnBrk="1" hangingPunct="1"/>
            <a:r>
              <a:rPr lang="en-US" altLang="en-US" sz="4000"/>
              <a:t>90% certain that temperature increase is due to the rise in GHG</a:t>
            </a:r>
          </a:p>
        </p:txBody>
      </p:sp>
      <p:sp>
        <p:nvSpPr>
          <p:cNvPr id="10244" name="Rectangle 3"/>
          <p:cNvSpPr>
            <a:spLocks noGrp="1" noChangeArrowheads="1"/>
          </p:cNvSpPr>
          <p:nvPr>
            <p:ph type="body" idx="1"/>
          </p:nvPr>
        </p:nvSpPr>
        <p:spPr>
          <a:xfrm>
            <a:off x="152400" y="1219200"/>
            <a:ext cx="8763000" cy="5486400"/>
          </a:xfrm>
        </p:spPr>
        <p:txBody>
          <a:bodyPr/>
          <a:lstStyle/>
          <a:p>
            <a:pPr eaLnBrk="1" hangingPunct="1">
              <a:lnSpc>
                <a:spcPct val="80000"/>
              </a:lnSpc>
            </a:pPr>
            <a:r>
              <a:rPr lang="en-US" altLang="en-US" sz="2000" dirty="0"/>
              <a:t>The future temperature increase depends on how the Earth system responds to the added CO2 (and also </a:t>
            </a:r>
            <a:r>
              <a:rPr lang="en-US" altLang="en-US" sz="2000" dirty="0" err="1"/>
              <a:t>N2O</a:t>
            </a:r>
            <a:r>
              <a:rPr lang="en-US" altLang="en-US" sz="2000" dirty="0"/>
              <a:t>, </a:t>
            </a:r>
            <a:r>
              <a:rPr lang="en-US" altLang="en-US" sz="2000" dirty="0" err="1"/>
              <a:t>CH4</a:t>
            </a:r>
            <a:r>
              <a:rPr lang="en-US" altLang="en-US" sz="2000" dirty="0"/>
              <a:t>)</a:t>
            </a:r>
          </a:p>
          <a:p>
            <a:pPr lvl="1" eaLnBrk="1" hangingPunct="1">
              <a:lnSpc>
                <a:spcPct val="80000"/>
              </a:lnSpc>
            </a:pPr>
            <a:r>
              <a:rPr lang="en-US" altLang="en-US" sz="1600" dirty="0"/>
              <a:t>Well known that doubling CO2 (</a:t>
            </a:r>
            <a:r>
              <a:rPr lang="en-US" altLang="en-US" sz="1600" dirty="0" err="1"/>
              <a:t>2xCO2</a:t>
            </a:r>
            <a:r>
              <a:rPr lang="en-US" altLang="en-US" sz="1600" dirty="0"/>
              <a:t>) will warm Earth’s surface by 1.2 </a:t>
            </a:r>
            <a:r>
              <a:rPr lang="en-US" altLang="en-US" sz="1600" dirty="0" err="1"/>
              <a:t>degC</a:t>
            </a:r>
            <a:endParaRPr lang="en-US" altLang="en-US" sz="1600" dirty="0"/>
          </a:p>
          <a:p>
            <a:pPr lvl="1" eaLnBrk="1" hangingPunct="1">
              <a:lnSpc>
                <a:spcPct val="80000"/>
              </a:lnSpc>
            </a:pPr>
            <a:r>
              <a:rPr lang="en-US" altLang="en-US" sz="1600" dirty="0"/>
              <a:t>Also well known that adding CO2 will cool Earth’s stratosphere</a:t>
            </a:r>
          </a:p>
          <a:p>
            <a:pPr eaLnBrk="1" hangingPunct="1">
              <a:lnSpc>
                <a:spcPct val="80000"/>
              </a:lnSpc>
            </a:pPr>
            <a:r>
              <a:rPr lang="en-US" altLang="en-US" sz="2000" dirty="0"/>
              <a:t>Albedo feedback” is a positive feedback</a:t>
            </a:r>
          </a:p>
          <a:p>
            <a:pPr lvl="1" eaLnBrk="1" hangingPunct="1">
              <a:lnSpc>
                <a:spcPct val="80000"/>
              </a:lnSpc>
            </a:pPr>
            <a:r>
              <a:rPr lang="en-US" altLang="en-US" sz="1600" dirty="0"/>
              <a:t>ice/snow reflect more than ocean/land</a:t>
            </a:r>
          </a:p>
          <a:p>
            <a:pPr lvl="1" eaLnBrk="1" hangingPunct="1">
              <a:lnSpc>
                <a:spcPct val="80000"/>
              </a:lnSpc>
            </a:pPr>
            <a:r>
              <a:rPr lang="en-US" altLang="en-US" sz="1600" dirty="0"/>
              <a:t>polar regions will warm faster as ice melts</a:t>
            </a:r>
          </a:p>
          <a:p>
            <a:pPr eaLnBrk="1" hangingPunct="1">
              <a:lnSpc>
                <a:spcPct val="80000"/>
              </a:lnSpc>
            </a:pPr>
            <a:r>
              <a:rPr lang="en-US" altLang="en-US" sz="2000" dirty="0"/>
              <a:t>Water vapor feedback is a positive feedback</a:t>
            </a:r>
          </a:p>
          <a:p>
            <a:pPr lvl="1" eaLnBrk="1" hangingPunct="1">
              <a:lnSpc>
                <a:spcPct val="80000"/>
              </a:lnSpc>
            </a:pPr>
            <a:r>
              <a:rPr lang="en-US" altLang="en-US" sz="1600" dirty="0"/>
              <a:t>Water vapor increases 7% per </a:t>
            </a:r>
            <a:r>
              <a:rPr lang="en-US" altLang="en-US" sz="1600" dirty="0" err="1"/>
              <a:t>degC</a:t>
            </a:r>
            <a:endParaRPr lang="en-US" altLang="en-US" sz="1600" dirty="0"/>
          </a:p>
          <a:p>
            <a:pPr lvl="1" eaLnBrk="1" hangingPunct="1">
              <a:lnSpc>
                <a:spcPct val="80000"/>
              </a:lnSpc>
            </a:pPr>
            <a:r>
              <a:rPr lang="en-US" altLang="en-US" sz="1600" dirty="0"/>
              <a:t>Will increase warming ~1 </a:t>
            </a:r>
            <a:r>
              <a:rPr lang="en-US" altLang="en-US" sz="1600" dirty="0" err="1"/>
              <a:t>degC</a:t>
            </a:r>
            <a:r>
              <a:rPr lang="en-US" altLang="en-US" sz="1600" dirty="0"/>
              <a:t> per doubling of CO2</a:t>
            </a:r>
          </a:p>
          <a:p>
            <a:pPr eaLnBrk="1" hangingPunct="1">
              <a:lnSpc>
                <a:spcPct val="80000"/>
              </a:lnSpc>
            </a:pPr>
            <a:r>
              <a:rPr lang="en-US" altLang="en-US" sz="2000" dirty="0"/>
              <a:t>Aerosols and clouds are big uncertainties</a:t>
            </a:r>
          </a:p>
          <a:p>
            <a:pPr lvl="1" eaLnBrk="1" hangingPunct="1">
              <a:lnSpc>
                <a:spcPct val="80000"/>
              </a:lnSpc>
            </a:pPr>
            <a:r>
              <a:rPr lang="en-US" altLang="en-US" sz="1600" dirty="0"/>
              <a:t>Sulfate aerosols (from coal plants, volcanoes) cool the Earth.</a:t>
            </a:r>
          </a:p>
          <a:p>
            <a:pPr lvl="1" eaLnBrk="1" hangingPunct="1">
              <a:lnSpc>
                <a:spcPct val="80000"/>
              </a:lnSpc>
            </a:pPr>
            <a:r>
              <a:rPr lang="en-US" altLang="en-US" sz="1600" dirty="0"/>
              <a:t>Black carbon (soot from burning fossil) warms the Earth.</a:t>
            </a:r>
          </a:p>
          <a:p>
            <a:pPr lvl="1" eaLnBrk="1" hangingPunct="1">
              <a:lnSpc>
                <a:spcPct val="80000"/>
              </a:lnSpc>
            </a:pPr>
            <a:r>
              <a:rPr lang="en-US" altLang="en-US" sz="1600" dirty="0"/>
              <a:t>An increase of high (low) clouds will warm (cool) the surface.</a:t>
            </a:r>
          </a:p>
          <a:p>
            <a:pPr eaLnBrk="1" hangingPunct="1">
              <a:lnSpc>
                <a:spcPct val="80000"/>
              </a:lnSpc>
            </a:pPr>
            <a:r>
              <a:rPr lang="en-US" altLang="en-US" sz="2000" dirty="0"/>
              <a:t>Biosphere (</a:t>
            </a:r>
            <a:r>
              <a:rPr lang="en-US" altLang="en-US" sz="2000" i="1" dirty="0"/>
              <a:t>i.e.,</a:t>
            </a:r>
            <a:r>
              <a:rPr lang="en-US" altLang="en-US" sz="2000" dirty="0"/>
              <a:t> carbon cycle) can have a big impact</a:t>
            </a:r>
          </a:p>
          <a:p>
            <a:pPr lvl="1" eaLnBrk="1" hangingPunct="1">
              <a:lnSpc>
                <a:spcPct val="80000"/>
              </a:lnSpc>
            </a:pPr>
            <a:r>
              <a:rPr lang="en-US" altLang="en-US" sz="1600" dirty="0"/>
              <a:t>CO2 fertilization is increasing (a negative feedback)</a:t>
            </a:r>
          </a:p>
          <a:p>
            <a:pPr lvl="1" eaLnBrk="1" hangingPunct="1">
              <a:lnSpc>
                <a:spcPct val="80000"/>
              </a:lnSpc>
            </a:pPr>
            <a:r>
              <a:rPr lang="en-US" altLang="en-US" sz="1600" dirty="0"/>
              <a:t>Loss of trees due to wildfires adds CO2 (a positive feedback)</a:t>
            </a:r>
          </a:p>
          <a:p>
            <a:pPr marL="0" indent="0" eaLnBrk="1" hangingPunct="1">
              <a:lnSpc>
                <a:spcPct val="80000"/>
              </a:lnSpc>
              <a:buNone/>
            </a:pPr>
            <a:endParaRPr lang="en-US" altLang="en-US" sz="2400" dirty="0">
              <a:solidFill>
                <a:srgbClr val="FF0000"/>
              </a:solidFill>
            </a:endParaRPr>
          </a:p>
          <a:p>
            <a:pPr marL="400050" lvl="1" indent="0" eaLnBrk="1" hangingPunct="1">
              <a:lnSpc>
                <a:spcPct val="80000"/>
              </a:lnSpc>
              <a:buNone/>
            </a:pPr>
            <a:r>
              <a:rPr lang="en-US" altLang="en-US" dirty="0">
                <a:solidFill>
                  <a:srgbClr val="FF0000"/>
                </a:solidFill>
              </a:rPr>
              <a:t>Every year the compounded warming induced by CO</a:t>
            </a:r>
            <a:r>
              <a:rPr lang="en-US" altLang="en-US" baseline="-25000" dirty="0">
                <a:solidFill>
                  <a:srgbClr val="FF0000"/>
                </a:solidFill>
              </a:rPr>
              <a:t>2</a:t>
            </a:r>
            <a:r>
              <a:rPr lang="en-US" altLang="en-US" dirty="0">
                <a:solidFill>
                  <a:srgbClr val="FF0000"/>
                </a:solidFill>
              </a:rPr>
              <a:t> makes uncertainties matter less and less</a:t>
            </a:r>
            <a:endParaRPr lang="en-US" altLang="en-US" sz="2000"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914400"/>
          </a:xfrm>
        </p:spPr>
        <p:txBody>
          <a:bodyPr/>
          <a:lstStyle/>
          <a:p>
            <a:r>
              <a:rPr lang="en-US" dirty="0"/>
              <a:t>How significant is this rise in global </a:t>
            </a:r>
            <a:r>
              <a:rPr lang="en-US"/>
              <a:t>surface temperature</a:t>
            </a:r>
            <a:r>
              <a:rPr lang="en-US" dirty="0"/>
              <a:t>?</a:t>
            </a:r>
          </a:p>
        </p:txBody>
      </p:sp>
      <p:sp>
        <p:nvSpPr>
          <p:cNvPr id="3" name="Content Placeholder 2"/>
          <p:cNvSpPr>
            <a:spLocks noGrp="1"/>
          </p:cNvSpPr>
          <p:nvPr>
            <p:ph idx="1"/>
          </p:nvPr>
        </p:nvSpPr>
        <p:spPr>
          <a:xfrm>
            <a:off x="152400" y="1295400"/>
            <a:ext cx="4648200" cy="5334000"/>
          </a:xfrm>
        </p:spPr>
        <p:txBody>
          <a:bodyPr/>
          <a:lstStyle/>
          <a:p>
            <a:r>
              <a:rPr lang="en-US" sz="2400" dirty="0"/>
              <a:t>Current average Earth temperature is beginning to exceed the variability of last 13,000 years</a:t>
            </a:r>
          </a:p>
          <a:p>
            <a:pPr lvl="1"/>
            <a:r>
              <a:rPr lang="en-US" sz="2000" dirty="0"/>
              <a:t>Current rate of rise is without precedent during the Holocene</a:t>
            </a:r>
          </a:p>
          <a:p>
            <a:pPr lvl="1"/>
            <a:r>
              <a:rPr lang="en-US" sz="2000" dirty="0"/>
              <a:t>Holocene is the period where most of human civilization (agriculture, </a:t>
            </a:r>
            <a:r>
              <a:rPr lang="en-US" sz="2000" dirty="0" err="1"/>
              <a:t>etc</a:t>
            </a:r>
            <a:r>
              <a:rPr lang="en-US" sz="2000" dirty="0"/>
              <a:t>) was realized</a:t>
            </a:r>
          </a:p>
          <a:p>
            <a:r>
              <a:rPr lang="en-US" sz="2400" dirty="0"/>
              <a:t>It is most likely that the -5 </a:t>
            </a:r>
            <a:r>
              <a:rPr lang="en-US" sz="2400" dirty="0" err="1"/>
              <a:t>deg</a:t>
            </a:r>
            <a:r>
              <a:rPr lang="en-US" sz="2400" dirty="0"/>
              <a:t> Celsius glacial climate  caused redistribution of population and population “bottlenecks.”</a:t>
            </a:r>
            <a:r>
              <a:rPr lang="en-US" dirty="0"/>
              <a:t> </a:t>
            </a:r>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64</a:t>
            </a:fld>
            <a:endParaRPr lang="en-US"/>
          </a:p>
        </p:txBody>
      </p:sp>
      <p:pic>
        <p:nvPicPr>
          <p:cNvPr id="2050" name="Picture 2" descr="C:\Users\chris\Documents\Pictures\120327pnas_mcmichael_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114800" cy="342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770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76200"/>
            <a:ext cx="7391400" cy="792163"/>
          </a:xfrm>
        </p:spPr>
        <p:txBody>
          <a:bodyPr/>
          <a:lstStyle/>
          <a:p>
            <a:r>
              <a:rPr lang="en-US" altLang="en-US" sz="4400"/>
              <a:t>What can the past tell us?</a:t>
            </a:r>
          </a:p>
        </p:txBody>
      </p:sp>
      <p:sp>
        <p:nvSpPr>
          <p:cNvPr id="22531" name="Content Placeholder 2"/>
          <p:cNvSpPr>
            <a:spLocks noGrp="1"/>
          </p:cNvSpPr>
          <p:nvPr>
            <p:ph idx="1"/>
          </p:nvPr>
        </p:nvSpPr>
        <p:spPr>
          <a:xfrm>
            <a:off x="152400" y="1143000"/>
            <a:ext cx="8763000" cy="5486400"/>
          </a:xfrm>
        </p:spPr>
        <p:txBody>
          <a:bodyPr/>
          <a:lstStyle/>
          <a:p>
            <a:r>
              <a:rPr lang="en-US" altLang="en-US" sz="2400" b="1" dirty="0"/>
              <a:t>Climate was warmer at times when humans were not burning fossil fuels</a:t>
            </a:r>
          </a:p>
          <a:p>
            <a:pPr lvl="1"/>
            <a:r>
              <a:rPr lang="en-US" altLang="en-US" sz="2000" dirty="0"/>
              <a:t>Some previous inter-</a:t>
            </a:r>
            <a:r>
              <a:rPr lang="en-US" altLang="en-US" sz="2000" dirty="0" err="1"/>
              <a:t>glacials</a:t>
            </a:r>
            <a:r>
              <a:rPr lang="en-US" altLang="en-US" sz="2000" dirty="0"/>
              <a:t> were longer and warmer</a:t>
            </a:r>
          </a:p>
          <a:p>
            <a:pPr lvl="2"/>
            <a:r>
              <a:rPr lang="en-US" altLang="en-US" sz="1800" dirty="0"/>
              <a:t>Deglaciations initiated by solar insolation changes in </a:t>
            </a:r>
            <a:r>
              <a:rPr lang="en-US" altLang="en-US" sz="1800" dirty="0" err="1"/>
              <a:t>N.H</a:t>
            </a:r>
            <a:r>
              <a:rPr lang="en-US" altLang="en-US" sz="1800" dirty="0"/>
              <a:t>.</a:t>
            </a:r>
          </a:p>
          <a:p>
            <a:pPr lvl="2"/>
            <a:r>
              <a:rPr lang="en-US" altLang="en-US" sz="1800" dirty="0"/>
              <a:t>Feedbacks caused a release of CO2</a:t>
            </a:r>
          </a:p>
          <a:p>
            <a:pPr lvl="2"/>
            <a:r>
              <a:rPr lang="en-US" altLang="en-US" sz="1800" dirty="0"/>
              <a:t>CO2 caused a rapid global rise in temperature</a:t>
            </a:r>
          </a:p>
          <a:p>
            <a:pPr lvl="1"/>
            <a:r>
              <a:rPr lang="en-US" altLang="en-US" sz="2000" dirty="0"/>
              <a:t>Natural geologic CO2 emissions occurred in the past</a:t>
            </a:r>
          </a:p>
          <a:p>
            <a:pPr lvl="2"/>
            <a:r>
              <a:rPr lang="en-US" altLang="en-US" sz="1800" dirty="0"/>
              <a:t>Tectonic/volcanic high CO2 is associated with extinctions</a:t>
            </a:r>
          </a:p>
          <a:p>
            <a:pPr lvl="2"/>
            <a:r>
              <a:rPr lang="en-US" altLang="en-US" sz="1800" dirty="0"/>
              <a:t>Some of the fossil fuels that we are burning today are from these high-CO2 climates of the past</a:t>
            </a:r>
          </a:p>
          <a:p>
            <a:r>
              <a:rPr lang="en-US" altLang="en-US" sz="2400" b="1" dirty="0"/>
              <a:t>Is their an analog for our future climate?</a:t>
            </a:r>
          </a:p>
          <a:p>
            <a:pPr lvl="1"/>
            <a:r>
              <a:rPr lang="en-US" altLang="en-US" sz="2000" dirty="0"/>
              <a:t>Short answer is no.</a:t>
            </a:r>
          </a:p>
          <a:p>
            <a:pPr lvl="1"/>
            <a:r>
              <a:rPr lang="en-US" altLang="en-US" sz="2000" dirty="0"/>
              <a:t>Rate of conversion of fossil carbon to atmospheric carbon is larger than at any known period of the past</a:t>
            </a:r>
          </a:p>
        </p:txBody>
      </p:sp>
      <p:sp>
        <p:nvSpPr>
          <p:cNvPr id="4" name="Slide Number Placeholder 3"/>
          <p:cNvSpPr>
            <a:spLocks noGrp="1"/>
          </p:cNvSpPr>
          <p:nvPr>
            <p:ph type="sldNum" sz="quarter" idx="12"/>
          </p:nvPr>
        </p:nvSpPr>
        <p:spPr/>
        <p:txBody>
          <a:bodyPr/>
          <a:lstStyle/>
          <a:p>
            <a:pPr>
              <a:defRPr/>
            </a:pPr>
            <a:fld id="{45358DA6-60B0-40B6-A935-D567F069096A}" type="slidenum">
              <a:rPr lang="en-US" smtClean="0"/>
              <a:pPr>
                <a:defRPr/>
              </a:pPr>
              <a:t>65</a:t>
            </a:fld>
            <a:endParaRPr lang="en-US"/>
          </a:p>
        </p:txBody>
      </p:sp>
    </p:spTree>
    <p:extLst>
      <p:ext uri="{BB962C8B-B14F-4D97-AF65-F5344CB8AC3E}">
        <p14:creationId xmlns:p14="http://schemas.microsoft.com/office/powerpoint/2010/main" val="1001741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7"/>
            <a:ext cx="8305800" cy="792163"/>
          </a:xfrm>
        </p:spPr>
        <p:txBody>
          <a:bodyPr/>
          <a:lstStyle/>
          <a:p>
            <a:r>
              <a:rPr lang="en-US" dirty="0" err="1"/>
              <a:t>Eemian</a:t>
            </a:r>
            <a:r>
              <a:rPr lang="en-US" dirty="0"/>
              <a:t> interglacial, 125,000 years ago</a:t>
            </a:r>
          </a:p>
        </p:txBody>
      </p:sp>
      <p:sp>
        <p:nvSpPr>
          <p:cNvPr id="3" name="Content Placeholder 2"/>
          <p:cNvSpPr>
            <a:spLocks noGrp="1"/>
          </p:cNvSpPr>
          <p:nvPr>
            <p:ph idx="1"/>
          </p:nvPr>
        </p:nvSpPr>
        <p:spPr>
          <a:xfrm>
            <a:off x="152400" y="1295400"/>
            <a:ext cx="3657600" cy="5029200"/>
          </a:xfrm>
        </p:spPr>
        <p:txBody>
          <a:bodyPr/>
          <a:lstStyle/>
          <a:p>
            <a:r>
              <a:rPr lang="en-US" sz="1800" dirty="0"/>
              <a:t>Solar eccentricity was larger (0.042) than today (0.017)</a:t>
            </a:r>
          </a:p>
          <a:p>
            <a:pPr lvl="1"/>
            <a:r>
              <a:rPr lang="en-US" sz="1600" dirty="0"/>
              <a:t>greater seasonal extremes.</a:t>
            </a:r>
          </a:p>
          <a:p>
            <a:r>
              <a:rPr lang="en-US" sz="1800" dirty="0"/>
              <a:t>Summer warming in continental interiors was greater.</a:t>
            </a:r>
          </a:p>
          <a:p>
            <a:pPr lvl="1"/>
            <a:r>
              <a:rPr lang="en-US" sz="1600" dirty="0"/>
              <a:t>+</a:t>
            </a:r>
            <a:r>
              <a:rPr lang="en-US" sz="1600" dirty="0" err="1"/>
              <a:t>4C</a:t>
            </a:r>
            <a:r>
              <a:rPr lang="en-US" sz="1600" dirty="0"/>
              <a:t> in Eurasia</a:t>
            </a:r>
          </a:p>
          <a:p>
            <a:r>
              <a:rPr lang="en-US" sz="1800" dirty="0"/>
              <a:t>Sea level rise may have risen rapidly (3’/100-year) at end of </a:t>
            </a:r>
            <a:r>
              <a:rPr lang="en-US" sz="1800" dirty="0" err="1"/>
              <a:t>Eemian</a:t>
            </a:r>
            <a:endParaRPr lang="en-US" sz="1800" dirty="0"/>
          </a:p>
          <a:p>
            <a:pPr lvl="1"/>
            <a:r>
              <a:rPr lang="en-US" sz="1600" dirty="0"/>
              <a:t>May have risen 6-9 meters</a:t>
            </a:r>
          </a:p>
          <a:p>
            <a:pPr lvl="1"/>
            <a:r>
              <a:rPr lang="en-US" sz="1600" dirty="0"/>
              <a:t>Evidence </a:t>
            </a:r>
            <a:r>
              <a:rPr lang="en-US" sz="1600"/>
              <a:t>that Atlantic </a:t>
            </a:r>
            <a:r>
              <a:rPr lang="en-US" sz="1600" dirty="0"/>
              <a:t>ocean circulation may have slowed</a:t>
            </a:r>
          </a:p>
          <a:p>
            <a:pPr lvl="1"/>
            <a:r>
              <a:rPr lang="en-US" sz="1600" dirty="0"/>
              <a:t>Evidence (in Bahama’s) of increased storminess (due to melt cooling in north, warming in tropics)</a:t>
            </a:r>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66</a:t>
            </a:fld>
            <a:endParaRPr lang="en-US"/>
          </a:p>
        </p:txBody>
      </p:sp>
      <p:pic>
        <p:nvPicPr>
          <p:cNvPr id="1026" name="Picture 2" descr="C:\temp\clim_talk\150723acpd_hansen_f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002" y="1295400"/>
            <a:ext cx="4432073" cy="5257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a:off x="3581400" y="3924300"/>
            <a:ext cx="1524000" cy="17907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12276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C:\temp\130920\paleo_0330_0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22375"/>
            <a:ext cx="4114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a:spLocks noGrp="1"/>
          </p:cNvSpPr>
          <p:nvPr>
            <p:ph type="sldNum" sz="quarter" idx="12"/>
          </p:nvPr>
        </p:nvSpPr>
        <p:spPr/>
        <p:txBody>
          <a:bodyPr/>
          <a:lstStyle/>
          <a:p>
            <a:pPr>
              <a:defRPr/>
            </a:pPr>
            <a:fld id="{36E28740-6A02-43CE-93CF-6EC1D9C9A3DC}" type="slidenum">
              <a:rPr lang="en-US"/>
              <a:pPr>
                <a:defRPr/>
              </a:pPr>
              <a:t>67</a:t>
            </a:fld>
            <a:endParaRPr lang="en-US"/>
          </a:p>
        </p:txBody>
      </p:sp>
      <p:sp>
        <p:nvSpPr>
          <p:cNvPr id="23556" name="Rectangle 2"/>
          <p:cNvSpPr>
            <a:spLocks noGrp="1" noChangeArrowheads="1"/>
          </p:cNvSpPr>
          <p:nvPr>
            <p:ph type="title"/>
          </p:nvPr>
        </p:nvSpPr>
        <p:spPr>
          <a:xfrm>
            <a:off x="838200" y="0"/>
            <a:ext cx="7467600" cy="1066800"/>
          </a:xfrm>
        </p:spPr>
        <p:txBody>
          <a:bodyPr/>
          <a:lstStyle/>
          <a:p>
            <a:pPr eaLnBrk="1" hangingPunct="1"/>
            <a:r>
              <a:rPr lang="en-US" altLang="en-US"/>
              <a:t>Is the Holsteinian - 430,000 years ago – an analogue to Holocene?</a:t>
            </a:r>
          </a:p>
        </p:txBody>
      </p:sp>
      <p:sp>
        <p:nvSpPr>
          <p:cNvPr id="23557" name="Rectangle 3"/>
          <p:cNvSpPr>
            <a:spLocks noGrp="1" noChangeArrowheads="1"/>
          </p:cNvSpPr>
          <p:nvPr>
            <p:ph type="body" sz="half" idx="1"/>
          </p:nvPr>
        </p:nvSpPr>
        <p:spPr>
          <a:xfrm>
            <a:off x="152400" y="1295400"/>
            <a:ext cx="4572000" cy="5029200"/>
          </a:xfrm>
        </p:spPr>
        <p:txBody>
          <a:bodyPr/>
          <a:lstStyle/>
          <a:p>
            <a:pPr eaLnBrk="1" hangingPunct="1"/>
            <a:r>
              <a:rPr lang="en-US" altLang="en-US" sz="2000" dirty="0"/>
              <a:t>Marine Isotope Stage (MIS) 11 was an inter-glacial with similar Earth orbit conditions as now (low eccentricity)</a:t>
            </a:r>
          </a:p>
          <a:p>
            <a:pPr eaLnBrk="1" hangingPunct="1"/>
            <a:r>
              <a:rPr lang="en-US" altLang="en-US" sz="2000" dirty="0"/>
              <a:t>This interglacial lasted a long time (50,000 years).</a:t>
            </a:r>
          </a:p>
          <a:p>
            <a:pPr eaLnBrk="1" hangingPunct="1"/>
            <a:r>
              <a:rPr lang="en-US" altLang="en-US" sz="2000" dirty="0"/>
              <a:t>Sea level rise was +6 to +11 meters higher than today</a:t>
            </a:r>
          </a:p>
          <a:p>
            <a:pPr eaLnBrk="1" hangingPunct="1"/>
            <a:r>
              <a:rPr lang="en-US" altLang="en-US" sz="2000" dirty="0"/>
              <a:t>Pollen count samples in ocean sediments were order of magnitude higher than today</a:t>
            </a:r>
          </a:p>
          <a:p>
            <a:pPr lvl="1" eaLnBrk="1" hangingPunct="1"/>
            <a:r>
              <a:rPr lang="en-US" altLang="en-US" sz="1800" dirty="0"/>
              <a:t>Presence of forest vegetation in Greenland supports idea that sea level was higher.</a:t>
            </a:r>
          </a:p>
        </p:txBody>
      </p:sp>
      <p:pic>
        <p:nvPicPr>
          <p:cNvPr id="23558" name="Picture 7" descr="08sci_de_vernal_fig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24400" y="3886200"/>
            <a:ext cx="3962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9" name="Rounded Rectangle 2"/>
          <p:cNvSpPr>
            <a:spLocks noChangeArrowheads="1"/>
          </p:cNvSpPr>
          <p:nvPr/>
        </p:nvSpPr>
        <p:spPr bwMode="auto">
          <a:xfrm>
            <a:off x="4724400" y="4953000"/>
            <a:ext cx="3962400" cy="152400"/>
          </a:xfrm>
          <a:prstGeom prst="roundRect">
            <a:avLst>
              <a:gd name="adj" fmla="val 16667"/>
            </a:avLst>
          </a:prstGeom>
          <a:noFill/>
          <a:ln w="3175" algn="ctr">
            <a:solidFill>
              <a:srgbClr val="FF0000"/>
            </a:solidFill>
            <a:prstDash val="sysDash"/>
            <a:round/>
            <a:headEnd/>
            <a:tailEnd type="none" w="lg" len="lg"/>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000">
              <a:latin typeface="Tahoma" pitchFamily="34" charset="0"/>
            </a:endParaRPr>
          </a:p>
        </p:txBody>
      </p:sp>
      <p:sp>
        <p:nvSpPr>
          <p:cNvPr id="23560" name="Rounded Rectangle 10"/>
          <p:cNvSpPr>
            <a:spLocks noChangeArrowheads="1"/>
          </p:cNvSpPr>
          <p:nvPr/>
        </p:nvSpPr>
        <p:spPr bwMode="auto">
          <a:xfrm>
            <a:off x="7010400" y="1143000"/>
            <a:ext cx="1371600" cy="2590800"/>
          </a:xfrm>
          <a:prstGeom prst="roundRect">
            <a:avLst>
              <a:gd name="adj" fmla="val 16667"/>
            </a:avLst>
          </a:prstGeom>
          <a:noFill/>
          <a:ln w="3175" algn="ctr">
            <a:solidFill>
              <a:srgbClr val="FF0000"/>
            </a:solidFill>
            <a:prstDash val="sysDash"/>
            <a:round/>
            <a:headEnd/>
            <a:tailEnd type="none" w="lg" len="lg"/>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000">
              <a:latin typeface="Tahoma" pitchFamily="34" charset="0"/>
            </a:endParaRPr>
          </a:p>
        </p:txBody>
      </p:sp>
    </p:spTree>
    <p:extLst>
      <p:ext uri="{BB962C8B-B14F-4D97-AF65-F5344CB8AC3E}">
        <p14:creationId xmlns:p14="http://schemas.microsoft.com/office/powerpoint/2010/main" val="1051554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7"/>
          <p:cNvSpPr>
            <a:spLocks noGrp="1"/>
          </p:cNvSpPr>
          <p:nvPr>
            <p:ph type="sldNum" sz="quarter" idx="12"/>
          </p:nvPr>
        </p:nvSpPr>
        <p:spPr/>
        <p:txBody>
          <a:bodyPr/>
          <a:lstStyle/>
          <a:p>
            <a:pPr>
              <a:defRPr/>
            </a:pPr>
            <a:fld id="{4A329FC4-CD16-4CA7-BD19-C9B645BE1371}" type="slidenum">
              <a:rPr lang="en-US"/>
              <a:pPr>
                <a:defRPr/>
              </a:pPr>
              <a:t>68</a:t>
            </a:fld>
            <a:endParaRPr lang="en-US"/>
          </a:p>
        </p:txBody>
      </p:sp>
      <p:sp>
        <p:nvSpPr>
          <p:cNvPr id="24579" name="Rectangle 2"/>
          <p:cNvSpPr>
            <a:spLocks noGrp="1" noChangeArrowheads="1"/>
          </p:cNvSpPr>
          <p:nvPr>
            <p:ph type="title"/>
          </p:nvPr>
        </p:nvSpPr>
        <p:spPr>
          <a:xfrm>
            <a:off x="685800" y="76200"/>
            <a:ext cx="7848600" cy="914400"/>
          </a:xfrm>
        </p:spPr>
        <p:txBody>
          <a:bodyPr/>
          <a:lstStyle/>
          <a:p>
            <a:pPr eaLnBrk="1" hangingPunct="1"/>
            <a:r>
              <a:rPr lang="en-US" altLang="en-US" dirty="0"/>
              <a:t>Is the Pliocene 3 to 5 million years ago an analogue for our future?</a:t>
            </a:r>
          </a:p>
        </p:txBody>
      </p:sp>
      <p:sp>
        <p:nvSpPr>
          <p:cNvPr id="24580" name="Rectangle 3"/>
          <p:cNvSpPr>
            <a:spLocks noGrp="1" noChangeArrowheads="1"/>
          </p:cNvSpPr>
          <p:nvPr>
            <p:ph type="body" sz="half" idx="1"/>
          </p:nvPr>
        </p:nvSpPr>
        <p:spPr>
          <a:xfrm>
            <a:off x="3200400" y="1219200"/>
            <a:ext cx="5638800" cy="2362200"/>
          </a:xfrm>
        </p:spPr>
        <p:txBody>
          <a:bodyPr/>
          <a:lstStyle/>
          <a:p>
            <a:pPr eaLnBrk="1" hangingPunct="1">
              <a:lnSpc>
                <a:spcPct val="80000"/>
              </a:lnSpc>
            </a:pPr>
            <a:r>
              <a:rPr lang="en-US" altLang="en-US" sz="1700" dirty="0"/>
              <a:t>Central American (Panama) isthmus was open before </a:t>
            </a:r>
            <a:r>
              <a:rPr lang="en-US" altLang="en-US" sz="1700" dirty="0">
                <a:latin typeface="Book Antiqua" pitchFamily="18" charset="0"/>
              </a:rPr>
              <a:t>≈ </a:t>
            </a:r>
            <a:r>
              <a:rPr lang="en-US" altLang="en-US" sz="1700" dirty="0"/>
              <a:t>5.5 million years ago (Mya)</a:t>
            </a:r>
          </a:p>
          <a:p>
            <a:pPr lvl="1" eaLnBrk="1" hangingPunct="1">
              <a:lnSpc>
                <a:spcPct val="80000"/>
              </a:lnSpc>
            </a:pPr>
            <a:r>
              <a:rPr lang="en-US" altLang="en-US" sz="1700" dirty="0"/>
              <a:t>Closure decreased ocean heat transport</a:t>
            </a:r>
          </a:p>
          <a:p>
            <a:pPr lvl="1" eaLnBrk="1" hangingPunct="1">
              <a:lnSpc>
                <a:spcPct val="80000"/>
              </a:lnSpc>
            </a:pPr>
            <a:r>
              <a:rPr lang="en-US" altLang="en-US" sz="1700" dirty="0"/>
              <a:t>caused long-term cooling of </a:t>
            </a:r>
            <a:r>
              <a:rPr lang="en-US" altLang="en-US" sz="1700" dirty="0" err="1"/>
              <a:t>N.H</a:t>
            </a:r>
            <a:r>
              <a:rPr lang="en-US" altLang="en-US" sz="1700" dirty="0"/>
              <a:t>. at ~2.7 Mya</a:t>
            </a:r>
          </a:p>
          <a:p>
            <a:pPr eaLnBrk="1" hangingPunct="1">
              <a:lnSpc>
                <a:spcPct val="80000"/>
              </a:lnSpc>
            </a:pPr>
            <a:r>
              <a:rPr lang="en-US" altLang="en-US" sz="1700" dirty="0"/>
              <a:t>Northern temperatures seasonally +</a:t>
            </a:r>
            <a:r>
              <a:rPr lang="en-US" altLang="en-US" sz="1700" dirty="0" err="1"/>
              <a:t>10C</a:t>
            </a:r>
            <a:r>
              <a:rPr lang="en-US" altLang="en-US" sz="1700" dirty="0"/>
              <a:t> warmer</a:t>
            </a:r>
          </a:p>
          <a:p>
            <a:pPr eaLnBrk="1" hangingPunct="1">
              <a:lnSpc>
                <a:spcPct val="80000"/>
              </a:lnSpc>
            </a:pPr>
            <a:r>
              <a:rPr lang="en-US" altLang="en-US" sz="1700" dirty="0"/>
              <a:t>Antarctic sea surface temperatures were +6 to +10 C</a:t>
            </a:r>
          </a:p>
          <a:p>
            <a:pPr eaLnBrk="1" hangingPunct="1">
              <a:lnSpc>
                <a:spcPct val="80000"/>
              </a:lnSpc>
            </a:pPr>
            <a:r>
              <a:rPr lang="en-US" altLang="en-US" sz="1700" dirty="0"/>
              <a:t>Greenland and Arctic ice sheets were reduced</a:t>
            </a:r>
          </a:p>
          <a:p>
            <a:pPr eaLnBrk="1" hangingPunct="1">
              <a:lnSpc>
                <a:spcPct val="80000"/>
              </a:lnSpc>
            </a:pPr>
            <a:r>
              <a:rPr lang="en-US" altLang="en-US" sz="1700" dirty="0"/>
              <a:t>Possibility of permanent El Nino-like state 3-4.5 Mya</a:t>
            </a:r>
          </a:p>
          <a:p>
            <a:pPr eaLnBrk="1" hangingPunct="1">
              <a:lnSpc>
                <a:spcPct val="80000"/>
              </a:lnSpc>
            </a:pPr>
            <a:r>
              <a:rPr lang="en-US" altLang="en-US" sz="1700" dirty="0"/>
              <a:t>Very high climate sensitivity from 3 to 4.2 Mya</a:t>
            </a:r>
          </a:p>
        </p:txBody>
      </p:sp>
      <p:pic>
        <p:nvPicPr>
          <p:cNvPr id="24581" name="Picture 9" descr="0910sci_tripati_fig2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12725" y="1203325"/>
            <a:ext cx="2835275" cy="275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11"/>
          <p:cNvSpPr txBox="1">
            <a:spLocks noChangeArrowheads="1"/>
          </p:cNvSpPr>
          <p:nvPr/>
        </p:nvSpPr>
        <p:spPr bwMode="auto">
          <a:xfrm>
            <a:off x="685800" y="39624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400">
                <a:latin typeface="Tahoma" pitchFamily="34" charset="0"/>
              </a:rPr>
              <a:t>2.4</a:t>
            </a:r>
          </a:p>
        </p:txBody>
      </p:sp>
      <p:sp>
        <p:nvSpPr>
          <p:cNvPr id="24583" name="Text Box 12"/>
          <p:cNvSpPr txBox="1">
            <a:spLocks noChangeArrowheads="1"/>
          </p:cNvSpPr>
          <p:nvPr/>
        </p:nvSpPr>
        <p:spPr bwMode="auto">
          <a:xfrm>
            <a:off x="1295400" y="3962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400">
                <a:latin typeface="Tahoma" pitchFamily="34" charset="0"/>
              </a:rPr>
              <a:t>Mya</a:t>
            </a:r>
          </a:p>
        </p:txBody>
      </p:sp>
      <p:sp>
        <p:nvSpPr>
          <p:cNvPr id="24584" name="Text Box 13"/>
          <p:cNvSpPr txBox="1">
            <a:spLocks noChangeArrowheads="1"/>
          </p:cNvSpPr>
          <p:nvPr/>
        </p:nvSpPr>
        <p:spPr bwMode="auto">
          <a:xfrm>
            <a:off x="2133600" y="39624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400">
                <a:latin typeface="Tahoma" pitchFamily="34" charset="0"/>
              </a:rPr>
              <a:t>3.4</a:t>
            </a:r>
          </a:p>
        </p:txBody>
      </p:sp>
      <p:graphicFrame>
        <p:nvGraphicFramePr>
          <p:cNvPr id="2092086" name="Group 54"/>
          <p:cNvGraphicFramePr>
            <a:graphicFrameLocks noGrp="1"/>
          </p:cNvGraphicFramePr>
          <p:nvPr/>
        </p:nvGraphicFramePr>
        <p:xfrm>
          <a:off x="457200" y="5013325"/>
          <a:ext cx="2514600" cy="1311276"/>
        </p:xfrm>
        <a:graphic>
          <a:graphicData uri="http://schemas.openxmlformats.org/drawingml/2006/table">
            <a:tbl>
              <a:tblPr/>
              <a:tblGrid>
                <a:gridCol w="1135063">
                  <a:extLst>
                    <a:ext uri="{9D8B030D-6E8A-4147-A177-3AD203B41FA5}">
                      <a16:colId xmlns:a16="http://schemas.microsoft.com/office/drawing/2014/main" val="20000"/>
                    </a:ext>
                  </a:extLst>
                </a:gridCol>
                <a:gridCol w="1379537">
                  <a:extLst>
                    <a:ext uri="{9D8B030D-6E8A-4147-A177-3AD203B41FA5}">
                      <a16:colId xmlns:a16="http://schemas.microsoft.com/office/drawing/2014/main" val="20001"/>
                    </a:ext>
                  </a:extLst>
                </a:gridCol>
              </a:tblGrid>
              <a:tr h="304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 to 4.2 </a:t>
                      </a:r>
                      <a:r>
                        <a:rPr kumimoji="0" lang="en-US" sz="1200" b="0" i="0" u="none" strike="noStrike" cap="none" normalizeH="0" baseline="0" dirty="0" err="1">
                          <a:ln>
                            <a:noFill/>
                          </a:ln>
                          <a:solidFill>
                            <a:schemeClr val="tx1"/>
                          </a:solidFill>
                          <a:effectLst/>
                          <a:latin typeface="Arial" charset="0"/>
                        </a:rPr>
                        <a:t>Mya</a:t>
                      </a:r>
                      <a:endParaRPr kumimoji="0" lang="en-US" sz="1200" b="0" i="0" u="none" strike="noStrike" cap="none" normalizeH="0" baseline="0" dirty="0">
                        <a:ln>
                          <a:noFill/>
                        </a:ln>
                        <a:solidFill>
                          <a:schemeClr val="tx1"/>
                        </a:solidFill>
                        <a:effectLst/>
                        <a:latin typeface="Arial" charset="0"/>
                      </a:endParaRPr>
                    </a:p>
                  </a:txBody>
                  <a:tcPr marT="45742" marB="4574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 to 3.3 Mya</a:t>
                      </a:r>
                    </a:p>
                  </a:txBody>
                  <a:tcPr marT="45742" marB="4574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2744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+90-125 ppm</a:t>
                      </a:r>
                    </a:p>
                  </a:txBody>
                  <a:tcPr marT="45742" marB="4574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+90-125 ppm</a:t>
                      </a:r>
                    </a:p>
                  </a:txBody>
                  <a:tcPr marT="45742" marB="4574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2744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 C</a:t>
                      </a:r>
                    </a:p>
                  </a:txBody>
                  <a:tcPr marT="45742" marB="4574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+2.4 to 2.9 C</a:t>
                      </a:r>
                    </a:p>
                  </a:txBody>
                  <a:tcPr marT="45742" marB="4574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4574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9.6 </a:t>
                      </a:r>
                      <a:r>
                        <a:rPr kumimoji="0" lang="en-US" sz="1200" b="0" i="0" u="none" strike="noStrike" cap="none" normalizeH="0" baseline="0">
                          <a:ln>
                            <a:noFill/>
                          </a:ln>
                          <a:solidFill>
                            <a:schemeClr val="tx1"/>
                          </a:solidFill>
                          <a:effectLst/>
                          <a:latin typeface="Arial" charset="0"/>
                          <a:sym typeface="Symbol" pitchFamily="18" charset="2"/>
                        </a:rPr>
                        <a:t> 1.4 K/2xCO2</a:t>
                      </a:r>
                    </a:p>
                  </a:txBody>
                  <a:tcPr marT="45742" marB="4574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7.1 to 8.7 </a:t>
                      </a:r>
                      <a:r>
                        <a:rPr kumimoji="0" lang="en-US" sz="1200" b="0" i="0" u="none" strike="noStrike" cap="none" normalizeH="0" baseline="0" dirty="0">
                          <a:ln>
                            <a:noFill/>
                          </a:ln>
                          <a:solidFill>
                            <a:schemeClr val="tx1"/>
                          </a:solidFill>
                          <a:effectLst/>
                          <a:latin typeface="Arial" charset="0"/>
                          <a:sym typeface="Symbol" pitchFamily="18" charset="2"/>
                        </a:rPr>
                        <a:t> 1.3</a:t>
                      </a:r>
                      <a:r>
                        <a:rPr kumimoji="0" lang="en-US" sz="1200" b="0" i="0" u="none" strike="noStrike" cap="none" normalizeH="0" baseline="0" dirty="0">
                          <a:ln>
                            <a:noFill/>
                          </a:ln>
                          <a:solidFill>
                            <a:schemeClr val="tx1"/>
                          </a:solidFill>
                          <a:effectLst/>
                          <a:latin typeface="Arial" charset="0"/>
                        </a:rPr>
                        <a:t> K/2xCO2</a:t>
                      </a:r>
                    </a:p>
                  </a:txBody>
                  <a:tcPr marT="45742" marB="4574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602" name="TextBox 2"/>
          <p:cNvSpPr txBox="1">
            <a:spLocks noChangeArrowheads="1"/>
          </p:cNvSpPr>
          <p:nvPr/>
        </p:nvSpPr>
        <p:spPr bwMode="auto">
          <a:xfrm>
            <a:off x="6553200" y="4037013"/>
            <a:ext cx="2362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800" dirty="0">
                <a:latin typeface="Tahoma" pitchFamily="34" charset="0"/>
              </a:rPr>
              <a:t>Orangeburg scarp (from MD eastern shore to Georgia) is Pliocene shoreline</a:t>
            </a:r>
          </a:p>
          <a:p>
            <a:pPr eaLnBrk="1" hangingPunct="1">
              <a:spcBef>
                <a:spcPct val="0"/>
              </a:spcBef>
              <a:buFontTx/>
              <a:buNone/>
            </a:pPr>
            <a:endParaRPr lang="en-US" altLang="en-US" sz="1800" dirty="0">
              <a:latin typeface="Tahoma" pitchFamily="34" charset="0"/>
            </a:endParaRPr>
          </a:p>
          <a:p>
            <a:pPr eaLnBrk="1" hangingPunct="1">
              <a:spcBef>
                <a:spcPct val="0"/>
              </a:spcBef>
              <a:buFontTx/>
              <a:buNone/>
            </a:pPr>
            <a:r>
              <a:rPr lang="en-US" altLang="en-US" sz="1800" dirty="0">
                <a:latin typeface="Tahoma" pitchFamily="34" charset="0"/>
              </a:rPr>
              <a:t>evidence of +12 to +32 meter sea level 2.9 to 3.3 Mya</a:t>
            </a:r>
          </a:p>
        </p:txBody>
      </p:sp>
      <p:pic>
        <p:nvPicPr>
          <p:cNvPr id="24603" name="Picture 33" descr="C:\Users\chris\Documents\Pictures\work\earth\paleo\sea_level\130628sci_rowley_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10000"/>
            <a:ext cx="2613025"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4" name="TextBox 1"/>
          <p:cNvSpPr txBox="1">
            <a:spLocks noChangeArrowheads="1"/>
          </p:cNvSpPr>
          <p:nvPr/>
        </p:nvSpPr>
        <p:spPr bwMode="auto">
          <a:xfrm>
            <a:off x="304800" y="45720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800">
                <a:latin typeface="Tahoma" pitchFamily="34" charset="0"/>
              </a:rPr>
              <a:t>Derived climate sensitivity</a:t>
            </a:r>
          </a:p>
        </p:txBody>
      </p:sp>
    </p:spTree>
    <p:extLst>
      <p:ext uri="{BB962C8B-B14F-4D97-AF65-F5344CB8AC3E}">
        <p14:creationId xmlns:p14="http://schemas.microsoft.com/office/powerpoint/2010/main" val="2099418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pPr>
              <a:defRPr/>
            </a:pPr>
            <a:fld id="{0F51FBBF-1854-4F70-BD97-8FC3BD4165FB}" type="slidenum">
              <a:rPr lang="en-US"/>
              <a:pPr>
                <a:defRPr/>
              </a:pPr>
              <a:t>69</a:t>
            </a:fld>
            <a:endParaRPr lang="en-US"/>
          </a:p>
        </p:txBody>
      </p:sp>
      <p:sp>
        <p:nvSpPr>
          <p:cNvPr id="25603" name="Rectangle 5"/>
          <p:cNvSpPr>
            <a:spLocks noGrp="1" noChangeArrowheads="1"/>
          </p:cNvSpPr>
          <p:nvPr>
            <p:ph type="title"/>
          </p:nvPr>
        </p:nvSpPr>
        <p:spPr>
          <a:xfrm>
            <a:off x="609600" y="76200"/>
            <a:ext cx="7924800" cy="914400"/>
          </a:xfrm>
        </p:spPr>
        <p:txBody>
          <a:bodyPr/>
          <a:lstStyle/>
          <a:p>
            <a:pPr eaLnBrk="1" hangingPunct="1"/>
            <a:r>
              <a:rPr lang="en-US" altLang="en-US" dirty="0"/>
              <a:t>Where we </a:t>
            </a:r>
            <a:r>
              <a:rPr lang="en-US" altLang="en-US" i="1" u="sng" dirty="0"/>
              <a:t>might</a:t>
            </a:r>
            <a:r>
              <a:rPr lang="en-US" altLang="en-US" dirty="0"/>
              <a:t> be headed: the Eocene 55.8 to 33.9 million years ago</a:t>
            </a:r>
          </a:p>
        </p:txBody>
      </p:sp>
      <p:sp>
        <p:nvSpPr>
          <p:cNvPr id="25604" name="Rectangle 3"/>
          <p:cNvSpPr>
            <a:spLocks noGrp="1" noChangeArrowheads="1"/>
          </p:cNvSpPr>
          <p:nvPr>
            <p:ph type="body" sz="half" idx="1"/>
          </p:nvPr>
        </p:nvSpPr>
        <p:spPr>
          <a:xfrm>
            <a:off x="152400" y="1295400"/>
            <a:ext cx="4343400" cy="5334000"/>
          </a:xfrm>
        </p:spPr>
        <p:txBody>
          <a:bodyPr/>
          <a:lstStyle/>
          <a:p>
            <a:pPr eaLnBrk="1" hangingPunct="1">
              <a:lnSpc>
                <a:spcPct val="80000"/>
              </a:lnSpc>
            </a:pPr>
            <a:r>
              <a:rPr lang="en-US" altLang="en-US" sz="1800" dirty="0"/>
              <a:t>Ice-free world</a:t>
            </a:r>
          </a:p>
          <a:p>
            <a:pPr lvl="1" eaLnBrk="1" hangingPunct="1">
              <a:lnSpc>
                <a:spcPct val="80000"/>
              </a:lnSpc>
            </a:pPr>
            <a:r>
              <a:rPr lang="en-US" altLang="en-US" sz="1600" dirty="0"/>
              <a:t>Sea level was +75 meters</a:t>
            </a:r>
          </a:p>
          <a:p>
            <a:pPr lvl="1" eaLnBrk="1" hangingPunct="1">
              <a:lnSpc>
                <a:spcPct val="80000"/>
              </a:lnSpc>
            </a:pPr>
            <a:r>
              <a:rPr lang="en-US" altLang="en-US" sz="1600" dirty="0"/>
              <a:t>Extensive seaway to the south of Europe/Asian</a:t>
            </a:r>
          </a:p>
          <a:p>
            <a:pPr lvl="1" eaLnBrk="1" hangingPunct="1">
              <a:lnSpc>
                <a:spcPct val="80000"/>
              </a:lnSpc>
            </a:pPr>
            <a:r>
              <a:rPr lang="en-US" altLang="en-US" sz="1600" dirty="0"/>
              <a:t>Ice free polar regions</a:t>
            </a:r>
          </a:p>
          <a:p>
            <a:pPr eaLnBrk="1" hangingPunct="1">
              <a:lnSpc>
                <a:spcPct val="80000"/>
              </a:lnSpc>
            </a:pPr>
            <a:r>
              <a:rPr lang="en-US" altLang="en-US" sz="1800" dirty="0"/>
              <a:t>Uplift of Alps, Rocky’s</a:t>
            </a:r>
          </a:p>
          <a:p>
            <a:pPr lvl="1" eaLnBrk="1" hangingPunct="1">
              <a:lnSpc>
                <a:spcPct val="80000"/>
              </a:lnSpc>
            </a:pPr>
            <a:r>
              <a:rPr lang="en-US" altLang="en-US" sz="1600" dirty="0"/>
              <a:t>Impact on atmospheric circulation.</a:t>
            </a:r>
          </a:p>
          <a:p>
            <a:pPr lvl="1" eaLnBrk="1" hangingPunct="1">
              <a:lnSpc>
                <a:spcPct val="80000"/>
              </a:lnSpc>
            </a:pPr>
            <a:r>
              <a:rPr lang="en-US" altLang="en-US" sz="1600" dirty="0"/>
              <a:t>Increased weathering</a:t>
            </a:r>
          </a:p>
          <a:p>
            <a:pPr eaLnBrk="1" hangingPunct="1">
              <a:lnSpc>
                <a:spcPct val="80000"/>
              </a:lnSpc>
            </a:pPr>
            <a:r>
              <a:rPr lang="en-US" altLang="en-US" sz="1800" dirty="0"/>
              <a:t>Panama passage still open, different meridional ocean circulation.</a:t>
            </a:r>
          </a:p>
          <a:p>
            <a:pPr eaLnBrk="1" hangingPunct="1">
              <a:lnSpc>
                <a:spcPct val="80000"/>
              </a:lnSpc>
            </a:pPr>
            <a:r>
              <a:rPr lang="en-US" altLang="en-US" sz="1800" dirty="0"/>
              <a:t>Drake passage was still closed.</a:t>
            </a:r>
          </a:p>
          <a:p>
            <a:pPr lvl="1" eaLnBrk="1" hangingPunct="1">
              <a:lnSpc>
                <a:spcPct val="80000"/>
              </a:lnSpc>
            </a:pPr>
            <a:r>
              <a:rPr lang="en-US" altLang="en-US" sz="1600" dirty="0"/>
              <a:t>Different mechanisms for CO</a:t>
            </a:r>
            <a:r>
              <a:rPr lang="en-US" altLang="en-US" sz="1600" baseline="-25000" dirty="0"/>
              <a:t>2</a:t>
            </a:r>
            <a:r>
              <a:rPr lang="en-US" altLang="en-US" sz="1600" dirty="0"/>
              <a:t> ocean-atmosphere exchange.</a:t>
            </a:r>
          </a:p>
          <a:p>
            <a:pPr eaLnBrk="1" hangingPunct="1">
              <a:lnSpc>
                <a:spcPct val="80000"/>
              </a:lnSpc>
            </a:pPr>
            <a:r>
              <a:rPr lang="en-US" altLang="en-US" sz="1800"/>
              <a:t>North Atlantic Igneous Province could be reason for enhanced CO</a:t>
            </a:r>
            <a:r>
              <a:rPr lang="en-US" altLang="en-US" sz="1800" baseline="-25000"/>
              <a:t>2</a:t>
            </a:r>
          </a:p>
          <a:p>
            <a:pPr lvl="1" eaLnBrk="1" hangingPunct="1">
              <a:lnSpc>
                <a:spcPct val="80000"/>
              </a:lnSpc>
            </a:pPr>
            <a:r>
              <a:rPr lang="en-US" altLang="en-US" sz="1600" dirty="0"/>
              <a:t>CO2 was higher (800 </a:t>
            </a:r>
            <a:r>
              <a:rPr lang="en-US" altLang="en-US" sz="1600" dirty="0" err="1"/>
              <a:t>ppmv</a:t>
            </a:r>
            <a:r>
              <a:rPr lang="en-US" altLang="en-US" sz="1600" dirty="0"/>
              <a:t> ?)</a:t>
            </a:r>
          </a:p>
          <a:p>
            <a:pPr eaLnBrk="1" hangingPunct="1">
              <a:lnSpc>
                <a:spcPct val="80000"/>
              </a:lnSpc>
            </a:pPr>
            <a:r>
              <a:rPr lang="en-US" altLang="en-US" sz="1800" dirty="0"/>
              <a:t>Tropical T’s were +</a:t>
            </a:r>
            <a:r>
              <a:rPr lang="en-US" altLang="en-US" sz="1800" dirty="0" err="1"/>
              <a:t>5C</a:t>
            </a:r>
            <a:endParaRPr lang="en-US" altLang="en-US" sz="1800" dirty="0"/>
          </a:p>
          <a:p>
            <a:pPr lvl="1" eaLnBrk="1" hangingPunct="1">
              <a:lnSpc>
                <a:spcPct val="80000"/>
              </a:lnSpc>
            </a:pPr>
            <a:r>
              <a:rPr lang="en-US" altLang="en-US" sz="1600" dirty="0"/>
              <a:t>Implies no infrared “iris” effect</a:t>
            </a:r>
          </a:p>
          <a:p>
            <a:pPr lvl="1" eaLnBrk="1" hangingPunct="1">
              <a:lnSpc>
                <a:spcPct val="80000"/>
              </a:lnSpc>
            </a:pPr>
            <a:r>
              <a:rPr lang="en-US" altLang="en-US" sz="1600" dirty="0"/>
              <a:t>42’ </a:t>
            </a:r>
            <a:r>
              <a:rPr lang="en-US" altLang="en-US" sz="1600" dirty="0" err="1"/>
              <a:t>boid</a:t>
            </a:r>
            <a:r>
              <a:rPr lang="en-US" altLang="en-US" sz="1600" dirty="0"/>
              <a:t> snake in Columbia (2009 Nature) consistent w/ warm tropics</a:t>
            </a:r>
          </a:p>
        </p:txBody>
      </p:sp>
      <p:pic>
        <p:nvPicPr>
          <p:cNvPr id="25605" name="Picture 4" descr="14_05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32350" y="1295400"/>
            <a:ext cx="3859213"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Line 11"/>
          <p:cNvSpPr>
            <a:spLocks noChangeShapeType="1"/>
          </p:cNvSpPr>
          <p:nvPr/>
        </p:nvSpPr>
        <p:spPr bwMode="auto">
          <a:xfrm flipV="1">
            <a:off x="3810000" y="3124200"/>
            <a:ext cx="2514600" cy="7620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07" name="Picture 12" descr="00nat_pearson_co2_fig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72000" y="3962400"/>
            <a:ext cx="4419600" cy="219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8" name="Line 14"/>
          <p:cNvSpPr>
            <a:spLocks noChangeShapeType="1"/>
          </p:cNvSpPr>
          <p:nvPr/>
        </p:nvSpPr>
        <p:spPr bwMode="auto">
          <a:xfrm>
            <a:off x="4572000" y="5715000"/>
            <a:ext cx="4419600" cy="0"/>
          </a:xfrm>
          <a:prstGeom prst="line">
            <a:avLst/>
          </a:prstGeom>
          <a:noFill/>
          <a:ln w="3175">
            <a:solidFill>
              <a:srgbClr val="FF0000"/>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15"/>
          <p:cNvSpPr>
            <a:spLocks noChangeShapeType="1"/>
          </p:cNvSpPr>
          <p:nvPr/>
        </p:nvSpPr>
        <p:spPr bwMode="auto">
          <a:xfrm flipH="1">
            <a:off x="5257800" y="4267200"/>
            <a:ext cx="0" cy="1905000"/>
          </a:xfrm>
          <a:prstGeom prst="line">
            <a:avLst/>
          </a:prstGeom>
          <a:noFill/>
          <a:ln w="3175" cap="rnd">
            <a:solidFill>
              <a:srgbClr val="FF0000"/>
            </a:solidFill>
            <a:prstDash val="sysDot"/>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6813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7"/>
          <p:cNvSpPr>
            <a:spLocks noGrp="1"/>
          </p:cNvSpPr>
          <p:nvPr>
            <p:ph type="sldNum" sz="quarter" idx="12"/>
          </p:nvPr>
        </p:nvSpPr>
        <p:spPr/>
        <p:txBody>
          <a:bodyPr/>
          <a:lstStyle/>
          <a:p>
            <a:pPr>
              <a:defRPr/>
            </a:pPr>
            <a:fld id="{E1F49A55-4FFA-49E2-B624-944A42405379}" type="slidenum">
              <a:rPr lang="en-US"/>
              <a:pPr>
                <a:defRPr/>
              </a:pPr>
              <a:t>7</a:t>
            </a:fld>
            <a:endParaRPr lang="en-US"/>
          </a:p>
        </p:txBody>
      </p:sp>
      <p:sp>
        <p:nvSpPr>
          <p:cNvPr id="207875" name="Rectangle 2"/>
          <p:cNvSpPr>
            <a:spLocks noGrp="1" noChangeArrowheads="1"/>
          </p:cNvSpPr>
          <p:nvPr>
            <p:ph type="title"/>
          </p:nvPr>
        </p:nvSpPr>
        <p:spPr>
          <a:xfrm>
            <a:off x="228600" y="0"/>
            <a:ext cx="8686800" cy="1143000"/>
          </a:xfrm>
        </p:spPr>
        <p:txBody>
          <a:bodyPr/>
          <a:lstStyle/>
          <a:p>
            <a:pPr eaLnBrk="1" hangingPunct="1"/>
            <a:r>
              <a:rPr lang="en-US" altLang="en-US" dirty="0"/>
              <a:t>Coal (</a:t>
            </a:r>
            <a:r>
              <a:rPr lang="en-US" altLang="en-US" dirty="0">
                <a:latin typeface="Book Antiqua" pitchFamily="18" charset="0"/>
              </a:rPr>
              <a:t>≈ </a:t>
            </a:r>
            <a:r>
              <a:rPr lang="en-US" altLang="en-US" dirty="0" err="1"/>
              <a:t>C</a:t>
            </a:r>
            <a:r>
              <a:rPr lang="en-US" altLang="en-US" baseline="-25000" dirty="0" err="1"/>
              <a:t>135</a:t>
            </a:r>
            <a:r>
              <a:rPr lang="en-US" altLang="en-US" dirty="0" err="1"/>
              <a:t>H</a:t>
            </a:r>
            <a:r>
              <a:rPr lang="en-US" altLang="en-US" baseline="-25000" dirty="0" err="1"/>
              <a:t>96</a:t>
            </a:r>
            <a:r>
              <a:rPr lang="en-US" altLang="en-US" dirty="0" err="1"/>
              <a:t>O</a:t>
            </a:r>
            <a:r>
              <a:rPr lang="en-US" altLang="en-US" baseline="-25000" dirty="0" err="1"/>
              <a:t>9</a:t>
            </a:r>
            <a:r>
              <a:rPr lang="en-US" altLang="en-US" dirty="0" err="1"/>
              <a:t>NS</a:t>
            </a:r>
            <a:r>
              <a:rPr lang="en-US" altLang="en-US" dirty="0"/>
              <a:t>+)</a:t>
            </a:r>
            <a:br>
              <a:rPr lang="en-US" altLang="en-US" dirty="0"/>
            </a:br>
            <a:r>
              <a:rPr lang="en-US" altLang="en-US" dirty="0"/>
              <a:t> is 85% Carbon</a:t>
            </a:r>
          </a:p>
        </p:txBody>
      </p:sp>
      <p:sp>
        <p:nvSpPr>
          <p:cNvPr id="207876" name="Rectangle 3"/>
          <p:cNvSpPr>
            <a:spLocks noGrp="1" noChangeArrowheads="1"/>
          </p:cNvSpPr>
          <p:nvPr>
            <p:ph type="body" sz="half" idx="1"/>
          </p:nvPr>
        </p:nvSpPr>
        <p:spPr>
          <a:xfrm>
            <a:off x="152400" y="1295400"/>
            <a:ext cx="4305300" cy="1752600"/>
          </a:xfrm>
        </p:spPr>
        <p:txBody>
          <a:bodyPr/>
          <a:lstStyle/>
          <a:p>
            <a:pPr eaLnBrk="1" hangingPunct="1"/>
            <a:r>
              <a:rPr lang="en-US" altLang="en-US" sz="2400"/>
              <a:t>1465 coal plants in USA</a:t>
            </a:r>
          </a:p>
          <a:p>
            <a:pPr lvl="1" eaLnBrk="1" hangingPunct="1"/>
            <a:r>
              <a:rPr lang="en-US" altLang="en-US" sz="2000"/>
              <a:t>34% of USA emissions</a:t>
            </a:r>
          </a:p>
          <a:p>
            <a:pPr lvl="1" eaLnBrk="1" hangingPunct="1"/>
            <a:r>
              <a:rPr lang="en-US" altLang="en-US" sz="2000"/>
              <a:t>45% of USA electricity (2009)</a:t>
            </a:r>
          </a:p>
          <a:p>
            <a:pPr lvl="1" eaLnBrk="1" hangingPunct="1"/>
            <a:r>
              <a:rPr lang="en-US" altLang="en-US" sz="2000"/>
              <a:t>59% are older than 42 years</a:t>
            </a:r>
          </a:p>
          <a:p>
            <a:pPr eaLnBrk="1" hangingPunct="1"/>
            <a:endParaRPr lang="en-US" altLang="en-US" sz="2400"/>
          </a:p>
        </p:txBody>
      </p:sp>
      <p:pic>
        <p:nvPicPr>
          <p:cNvPr id="207877" name="Picture 4" descr="coal_car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81000" y="4953000"/>
            <a:ext cx="1466850" cy="131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7878" name="Text Box 5"/>
          <p:cNvSpPr txBox="1">
            <a:spLocks noChangeArrowheads="1"/>
          </p:cNvSpPr>
          <p:nvPr/>
        </p:nvSpPr>
        <p:spPr bwMode="auto">
          <a:xfrm>
            <a:off x="228600" y="3289300"/>
            <a:ext cx="2362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a:t>2 gondola cars/hour</a:t>
            </a:r>
          </a:p>
          <a:p>
            <a:pPr>
              <a:spcBef>
                <a:spcPct val="50000"/>
              </a:spcBef>
            </a:pPr>
            <a:r>
              <a:rPr lang="en-US" altLang="en-US"/>
              <a:t>200 t-coal/h</a:t>
            </a:r>
            <a:r>
              <a:rPr lang="en-US" altLang="en-US">
                <a:sym typeface="Symbol" pitchFamily="18" charset="2"/>
              </a:rPr>
              <a:t></a:t>
            </a:r>
            <a:r>
              <a:rPr lang="en-US" altLang="en-US"/>
              <a:t>30 MJ/kg = 1670 MJ/s</a:t>
            </a:r>
          </a:p>
        </p:txBody>
      </p:sp>
      <p:sp>
        <p:nvSpPr>
          <p:cNvPr id="207879" name="Text Box 6"/>
          <p:cNvSpPr txBox="1">
            <a:spLocks noChangeArrowheads="1"/>
          </p:cNvSpPr>
          <p:nvPr/>
        </p:nvSpPr>
        <p:spPr bwMode="auto">
          <a:xfrm>
            <a:off x="6629400" y="5029200"/>
            <a:ext cx="2286000" cy="1269578"/>
          </a:xfrm>
          <a:prstGeom prst="rect">
            <a:avLst/>
          </a:prstGeom>
          <a:solidFill>
            <a:schemeClr val="bg1"/>
          </a:solidFill>
          <a:ln w="38100">
            <a:solidFill>
              <a:srgbClr val="FF00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65000"/>
              </a:lnSpc>
              <a:spcBef>
                <a:spcPct val="25000"/>
              </a:spcBef>
            </a:pPr>
            <a:r>
              <a:rPr lang="en-US" altLang="en-US" sz="1800" dirty="0"/>
              <a:t>Ash: 30 t/h of</a:t>
            </a:r>
          </a:p>
          <a:p>
            <a:pPr>
              <a:lnSpc>
                <a:spcPct val="65000"/>
              </a:lnSpc>
              <a:spcBef>
                <a:spcPct val="25000"/>
              </a:spcBef>
            </a:pPr>
            <a:r>
              <a:rPr lang="en-US" altLang="en-US" sz="1800" dirty="0"/>
              <a:t>Mercury &amp; Arsenic</a:t>
            </a:r>
          </a:p>
          <a:p>
            <a:pPr>
              <a:lnSpc>
                <a:spcPct val="65000"/>
              </a:lnSpc>
              <a:spcBef>
                <a:spcPct val="25000"/>
              </a:spcBef>
            </a:pPr>
            <a:r>
              <a:rPr lang="en-US" altLang="en-US" sz="1800" dirty="0" err="1"/>
              <a:t>5.2t</a:t>
            </a:r>
            <a:r>
              <a:rPr lang="en-US" altLang="en-US" sz="1800" dirty="0"/>
              <a:t>-U/</a:t>
            </a:r>
            <a:r>
              <a:rPr lang="en-US" altLang="en-US" sz="1800" dirty="0" err="1"/>
              <a:t>yr</a:t>
            </a:r>
            <a:endParaRPr lang="en-US" altLang="en-US" sz="1800" dirty="0"/>
          </a:p>
          <a:p>
            <a:pPr>
              <a:lnSpc>
                <a:spcPct val="65000"/>
              </a:lnSpc>
              <a:spcBef>
                <a:spcPct val="25000"/>
              </a:spcBef>
            </a:pPr>
            <a:r>
              <a:rPr lang="en-US" altLang="en-US" sz="1800" dirty="0"/>
              <a:t>74 </a:t>
            </a:r>
            <a:r>
              <a:rPr lang="en-US" altLang="en-US" sz="1800" dirty="0" err="1"/>
              <a:t>lb</a:t>
            </a:r>
            <a:r>
              <a:rPr lang="en-US" altLang="en-US" sz="1800" dirty="0"/>
              <a:t> U-235/y</a:t>
            </a:r>
          </a:p>
          <a:p>
            <a:pPr>
              <a:lnSpc>
                <a:spcPct val="65000"/>
              </a:lnSpc>
              <a:spcBef>
                <a:spcPct val="25000"/>
              </a:spcBef>
            </a:pPr>
            <a:r>
              <a:rPr lang="en-US" altLang="en-US" sz="1800" dirty="0"/>
              <a:t>12.8 t-</a:t>
            </a:r>
            <a:r>
              <a:rPr lang="en-US" altLang="en-US" sz="1800" dirty="0" err="1"/>
              <a:t>Th</a:t>
            </a:r>
            <a:r>
              <a:rPr lang="en-US" altLang="en-US" sz="1800" dirty="0"/>
              <a:t>/</a:t>
            </a:r>
            <a:r>
              <a:rPr lang="en-US" altLang="en-US" sz="1800" dirty="0" err="1"/>
              <a:t>yr</a:t>
            </a:r>
            <a:endParaRPr lang="en-US" altLang="en-US" sz="1800" dirty="0"/>
          </a:p>
        </p:txBody>
      </p:sp>
      <p:sp>
        <p:nvSpPr>
          <p:cNvPr id="207880" name="Text Box 7"/>
          <p:cNvSpPr txBox="1">
            <a:spLocks noChangeArrowheads="1"/>
          </p:cNvSpPr>
          <p:nvPr/>
        </p:nvSpPr>
        <p:spPr bwMode="auto">
          <a:xfrm>
            <a:off x="4724400" y="1219200"/>
            <a:ext cx="2362200" cy="1211263"/>
          </a:xfrm>
          <a:prstGeom prst="rect">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80000"/>
              </a:lnSpc>
              <a:spcBef>
                <a:spcPct val="25000"/>
              </a:spcBef>
            </a:pPr>
            <a:r>
              <a:rPr lang="en-US" altLang="en-US" u="sng" dirty="0"/>
              <a:t>Gases released</a:t>
            </a:r>
            <a:endParaRPr lang="en-US" altLang="en-US" dirty="0"/>
          </a:p>
          <a:p>
            <a:pPr>
              <a:lnSpc>
                <a:spcPct val="80000"/>
              </a:lnSpc>
              <a:spcBef>
                <a:spcPct val="25000"/>
              </a:spcBef>
            </a:pPr>
            <a:r>
              <a:rPr lang="en-US" altLang="en-US" dirty="0"/>
              <a:t>CO2: 170 t-C/h</a:t>
            </a:r>
          </a:p>
          <a:p>
            <a:pPr>
              <a:lnSpc>
                <a:spcPct val="80000"/>
              </a:lnSpc>
              <a:spcBef>
                <a:spcPct val="25000"/>
              </a:spcBef>
            </a:pPr>
            <a:r>
              <a:rPr lang="en-US" altLang="en-US" dirty="0" err="1"/>
              <a:t>SO2</a:t>
            </a:r>
            <a:r>
              <a:rPr lang="en-US" altLang="en-US" dirty="0"/>
              <a:t>: 6.7 t-</a:t>
            </a:r>
            <a:r>
              <a:rPr lang="en-US" altLang="en-US" dirty="0" err="1"/>
              <a:t>SO2</a:t>
            </a:r>
            <a:r>
              <a:rPr lang="en-US" altLang="en-US" dirty="0"/>
              <a:t>/h</a:t>
            </a:r>
          </a:p>
          <a:p>
            <a:pPr>
              <a:lnSpc>
                <a:spcPct val="80000"/>
              </a:lnSpc>
              <a:spcBef>
                <a:spcPct val="25000"/>
              </a:spcBef>
            </a:pPr>
            <a:r>
              <a:rPr lang="en-US" altLang="en-US" dirty="0"/>
              <a:t>NOx: 1.0 t-NOx/h</a:t>
            </a:r>
          </a:p>
        </p:txBody>
      </p:sp>
      <p:sp>
        <p:nvSpPr>
          <p:cNvPr id="207881" name="Text Box 8"/>
          <p:cNvSpPr txBox="1">
            <a:spLocks noChangeArrowheads="1"/>
          </p:cNvSpPr>
          <p:nvPr/>
        </p:nvSpPr>
        <p:spPr bwMode="auto">
          <a:xfrm>
            <a:off x="6781800" y="2514600"/>
            <a:ext cx="2133600" cy="1785104"/>
          </a:xfrm>
          <a:prstGeom prst="rect">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dirty="0"/>
              <a:t>Electricity: 0.5 </a:t>
            </a:r>
            <a:r>
              <a:rPr lang="en-US" altLang="en-US" dirty="0" err="1"/>
              <a:t>GW</a:t>
            </a:r>
            <a:r>
              <a:rPr lang="en-US" altLang="en-US" dirty="0"/>
              <a:t> (500 MJ/s)</a:t>
            </a:r>
          </a:p>
          <a:p>
            <a:pPr>
              <a:spcBef>
                <a:spcPct val="50000"/>
              </a:spcBef>
            </a:pPr>
            <a:r>
              <a:rPr lang="en-US" altLang="en-US" dirty="0"/>
              <a:t>Heat &amp; Losses: </a:t>
            </a:r>
            <a:r>
              <a:rPr lang="en-US" altLang="en-US" dirty="0">
                <a:latin typeface="Book Antiqua" pitchFamily="18" charset="0"/>
              </a:rPr>
              <a:t>≈</a:t>
            </a:r>
            <a:r>
              <a:rPr lang="en-US" altLang="en-US" dirty="0"/>
              <a:t>1 </a:t>
            </a:r>
            <a:r>
              <a:rPr lang="en-US" altLang="en-US" dirty="0" err="1"/>
              <a:t>GW</a:t>
            </a:r>
            <a:r>
              <a:rPr lang="en-US" altLang="en-US" dirty="0"/>
              <a:t> (1170  </a:t>
            </a:r>
            <a:r>
              <a:rPr lang="en-US" altLang="en-US" dirty="0" err="1"/>
              <a:t>GJ</a:t>
            </a:r>
            <a:r>
              <a:rPr lang="en-US" altLang="en-US" dirty="0"/>
              <a:t>/s)</a:t>
            </a:r>
          </a:p>
        </p:txBody>
      </p:sp>
      <p:sp>
        <p:nvSpPr>
          <p:cNvPr id="207882" name="Rectangle 9"/>
          <p:cNvSpPr>
            <a:spLocks noChangeArrowheads="1"/>
          </p:cNvSpPr>
          <p:nvPr/>
        </p:nvSpPr>
        <p:spPr bwMode="auto">
          <a:xfrm>
            <a:off x="152400" y="3276600"/>
            <a:ext cx="2362200" cy="3429000"/>
          </a:xfrm>
          <a:prstGeom prst="rect">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07883" name="AutoShape 10"/>
          <p:cNvSpPr>
            <a:spLocks noChangeArrowheads="1"/>
          </p:cNvSpPr>
          <p:nvPr/>
        </p:nvSpPr>
        <p:spPr bwMode="auto">
          <a:xfrm>
            <a:off x="5943600" y="2943225"/>
            <a:ext cx="814388" cy="866775"/>
          </a:xfrm>
          <a:custGeom>
            <a:avLst/>
            <a:gdLst>
              <a:gd name="T0" fmla="*/ 810694223 w 21600"/>
              <a:gd name="T1" fmla="*/ 0 h 21600"/>
              <a:gd name="T2" fmla="*/ 810694223 w 21600"/>
              <a:gd name="T3" fmla="*/ 785633584 h 21600"/>
              <a:gd name="T4" fmla="*/ 173490320 w 21600"/>
              <a:gd name="T5" fmla="*/ 1395762847 h 21600"/>
              <a:gd name="T6" fmla="*/ 1157674825 w 21600"/>
              <a:gd name="T7" fmla="*/ 39281681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381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4" name="AutoShape 11"/>
          <p:cNvSpPr>
            <a:spLocks noChangeArrowheads="1"/>
          </p:cNvSpPr>
          <p:nvPr/>
        </p:nvSpPr>
        <p:spPr bwMode="auto">
          <a:xfrm>
            <a:off x="4619625" y="2743200"/>
            <a:ext cx="485775" cy="1066800"/>
          </a:xfrm>
          <a:prstGeom prst="upArrow">
            <a:avLst>
              <a:gd name="adj1" fmla="val 50000"/>
              <a:gd name="adj2" fmla="val 54902"/>
            </a:avLst>
          </a:prstGeom>
          <a:solidFill>
            <a:schemeClr val="accent1"/>
          </a:solidFill>
          <a:ln w="381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07885" name="AutoShape 12"/>
          <p:cNvSpPr>
            <a:spLocks noChangeArrowheads="1"/>
          </p:cNvSpPr>
          <p:nvPr/>
        </p:nvSpPr>
        <p:spPr bwMode="auto">
          <a:xfrm rot="5400000">
            <a:off x="6591300" y="4305300"/>
            <a:ext cx="609600" cy="838200"/>
          </a:xfrm>
          <a:custGeom>
            <a:avLst/>
            <a:gdLst>
              <a:gd name="T0" fmla="*/ 340014447 w 21600"/>
              <a:gd name="T1" fmla="*/ 0 h 21600"/>
              <a:gd name="T2" fmla="*/ 340014447 w 21600"/>
              <a:gd name="T3" fmla="*/ 710467012 h 21600"/>
              <a:gd name="T4" fmla="*/ 72763690 w 21600"/>
              <a:gd name="T5" fmla="*/ 1262221204 h 21600"/>
              <a:gd name="T6" fmla="*/ 485542646 w 21600"/>
              <a:gd name="T7" fmla="*/ 3552335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381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6" name="AutoShape 13"/>
          <p:cNvSpPr>
            <a:spLocks noChangeArrowheads="1"/>
          </p:cNvSpPr>
          <p:nvPr/>
        </p:nvSpPr>
        <p:spPr bwMode="auto">
          <a:xfrm>
            <a:off x="1981200" y="5153025"/>
            <a:ext cx="976313" cy="485775"/>
          </a:xfrm>
          <a:prstGeom prst="rightArrow">
            <a:avLst>
              <a:gd name="adj1" fmla="val 50000"/>
              <a:gd name="adj2" fmla="val 50245"/>
            </a:avLst>
          </a:prstGeom>
          <a:solidFill>
            <a:schemeClr val="accent1"/>
          </a:solidFill>
          <a:ln w="381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07887" name="Rectangle 14"/>
          <p:cNvSpPr>
            <a:spLocks noChangeArrowheads="1"/>
          </p:cNvSpPr>
          <p:nvPr/>
        </p:nvSpPr>
        <p:spPr bwMode="auto">
          <a:xfrm>
            <a:off x="3124200" y="5791200"/>
            <a:ext cx="3124200" cy="381000"/>
          </a:xfrm>
          <a:prstGeom prst="rect">
            <a:avLst/>
          </a:prstGeom>
          <a:solidFill>
            <a:schemeClr val="accent1"/>
          </a:solidFill>
          <a:ln w="381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a:t>Fort Martin, WV</a:t>
            </a:r>
          </a:p>
        </p:txBody>
      </p:sp>
      <p:pic>
        <p:nvPicPr>
          <p:cNvPr id="207888" name="Picture 15" descr="070507wv_fort_marti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971800" y="3810000"/>
            <a:ext cx="3505200" cy="186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7496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F9FC7DAB-0EAD-40BD-B4DD-152FCA31290B}" type="slidenum">
              <a:rPr lang="en-US"/>
              <a:pPr>
                <a:defRPr/>
              </a:pPr>
              <a:t>70</a:t>
            </a:fld>
            <a:endParaRPr lang="en-US"/>
          </a:p>
        </p:txBody>
      </p:sp>
      <p:sp>
        <p:nvSpPr>
          <p:cNvPr id="153603" name="Rectangle 2"/>
          <p:cNvSpPr>
            <a:spLocks noGrp="1" noChangeArrowheads="1"/>
          </p:cNvSpPr>
          <p:nvPr>
            <p:ph type="title"/>
          </p:nvPr>
        </p:nvSpPr>
        <p:spPr/>
        <p:txBody>
          <a:bodyPr/>
          <a:lstStyle/>
          <a:p>
            <a:pPr eaLnBrk="1" hangingPunct="1"/>
            <a:r>
              <a:rPr lang="en-US" altLang="en-US" sz="3200"/>
              <a:t>And response of plants can affect human health and comfort.</a:t>
            </a:r>
          </a:p>
        </p:txBody>
      </p:sp>
      <p:sp>
        <p:nvSpPr>
          <p:cNvPr id="153604" name="Rectangle 3"/>
          <p:cNvSpPr>
            <a:spLocks noGrp="1" noChangeArrowheads="1"/>
          </p:cNvSpPr>
          <p:nvPr>
            <p:ph type="body" sz="half" idx="1"/>
          </p:nvPr>
        </p:nvSpPr>
        <p:spPr>
          <a:xfrm>
            <a:off x="152400" y="1295400"/>
            <a:ext cx="5943600" cy="5334000"/>
          </a:xfrm>
        </p:spPr>
        <p:txBody>
          <a:bodyPr/>
          <a:lstStyle/>
          <a:p>
            <a:pPr eaLnBrk="1" hangingPunct="1"/>
            <a:r>
              <a:rPr lang="en-US" altLang="en-US" sz="2000"/>
              <a:t>Allergies and Asthma</a:t>
            </a:r>
          </a:p>
          <a:p>
            <a:pPr lvl="1" eaLnBrk="1" hangingPunct="1"/>
            <a:r>
              <a:rPr lang="en-US" altLang="en-US" sz="1800"/>
              <a:t>Ragweed pollen production at 370 ppmv is 10.9 g/plant</a:t>
            </a:r>
          </a:p>
          <a:p>
            <a:pPr lvl="1" eaLnBrk="1" hangingPunct="1"/>
            <a:r>
              <a:rPr lang="en-US" altLang="en-US" sz="1800"/>
              <a:t>At 600 ppmv it is almost double (20.5 g/plant)</a:t>
            </a:r>
          </a:p>
          <a:p>
            <a:pPr eaLnBrk="1" hangingPunct="1"/>
            <a:r>
              <a:rPr lang="en-US" altLang="en-US" sz="2000"/>
              <a:t>Contact dermititis</a:t>
            </a:r>
          </a:p>
          <a:p>
            <a:pPr lvl="1" eaLnBrk="1" hangingPunct="1"/>
            <a:r>
              <a:rPr lang="en-US" altLang="en-US" sz="1800"/>
              <a:t>Poison ivy grows faster at elevated CO2</a:t>
            </a:r>
          </a:p>
          <a:p>
            <a:pPr lvl="1" eaLnBrk="1" hangingPunct="1"/>
            <a:r>
              <a:rPr lang="en-US" altLang="en-US" sz="1800"/>
              <a:t>And is more potent in urushiol (the oil that causes the rash)</a:t>
            </a:r>
          </a:p>
          <a:p>
            <a:pPr eaLnBrk="1" hangingPunct="1"/>
            <a:r>
              <a:rPr lang="en-US" altLang="en-US" sz="2000"/>
              <a:t>Poison and Toxicology</a:t>
            </a:r>
          </a:p>
          <a:p>
            <a:pPr lvl="1" eaLnBrk="1" hangingPunct="1"/>
            <a:r>
              <a:rPr lang="en-US" altLang="en-US" sz="1800"/>
              <a:t>Castor beans produce ricin, one of the most deadliest poisons known to man.   Increasing CO2 by 300 ppm increases net productivity 34%.</a:t>
            </a:r>
          </a:p>
          <a:p>
            <a:pPr lvl="1" eaLnBrk="1" hangingPunct="1"/>
            <a:r>
              <a:rPr lang="en-US" altLang="en-US" sz="1800"/>
              <a:t>3-4x increase in alkaloid production in wild plants (Morphine, Codeine, Cocaine, Caffeine, Nicotine)</a:t>
            </a:r>
          </a:p>
        </p:txBody>
      </p:sp>
      <p:pic>
        <p:nvPicPr>
          <p:cNvPr id="153605" name="Picture 4" descr="poisonivy rash"/>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00800" y="2971800"/>
            <a:ext cx="1651000" cy="1238250"/>
          </a:xfr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6" name="Picture 6" descr="sneez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086600" y="1143000"/>
            <a:ext cx="16637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7" name="Picture 8" descr="tobacco2"/>
          <p:cNvPicPr>
            <a:picLocks noChangeAspect="1" noChangeArrowheads="1"/>
          </p:cNvPicPr>
          <p:nvPr/>
        </p:nvPicPr>
        <p:blipFill>
          <a:blip r:embed="rId5">
            <a:extLst>
              <a:ext uri="{28A0092B-C50C-407E-A947-70E740481C1C}">
                <a14:useLocalDpi xmlns:a14="http://schemas.microsoft.com/office/drawing/2010/main" val="0"/>
              </a:ext>
            </a:extLst>
          </a:blip>
          <a:srcRect r="29282"/>
          <a:stretch>
            <a:fillRect/>
          </a:stretch>
        </p:blipFill>
        <p:spPr bwMode="auto">
          <a:xfrm>
            <a:off x="7010400" y="4419600"/>
            <a:ext cx="17938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172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0"/>
            <a:ext cx="7810500" cy="1020763"/>
          </a:xfrm>
        </p:spPr>
        <p:txBody>
          <a:bodyPr/>
          <a:lstStyle/>
          <a:p>
            <a:r>
              <a:rPr lang="en-US" altLang="en-US" dirty="0"/>
              <a:t>How will nature respond to climate change?   An analysis of 1960-2009</a:t>
            </a:r>
          </a:p>
        </p:txBody>
      </p:sp>
      <p:sp>
        <p:nvSpPr>
          <p:cNvPr id="16387" name="Content Placeholder 2"/>
          <p:cNvSpPr>
            <a:spLocks noGrp="1"/>
          </p:cNvSpPr>
          <p:nvPr>
            <p:ph idx="1"/>
          </p:nvPr>
        </p:nvSpPr>
        <p:spPr>
          <a:xfrm>
            <a:off x="228600" y="4038600"/>
            <a:ext cx="8763000" cy="2667000"/>
          </a:xfrm>
        </p:spPr>
        <p:txBody>
          <a:bodyPr/>
          <a:lstStyle/>
          <a:p>
            <a:r>
              <a:rPr lang="en-US" altLang="en-US" sz="2400" dirty="0"/>
              <a:t>At the end of the last ice age trees moved ~0.05 mile/y</a:t>
            </a:r>
          </a:p>
          <a:p>
            <a:r>
              <a:rPr lang="en-US" altLang="en-US" sz="2400" dirty="0"/>
              <a:t>Modern landscape is fragmented: difficult for migration</a:t>
            </a:r>
          </a:p>
          <a:p>
            <a:pPr lvl="1"/>
            <a:r>
              <a:rPr lang="en-US" altLang="en-US" sz="1800" dirty="0"/>
              <a:t>Butterflies have been seen to move ~4 mile/y</a:t>
            </a:r>
          </a:p>
          <a:p>
            <a:pPr lvl="1"/>
            <a:r>
              <a:rPr lang="en-US" altLang="en-US" sz="1800" dirty="0"/>
              <a:t>One species of bush cricket measured at ~5 mile/y</a:t>
            </a:r>
          </a:p>
          <a:p>
            <a:r>
              <a:rPr lang="en-US" altLang="en-US" sz="2400" dirty="0"/>
              <a:t>Big concern is emergence of novel ecosystems</a:t>
            </a:r>
          </a:p>
          <a:p>
            <a:pPr lvl="1"/>
            <a:r>
              <a:rPr lang="en-US" altLang="en-US" sz="1800" dirty="0"/>
              <a:t>What is the impact on ecosystem services (food,, fresh water, lumber)</a:t>
            </a:r>
          </a:p>
          <a:p>
            <a:pPr lvl="1"/>
            <a:r>
              <a:rPr lang="en-US" altLang="en-US" sz="1800" dirty="0"/>
              <a:t>New ecosystems will have different mix of species.</a:t>
            </a:r>
          </a:p>
        </p:txBody>
      </p:sp>
      <p:sp>
        <p:nvSpPr>
          <p:cNvPr id="4" name="Slide Number Placeholder 3"/>
          <p:cNvSpPr>
            <a:spLocks noGrp="1"/>
          </p:cNvSpPr>
          <p:nvPr>
            <p:ph type="sldNum" sz="quarter" idx="12"/>
          </p:nvPr>
        </p:nvSpPr>
        <p:spPr/>
        <p:txBody>
          <a:bodyPr/>
          <a:lstStyle/>
          <a:p>
            <a:pPr>
              <a:defRPr/>
            </a:pPr>
            <a:fld id="{2CBEE122-8FF4-4DC6-A130-5664135C0F00}" type="slidenum">
              <a:rPr lang="en-US" smtClean="0"/>
              <a:pPr>
                <a:defRPr/>
              </a:pPr>
              <a:t>71</a:t>
            </a:fld>
            <a:endParaRPr lang="en-US"/>
          </a:p>
        </p:txBody>
      </p:sp>
      <p:pic>
        <p:nvPicPr>
          <p:cNvPr id="16389" name="Picture 2" descr="C:\temp\111104sci_burrows_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55700"/>
            <a:ext cx="63627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
          <p:cNvSpPr txBox="1">
            <a:spLocks noChangeArrowheads="1"/>
          </p:cNvSpPr>
          <p:nvPr/>
        </p:nvSpPr>
        <p:spPr bwMode="auto">
          <a:xfrm>
            <a:off x="6858000" y="1143000"/>
            <a:ext cx="2171700" cy="267765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400" dirty="0">
                <a:latin typeface="Tahoma" pitchFamily="34" charset="0"/>
              </a:rPr>
              <a:t>Velocity of temperature change is more than 1 mile/year (16 km/decade) in most places</a:t>
            </a:r>
          </a:p>
        </p:txBody>
      </p:sp>
      <p:sp>
        <p:nvSpPr>
          <p:cNvPr id="2" name="Oval 1"/>
          <p:cNvSpPr/>
          <p:nvPr/>
        </p:nvSpPr>
        <p:spPr bwMode="auto">
          <a:xfrm>
            <a:off x="5181600" y="1143000"/>
            <a:ext cx="1447800" cy="914400"/>
          </a:xfrm>
          <a:prstGeom prst="ellipse">
            <a:avLst/>
          </a:prstGeom>
          <a:noFill/>
          <a:ln w="25400" cap="flat" cmpd="sng" algn="ctr">
            <a:solidFill>
              <a:srgbClr val="FF0000"/>
            </a:solidFill>
            <a:prstDash val="dash"/>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pitchFamily="34" charset="0"/>
            </a:endParaRPr>
          </a:p>
        </p:txBody>
      </p:sp>
      <p:cxnSp>
        <p:nvCxnSpPr>
          <p:cNvPr id="5" name="Straight Connector 4"/>
          <p:cNvCxnSpPr>
            <a:stCxn id="2" idx="6"/>
          </p:cNvCxnSpPr>
          <p:nvPr/>
        </p:nvCxnSpPr>
        <p:spPr bwMode="auto">
          <a:xfrm>
            <a:off x="6629400" y="1600200"/>
            <a:ext cx="228600" cy="0"/>
          </a:xfrm>
          <a:prstGeom prst="line">
            <a:avLst/>
          </a:prstGeom>
          <a:solidFill>
            <a:schemeClr val="accent1"/>
          </a:solidFill>
          <a:ln w="38100" cap="flat" cmpd="sng" algn="ctr">
            <a:solidFill>
              <a:srgbClr val="FF0000"/>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6B25DAA-AD70-477E-A6EA-77B800373EE7}" type="slidenum">
              <a:rPr lang="en-US"/>
              <a:pPr>
                <a:defRPr/>
              </a:pPr>
              <a:t>72</a:t>
            </a:fld>
            <a:endParaRPr lang="en-US"/>
          </a:p>
        </p:txBody>
      </p:sp>
      <p:sp>
        <p:nvSpPr>
          <p:cNvPr id="276483" name="Rectangle 2"/>
          <p:cNvSpPr>
            <a:spLocks noGrp="1" noChangeArrowheads="1"/>
          </p:cNvSpPr>
          <p:nvPr>
            <p:ph type="title"/>
          </p:nvPr>
        </p:nvSpPr>
        <p:spPr>
          <a:xfrm>
            <a:off x="1143000" y="152400"/>
            <a:ext cx="7010400" cy="762000"/>
          </a:xfrm>
        </p:spPr>
        <p:txBody>
          <a:bodyPr/>
          <a:lstStyle/>
          <a:p>
            <a:pPr eaLnBrk="1" hangingPunct="1"/>
            <a:r>
              <a:rPr lang="en-US" altLang="en-US" sz="2400" dirty="0"/>
              <a:t>“Pay Attention – Because When you See It - You will Want to Save It”</a:t>
            </a:r>
            <a:r>
              <a:rPr lang="en-US" altLang="en-US" sz="2800" dirty="0"/>
              <a:t>  </a:t>
            </a:r>
            <a:r>
              <a:rPr lang="en-US" altLang="en-US" sz="1600" dirty="0"/>
              <a:t>Amory </a:t>
            </a:r>
            <a:r>
              <a:rPr lang="en-US" altLang="en-US" sz="1600" dirty="0" err="1"/>
              <a:t>Lovins</a:t>
            </a:r>
            <a:endParaRPr lang="en-US" altLang="en-US" sz="1600" dirty="0"/>
          </a:p>
        </p:txBody>
      </p:sp>
      <p:sp>
        <p:nvSpPr>
          <p:cNvPr id="276484" name="Rectangle 3"/>
          <p:cNvSpPr>
            <a:spLocks noGrp="1" noChangeArrowheads="1"/>
          </p:cNvSpPr>
          <p:nvPr>
            <p:ph type="body" idx="1"/>
          </p:nvPr>
        </p:nvSpPr>
        <p:spPr>
          <a:xfrm>
            <a:off x="76200" y="1447800"/>
            <a:ext cx="8915400" cy="5257800"/>
          </a:xfrm>
        </p:spPr>
        <p:txBody>
          <a:bodyPr/>
          <a:lstStyle/>
          <a:p>
            <a:pPr eaLnBrk="1" hangingPunct="1">
              <a:lnSpc>
                <a:spcPct val="80000"/>
              </a:lnSpc>
            </a:pPr>
            <a:r>
              <a:rPr lang="en-US" altLang="en-US" sz="2000" dirty="0"/>
              <a:t>It took millions of years for Earth to settle into a stable climate.</a:t>
            </a:r>
          </a:p>
          <a:p>
            <a:pPr lvl="1" eaLnBrk="1" hangingPunct="1">
              <a:lnSpc>
                <a:spcPct val="80000"/>
              </a:lnSpc>
            </a:pPr>
            <a:r>
              <a:rPr lang="en-US" altLang="en-US" sz="1800" dirty="0"/>
              <a:t>The paleo climate record is revealing how violent and rapid the Earth climate system can be.</a:t>
            </a:r>
          </a:p>
          <a:p>
            <a:pPr marL="457200" lvl="1" indent="0" eaLnBrk="1" hangingPunct="1">
              <a:lnSpc>
                <a:spcPct val="80000"/>
              </a:lnSpc>
              <a:buNone/>
            </a:pPr>
            <a:endParaRPr lang="en-US" altLang="en-US" sz="1800" dirty="0"/>
          </a:p>
          <a:p>
            <a:pPr eaLnBrk="1" hangingPunct="1">
              <a:lnSpc>
                <a:spcPct val="80000"/>
              </a:lnSpc>
            </a:pPr>
            <a:r>
              <a:rPr lang="en-US" altLang="en-US" sz="2000" dirty="0"/>
              <a:t>What future value should be placed on</a:t>
            </a:r>
          </a:p>
          <a:p>
            <a:pPr lvl="1" eaLnBrk="1" hangingPunct="1">
              <a:lnSpc>
                <a:spcPct val="80000"/>
              </a:lnSpc>
            </a:pPr>
            <a:r>
              <a:rPr lang="en-US" altLang="en-US" sz="1800" dirty="0"/>
              <a:t>Loss of tropical glaciers &amp; snow melt and loss of fresh water?</a:t>
            </a:r>
          </a:p>
          <a:p>
            <a:pPr lvl="1" eaLnBrk="1" hangingPunct="1">
              <a:lnSpc>
                <a:spcPct val="80000"/>
              </a:lnSpc>
            </a:pPr>
            <a:r>
              <a:rPr lang="en-US" altLang="en-US" sz="1800" dirty="0"/>
              <a:t>Loss of the Amazon or century long droughts in North America?</a:t>
            </a:r>
          </a:p>
          <a:p>
            <a:pPr lvl="1" eaLnBrk="1" hangingPunct="1">
              <a:lnSpc>
                <a:spcPct val="80000"/>
              </a:lnSpc>
            </a:pPr>
            <a:r>
              <a:rPr lang="en-US" altLang="en-US" sz="1800" dirty="0"/>
              <a:t>Collapse of the West Antarctic ice sheet?</a:t>
            </a:r>
          </a:p>
          <a:p>
            <a:pPr lvl="1" eaLnBrk="1" hangingPunct="1">
              <a:lnSpc>
                <a:spcPct val="80000"/>
              </a:lnSpc>
            </a:pPr>
            <a:r>
              <a:rPr lang="en-US" altLang="en-US" sz="1800" dirty="0"/>
              <a:t>Species that can’t adapt to their new ecosystem?</a:t>
            </a:r>
          </a:p>
          <a:p>
            <a:pPr lvl="1" eaLnBrk="1" hangingPunct="1">
              <a:lnSpc>
                <a:spcPct val="80000"/>
              </a:lnSpc>
            </a:pPr>
            <a:r>
              <a:rPr lang="en-US" altLang="en-US" sz="1800" dirty="0"/>
              <a:t>A permanent El Nino pattern in the Pacific?</a:t>
            </a:r>
          </a:p>
          <a:p>
            <a:pPr lvl="1" eaLnBrk="1" hangingPunct="1">
              <a:lnSpc>
                <a:spcPct val="80000"/>
              </a:lnSpc>
            </a:pPr>
            <a:r>
              <a:rPr lang="en-US" altLang="en-US" sz="1800" dirty="0"/>
              <a:t>An enfeebled Asian monsoon?</a:t>
            </a:r>
          </a:p>
          <a:p>
            <a:pPr lvl="1" eaLnBrk="1" hangingPunct="1">
              <a:lnSpc>
                <a:spcPct val="80000"/>
              </a:lnSpc>
            </a:pPr>
            <a:r>
              <a:rPr lang="en-US" altLang="en-US" sz="1800" dirty="0"/>
              <a:t>A shutdown of the Atlantic “ocean conveyor?”</a:t>
            </a:r>
          </a:p>
          <a:p>
            <a:pPr lvl="1" eaLnBrk="1" hangingPunct="1">
              <a:lnSpc>
                <a:spcPct val="80000"/>
              </a:lnSpc>
            </a:pPr>
            <a:r>
              <a:rPr lang="en-US" altLang="en-US" sz="1800" dirty="0"/>
              <a:t>Loss of corals or other marine species due to ocean acidification, the “other CO2 problem?”</a:t>
            </a:r>
          </a:p>
          <a:p>
            <a:pPr lvl="1" eaLnBrk="1" hangingPunct="1">
              <a:lnSpc>
                <a:spcPct val="80000"/>
              </a:lnSpc>
            </a:pPr>
            <a:r>
              <a:rPr lang="en-US" altLang="en-US" sz="1800" dirty="0"/>
              <a:t>A methane “belch” from ocean clathrates?</a:t>
            </a:r>
          </a:p>
          <a:p>
            <a:pPr marL="457200" lvl="1" indent="0" eaLnBrk="1" hangingPunct="1">
              <a:lnSpc>
                <a:spcPct val="80000"/>
              </a:lnSpc>
              <a:buNone/>
            </a:pPr>
            <a:endParaRPr lang="en-US" altLang="en-US" sz="1800" dirty="0"/>
          </a:p>
          <a:p>
            <a:pPr eaLnBrk="1" hangingPunct="1">
              <a:lnSpc>
                <a:spcPct val="80000"/>
              </a:lnSpc>
            </a:pPr>
            <a:r>
              <a:rPr lang="en-US" altLang="en-US" sz="2400" dirty="0">
                <a:solidFill>
                  <a:srgbClr val="A50021"/>
                </a:solidFill>
              </a:rPr>
              <a:t>Perhaps these questions should not be answered by politicians and accountants</a:t>
            </a:r>
          </a:p>
        </p:txBody>
      </p:sp>
    </p:spTree>
    <p:extLst>
      <p:ext uri="{BB962C8B-B14F-4D97-AF65-F5344CB8AC3E}">
        <p14:creationId xmlns:p14="http://schemas.microsoft.com/office/powerpoint/2010/main" val="2139169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2" descr="C:\temp\1309ipcc_wg1_ar5_spm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1295400"/>
            <a:ext cx="616743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1"/>
          <p:cNvSpPr>
            <a:spLocks noGrp="1"/>
          </p:cNvSpPr>
          <p:nvPr>
            <p:ph type="title"/>
          </p:nvPr>
        </p:nvSpPr>
        <p:spPr/>
        <p:txBody>
          <a:bodyPr/>
          <a:lstStyle/>
          <a:p>
            <a:r>
              <a:rPr lang="en-US" altLang="en-US"/>
              <a:t>Where are we headed?</a:t>
            </a:r>
          </a:p>
        </p:txBody>
      </p:sp>
      <p:sp>
        <p:nvSpPr>
          <p:cNvPr id="14339" name="Content Placeholder 2"/>
          <p:cNvSpPr>
            <a:spLocks noGrp="1"/>
          </p:cNvSpPr>
          <p:nvPr>
            <p:ph idx="1"/>
          </p:nvPr>
        </p:nvSpPr>
        <p:spPr>
          <a:xfrm>
            <a:off x="76200" y="1295400"/>
            <a:ext cx="3048000" cy="5334000"/>
          </a:xfrm>
        </p:spPr>
        <p:txBody>
          <a:bodyPr/>
          <a:lstStyle/>
          <a:p>
            <a:r>
              <a:rPr lang="en-US" altLang="en-US" dirty="0"/>
              <a:t>Temperature increase is proportional to accumulated emissions</a:t>
            </a:r>
          </a:p>
          <a:p>
            <a:r>
              <a:rPr lang="en-US" altLang="en-US" dirty="0"/>
              <a:t>Ice melt and sea level rise is already </a:t>
            </a:r>
            <a:r>
              <a:rPr lang="en-US" altLang="en-US" b="1" i="1" dirty="0">
                <a:solidFill>
                  <a:srgbClr val="FF0000"/>
                </a:solidFill>
              </a:rPr>
              <a:t>committed </a:t>
            </a:r>
            <a:r>
              <a:rPr lang="en-US" altLang="en-US" dirty="0"/>
              <a:t>for many centuries into the future</a:t>
            </a:r>
          </a:p>
        </p:txBody>
      </p:sp>
      <p:sp>
        <p:nvSpPr>
          <p:cNvPr id="4" name="Slide Number Placeholder 3"/>
          <p:cNvSpPr>
            <a:spLocks noGrp="1"/>
          </p:cNvSpPr>
          <p:nvPr>
            <p:ph type="sldNum" sz="quarter" idx="12"/>
          </p:nvPr>
        </p:nvSpPr>
        <p:spPr/>
        <p:txBody>
          <a:bodyPr/>
          <a:lstStyle/>
          <a:p>
            <a:pPr>
              <a:defRPr/>
            </a:pPr>
            <a:fld id="{6DF5E930-E8DB-4CFB-A3E2-54BE324220A6}"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F22CF2C-CF55-4363-BFA4-2595B05466DB}" type="slidenum">
              <a:rPr lang="en-US"/>
              <a:pPr>
                <a:defRPr/>
              </a:pPr>
              <a:t>74</a:t>
            </a:fld>
            <a:endParaRPr lang="en-US"/>
          </a:p>
        </p:txBody>
      </p:sp>
      <p:sp>
        <p:nvSpPr>
          <p:cNvPr id="190467" name="Rectangle 2"/>
          <p:cNvSpPr>
            <a:spLocks noGrp="1" noChangeArrowheads="1"/>
          </p:cNvSpPr>
          <p:nvPr>
            <p:ph type="title"/>
          </p:nvPr>
        </p:nvSpPr>
        <p:spPr/>
        <p:txBody>
          <a:bodyPr/>
          <a:lstStyle/>
          <a:p>
            <a:pPr eaLnBrk="1" hangingPunct="1"/>
            <a:r>
              <a:rPr lang="en-US" altLang="en-US" sz="3200"/>
              <a:t>Summary of </a:t>
            </a:r>
            <a:r>
              <a:rPr lang="en-US" altLang="en-US" sz="3200" i="1" u="sng"/>
              <a:t>Possible</a:t>
            </a:r>
            <a:r>
              <a:rPr lang="en-US" altLang="en-US" sz="3200"/>
              <a:t> Impacts</a:t>
            </a:r>
            <a:br>
              <a:rPr lang="en-US" altLang="en-US" sz="3200"/>
            </a:br>
            <a:r>
              <a:rPr lang="en-US" altLang="en-US" sz="3200"/>
              <a:t>if we stay on </a:t>
            </a:r>
            <a:r>
              <a:rPr lang="en-US" altLang="en-US" sz="3200" i="1" u="sng"/>
              <a:t>Fossil Intensive</a:t>
            </a:r>
            <a:r>
              <a:rPr lang="en-US" altLang="en-US" sz="3200"/>
              <a:t> Path</a:t>
            </a:r>
          </a:p>
        </p:txBody>
      </p:sp>
      <p:sp>
        <p:nvSpPr>
          <p:cNvPr id="190468" name="Rectangle 3"/>
          <p:cNvSpPr>
            <a:spLocks noGrp="1" noChangeArrowheads="1"/>
          </p:cNvSpPr>
          <p:nvPr>
            <p:ph type="body" idx="1"/>
          </p:nvPr>
        </p:nvSpPr>
        <p:spPr>
          <a:xfrm>
            <a:off x="304800" y="1219200"/>
            <a:ext cx="8610600" cy="5410200"/>
          </a:xfrm>
        </p:spPr>
        <p:txBody>
          <a:bodyPr/>
          <a:lstStyle/>
          <a:p>
            <a:pPr eaLnBrk="1" hangingPunct="1">
              <a:lnSpc>
                <a:spcPct val="80000"/>
              </a:lnSpc>
            </a:pPr>
            <a:r>
              <a:rPr lang="en-US" altLang="en-US" sz="2000" b="1" dirty="0"/>
              <a:t>1 degree C (350 ppm, already committed to this rise in temperature) due to inertia of climate system.</a:t>
            </a:r>
          </a:p>
          <a:p>
            <a:pPr lvl="1" eaLnBrk="1" hangingPunct="1">
              <a:lnSpc>
                <a:spcPct val="80000"/>
              </a:lnSpc>
            </a:pPr>
            <a:r>
              <a:rPr lang="en-US" altLang="en-US" sz="1800" dirty="0"/>
              <a:t>Changes in glacial runoff, regional changes in food production</a:t>
            </a:r>
          </a:p>
          <a:p>
            <a:pPr lvl="1" eaLnBrk="1" hangingPunct="1">
              <a:lnSpc>
                <a:spcPct val="80000"/>
              </a:lnSpc>
            </a:pPr>
            <a:r>
              <a:rPr lang="en-US" altLang="en-US" sz="1800" dirty="0"/>
              <a:t>Arctic and glacial meltdown continues, reduction of northern sea ice.</a:t>
            </a:r>
          </a:p>
          <a:p>
            <a:pPr eaLnBrk="1" hangingPunct="1">
              <a:lnSpc>
                <a:spcPct val="80000"/>
              </a:lnSpc>
            </a:pPr>
            <a:r>
              <a:rPr lang="en-US" altLang="en-US" sz="2000" b="1" dirty="0"/>
              <a:t>2 degree C (450 ppm, 2030-2050)</a:t>
            </a:r>
          </a:p>
          <a:p>
            <a:pPr lvl="1" eaLnBrk="1" hangingPunct="1">
              <a:lnSpc>
                <a:spcPct val="80000"/>
              </a:lnSpc>
            </a:pPr>
            <a:r>
              <a:rPr lang="en-US" altLang="en-US" sz="1800" dirty="0"/>
              <a:t>Geologic analog is last interglacial, </a:t>
            </a:r>
            <a:r>
              <a:rPr lang="en-US" altLang="en-US" sz="1800" dirty="0" err="1"/>
              <a:t>Eemian</a:t>
            </a:r>
            <a:r>
              <a:rPr lang="en-US" altLang="en-US" sz="1800" dirty="0"/>
              <a:t> (125,000 years ago)</a:t>
            </a:r>
          </a:p>
          <a:p>
            <a:pPr lvl="1" eaLnBrk="1" hangingPunct="1">
              <a:lnSpc>
                <a:spcPct val="80000"/>
              </a:lnSpc>
            </a:pPr>
            <a:r>
              <a:rPr lang="en-US" altLang="en-US" sz="1800" dirty="0"/>
              <a:t>Severe damage to Arctic, alpine, and coral ecosystems</a:t>
            </a:r>
          </a:p>
          <a:p>
            <a:pPr lvl="1" eaLnBrk="1" hangingPunct="1">
              <a:lnSpc>
                <a:spcPct val="80000"/>
              </a:lnSpc>
            </a:pPr>
            <a:r>
              <a:rPr lang="en-US" altLang="en-US" sz="1800" dirty="0"/>
              <a:t>More frequent heat-waves causing local ecosystem emissions.</a:t>
            </a:r>
          </a:p>
          <a:p>
            <a:pPr lvl="1" eaLnBrk="1" hangingPunct="1">
              <a:lnSpc>
                <a:spcPct val="80000"/>
              </a:lnSpc>
            </a:pPr>
            <a:r>
              <a:rPr lang="en-US" altLang="en-US" sz="1800" dirty="0"/>
              <a:t>Sea-Ice albedo flip: ice (80% reflective) , ocean (5% reflective)</a:t>
            </a:r>
          </a:p>
          <a:p>
            <a:pPr lvl="1" eaLnBrk="1" hangingPunct="1">
              <a:lnSpc>
                <a:spcPct val="80000"/>
              </a:lnSpc>
            </a:pPr>
            <a:r>
              <a:rPr lang="en-US" altLang="en-US" sz="1800" dirty="0"/>
              <a:t>Snow/land albedo flip: Snow (80% reflective), vegetation (15% reflective)</a:t>
            </a:r>
          </a:p>
          <a:p>
            <a:pPr eaLnBrk="1" hangingPunct="1">
              <a:lnSpc>
                <a:spcPct val="80000"/>
              </a:lnSpc>
            </a:pPr>
            <a:r>
              <a:rPr lang="en-US" altLang="en-US" sz="2000" b="1" dirty="0"/>
              <a:t>3 degree C (</a:t>
            </a:r>
            <a:r>
              <a:rPr lang="en-US" altLang="en-US" sz="2000" b="1" dirty="0" err="1"/>
              <a:t>550ppm</a:t>
            </a:r>
            <a:r>
              <a:rPr lang="en-US" altLang="en-US" sz="2000" b="1" dirty="0"/>
              <a:t>, 2060-2090, +50 cm sea level)</a:t>
            </a:r>
          </a:p>
          <a:p>
            <a:pPr lvl="1" eaLnBrk="1" hangingPunct="1">
              <a:lnSpc>
                <a:spcPct val="80000"/>
              </a:lnSpc>
            </a:pPr>
            <a:r>
              <a:rPr lang="en-US" altLang="en-US" sz="1800" dirty="0"/>
              <a:t>Geologic analog is the Pliocene, 4 million years ago (+</a:t>
            </a:r>
            <a:r>
              <a:rPr lang="en-US" altLang="en-US" sz="1800" dirty="0" err="1"/>
              <a:t>10C</a:t>
            </a:r>
            <a:r>
              <a:rPr lang="en-US" altLang="en-US" sz="1800" dirty="0"/>
              <a:t> summers)</a:t>
            </a:r>
          </a:p>
          <a:p>
            <a:pPr lvl="1" eaLnBrk="1" hangingPunct="1">
              <a:lnSpc>
                <a:spcPct val="80000"/>
              </a:lnSpc>
            </a:pPr>
            <a:r>
              <a:rPr lang="en-US" altLang="en-US" sz="1800" dirty="0"/>
              <a:t>Australia burning, collapse of Amazon ecosystem, Permanent El Nino</a:t>
            </a:r>
          </a:p>
          <a:p>
            <a:pPr lvl="1" eaLnBrk="1" hangingPunct="1">
              <a:lnSpc>
                <a:spcPct val="80000"/>
              </a:lnSpc>
            </a:pPr>
            <a:r>
              <a:rPr lang="en-US" altLang="en-US" sz="1800" dirty="0"/>
              <a:t>Complete disappearance of Arctic </a:t>
            </a:r>
            <a:r>
              <a:rPr lang="en-US" altLang="en-US" sz="1800" u="sng" dirty="0"/>
              <a:t>summer</a:t>
            </a:r>
            <a:r>
              <a:rPr lang="en-US" altLang="en-US" sz="1800" dirty="0"/>
              <a:t> sea ice.</a:t>
            </a:r>
          </a:p>
          <a:p>
            <a:pPr lvl="1" eaLnBrk="1" hangingPunct="1">
              <a:lnSpc>
                <a:spcPct val="80000"/>
              </a:lnSpc>
            </a:pPr>
            <a:r>
              <a:rPr lang="en-US" altLang="en-US" sz="1800" dirty="0"/>
              <a:t>Significant melting of tropical glaciers, loss of water sources in Andes, Asia.</a:t>
            </a:r>
          </a:p>
          <a:p>
            <a:pPr lvl="1" eaLnBrk="1" hangingPunct="1">
              <a:lnSpc>
                <a:spcPct val="80000"/>
              </a:lnSpc>
            </a:pPr>
            <a:r>
              <a:rPr lang="en-US" altLang="en-US" sz="1800" dirty="0"/>
              <a:t>Loss of Great Barrier Reef (home to 1500 species)</a:t>
            </a:r>
          </a:p>
          <a:p>
            <a:pPr lvl="1" eaLnBrk="1" hangingPunct="1">
              <a:lnSpc>
                <a:spcPct val="80000"/>
              </a:lnSpc>
            </a:pPr>
            <a:r>
              <a:rPr lang="en-US" altLang="en-US" sz="1800" dirty="0"/>
              <a:t>30% of global species at risk of extinction.</a:t>
            </a:r>
          </a:p>
          <a:p>
            <a:pPr lvl="1" eaLnBrk="1" hangingPunct="1">
              <a:lnSpc>
                <a:spcPct val="80000"/>
              </a:lnSpc>
            </a:pPr>
            <a:r>
              <a:rPr lang="en-US" altLang="en-US" sz="1800" dirty="0"/>
              <a:t>Risk that 650 Gt-C terrestrial biomass becomes a net source, due to soil moisture, plant stress, committing world to 4 degrees.</a:t>
            </a:r>
          </a:p>
        </p:txBody>
      </p:sp>
      <p:sp>
        <p:nvSpPr>
          <p:cNvPr id="190469" name="AutoShape 4"/>
          <p:cNvSpPr>
            <a:spLocks noChangeArrowheads="1"/>
          </p:cNvSpPr>
          <p:nvPr/>
        </p:nvSpPr>
        <p:spPr bwMode="auto">
          <a:xfrm>
            <a:off x="8562975" y="3509963"/>
            <a:ext cx="504825" cy="833437"/>
          </a:xfrm>
          <a:prstGeom prst="curvedLeftArrow">
            <a:avLst>
              <a:gd name="adj1" fmla="val 33019"/>
              <a:gd name="adj2" fmla="val 66038"/>
              <a:gd name="adj3" fmla="val 33333"/>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90470" name="AutoShape 5"/>
          <p:cNvSpPr>
            <a:spLocks noChangeArrowheads="1"/>
          </p:cNvSpPr>
          <p:nvPr/>
        </p:nvSpPr>
        <p:spPr bwMode="auto">
          <a:xfrm>
            <a:off x="8562975" y="5643563"/>
            <a:ext cx="428625" cy="909637"/>
          </a:xfrm>
          <a:prstGeom prst="curvedLeftArrow">
            <a:avLst>
              <a:gd name="adj1" fmla="val 42444"/>
              <a:gd name="adj2" fmla="val 84889"/>
              <a:gd name="adj3" fmla="val 33333"/>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1085753936"/>
      </p:ext>
    </p:extLst>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60A0526-0705-445A-BBD8-64276A6F76D2}" type="slidenum">
              <a:rPr lang="en-US"/>
              <a:pPr>
                <a:defRPr/>
              </a:pPr>
              <a:t>75</a:t>
            </a:fld>
            <a:endParaRPr lang="en-US"/>
          </a:p>
        </p:txBody>
      </p:sp>
      <p:sp>
        <p:nvSpPr>
          <p:cNvPr id="191491" name="Rectangle 2"/>
          <p:cNvSpPr>
            <a:spLocks noGrp="1" noChangeArrowheads="1"/>
          </p:cNvSpPr>
          <p:nvPr>
            <p:ph type="title"/>
          </p:nvPr>
        </p:nvSpPr>
        <p:spPr/>
        <p:txBody>
          <a:bodyPr/>
          <a:lstStyle/>
          <a:p>
            <a:pPr eaLnBrk="1" hangingPunct="1"/>
            <a:r>
              <a:rPr lang="en-US" altLang="en-US" sz="3200"/>
              <a:t>Summary of </a:t>
            </a:r>
            <a:r>
              <a:rPr lang="en-US" altLang="en-US" sz="3200" i="1" u="sng"/>
              <a:t>Possible</a:t>
            </a:r>
            <a:r>
              <a:rPr lang="en-US" altLang="en-US" sz="3200"/>
              <a:t> Impacts</a:t>
            </a:r>
            <a:br>
              <a:rPr lang="en-US" altLang="en-US" sz="3200"/>
            </a:br>
            <a:r>
              <a:rPr lang="en-US" altLang="en-US" sz="3200"/>
              <a:t>if we stay on </a:t>
            </a:r>
            <a:r>
              <a:rPr lang="en-US" altLang="en-US" sz="3200" i="1" u="sng"/>
              <a:t>Fossil Intensive</a:t>
            </a:r>
            <a:r>
              <a:rPr lang="en-US" altLang="en-US" sz="3200"/>
              <a:t> Path</a:t>
            </a:r>
          </a:p>
        </p:txBody>
      </p:sp>
      <p:sp>
        <p:nvSpPr>
          <p:cNvPr id="191492" name="Rectangle 3"/>
          <p:cNvSpPr>
            <a:spLocks noGrp="1" noChangeArrowheads="1"/>
          </p:cNvSpPr>
          <p:nvPr>
            <p:ph type="body" idx="1"/>
          </p:nvPr>
        </p:nvSpPr>
        <p:spPr>
          <a:xfrm>
            <a:off x="304800" y="1219200"/>
            <a:ext cx="8610600" cy="5410200"/>
          </a:xfrm>
        </p:spPr>
        <p:txBody>
          <a:bodyPr/>
          <a:lstStyle/>
          <a:p>
            <a:pPr eaLnBrk="1" hangingPunct="1">
              <a:lnSpc>
                <a:spcPct val="80000"/>
              </a:lnSpc>
            </a:pPr>
            <a:r>
              <a:rPr lang="en-US" altLang="en-US" sz="2000" b="1" dirty="0"/>
              <a:t>4 degree C (700 ppm, &gt;2070, +2 meter sea level rise)</a:t>
            </a:r>
          </a:p>
          <a:p>
            <a:pPr lvl="1" eaLnBrk="1" hangingPunct="1">
              <a:lnSpc>
                <a:spcPct val="80000"/>
              </a:lnSpc>
            </a:pPr>
            <a:r>
              <a:rPr lang="en-US" altLang="en-US" sz="1800" dirty="0"/>
              <a:t>Mass starvation will be a permanent risk for much of the human race.</a:t>
            </a:r>
          </a:p>
          <a:p>
            <a:pPr lvl="1" eaLnBrk="1" hangingPunct="1">
              <a:lnSpc>
                <a:spcPct val="80000"/>
              </a:lnSpc>
            </a:pPr>
            <a:r>
              <a:rPr lang="en-US" altLang="en-US" sz="1800" dirty="0"/>
              <a:t>Significant melting of Greenland ice sheet and </a:t>
            </a:r>
            <a:r>
              <a:rPr lang="en-US" altLang="en-US" sz="1800" dirty="0" err="1"/>
              <a:t>W.Antarctic</a:t>
            </a:r>
            <a:r>
              <a:rPr lang="en-US" altLang="en-US" sz="1800" dirty="0"/>
              <a:t> ice shelf.</a:t>
            </a:r>
          </a:p>
          <a:p>
            <a:pPr lvl="1" eaLnBrk="1" hangingPunct="1">
              <a:lnSpc>
                <a:spcPct val="80000"/>
              </a:lnSpc>
            </a:pPr>
            <a:r>
              <a:rPr lang="en-US" altLang="en-US" sz="1800" dirty="0"/>
              <a:t>Risk of irreversible loss of permafrost (350-950 Gt-C) and</a:t>
            </a:r>
          </a:p>
          <a:p>
            <a:pPr marL="457200" lvl="1" indent="0" eaLnBrk="1" hangingPunct="1">
              <a:lnSpc>
                <a:spcPct val="80000"/>
              </a:lnSpc>
              <a:buNone/>
            </a:pPr>
            <a:r>
              <a:rPr lang="en-US" altLang="en-US" sz="1800" dirty="0"/>
              <a:t>     emission of methane/CO2, committing world to 5 degrees.</a:t>
            </a:r>
          </a:p>
          <a:p>
            <a:pPr eaLnBrk="1" hangingPunct="1">
              <a:lnSpc>
                <a:spcPct val="80000"/>
              </a:lnSpc>
            </a:pPr>
            <a:r>
              <a:rPr lang="en-US" altLang="en-US" sz="2000" b="1" dirty="0"/>
              <a:t>5 degree C (850 ppm, &gt; 2090, +3 meter sea level rise)</a:t>
            </a:r>
          </a:p>
          <a:p>
            <a:pPr lvl="1" eaLnBrk="1" hangingPunct="1">
              <a:lnSpc>
                <a:spcPct val="80000"/>
              </a:lnSpc>
            </a:pPr>
            <a:r>
              <a:rPr lang="en-US" altLang="en-US" sz="1800" dirty="0"/>
              <a:t>Geologic analog is the Permian-Eocene Thermal Maximum, 55 million years ago</a:t>
            </a:r>
          </a:p>
          <a:p>
            <a:pPr lvl="1" eaLnBrk="1" hangingPunct="1">
              <a:lnSpc>
                <a:spcPct val="80000"/>
              </a:lnSpc>
            </a:pPr>
            <a:r>
              <a:rPr lang="en-US" altLang="en-US" sz="1800" dirty="0"/>
              <a:t>Ronne and Ross ice sheets (W. Antarctic) begin to melt (+5 meters </a:t>
            </a:r>
            <a:r>
              <a:rPr lang="en-US" altLang="en-US" sz="1800" dirty="0" err="1"/>
              <a:t>SLR</a:t>
            </a:r>
            <a:r>
              <a:rPr lang="en-US" altLang="en-US" sz="1800" dirty="0"/>
              <a:t>)</a:t>
            </a:r>
          </a:p>
          <a:p>
            <a:pPr lvl="1" eaLnBrk="1" hangingPunct="1">
              <a:lnSpc>
                <a:spcPct val="80000"/>
              </a:lnSpc>
            </a:pPr>
            <a:r>
              <a:rPr lang="en-US" altLang="en-US" sz="1800" dirty="0"/>
              <a:t>Risk of reduction/collapse in meridional overturning current</a:t>
            </a:r>
          </a:p>
          <a:p>
            <a:pPr lvl="1" eaLnBrk="1" hangingPunct="1">
              <a:lnSpc>
                <a:spcPct val="80000"/>
              </a:lnSpc>
            </a:pPr>
            <a:r>
              <a:rPr lang="en-US" altLang="en-US" sz="1800" dirty="0"/>
              <a:t>Risk of irreversible loss of ocean methane clathrates (</a:t>
            </a:r>
            <a:r>
              <a:rPr lang="en-US" altLang="en-US" sz="1800" dirty="0" err="1"/>
              <a:t>1000’s</a:t>
            </a:r>
            <a:r>
              <a:rPr lang="en-US" altLang="en-US" sz="1800" dirty="0"/>
              <a:t> Gt-C), committing world to 6 degrees</a:t>
            </a:r>
          </a:p>
          <a:p>
            <a:pPr eaLnBrk="1" hangingPunct="1">
              <a:lnSpc>
                <a:spcPct val="80000"/>
              </a:lnSpc>
            </a:pPr>
            <a:r>
              <a:rPr lang="en-US" altLang="en-US" sz="2000" b="1" dirty="0"/>
              <a:t>6 degree C (1100 ppm, &gt; 2150) + 10 meter sea level rise</a:t>
            </a:r>
          </a:p>
          <a:p>
            <a:pPr lvl="1" eaLnBrk="1" hangingPunct="1">
              <a:lnSpc>
                <a:spcPct val="80000"/>
              </a:lnSpc>
            </a:pPr>
            <a:r>
              <a:rPr lang="en-US" altLang="en-US" sz="1800" dirty="0"/>
              <a:t>Geologic  analog would be the Cretaceous period: 144 to 65 million  or the End-Permian, 250 million years ago</a:t>
            </a:r>
          </a:p>
          <a:p>
            <a:pPr lvl="1" eaLnBrk="1" hangingPunct="1">
              <a:lnSpc>
                <a:spcPct val="80000"/>
              </a:lnSpc>
            </a:pPr>
            <a:r>
              <a:rPr lang="en-US" altLang="en-US" sz="1800" dirty="0"/>
              <a:t>Permanent loss of ice sheets at both poles, Rain forests have burned up and disappeared (10 meter </a:t>
            </a:r>
            <a:r>
              <a:rPr lang="en-US" altLang="en-US" sz="1800" dirty="0" err="1"/>
              <a:t>SLR</a:t>
            </a:r>
            <a:r>
              <a:rPr lang="en-US" altLang="en-US" sz="1800" dirty="0"/>
              <a:t> f/ </a:t>
            </a:r>
            <a:r>
              <a:rPr lang="en-US" altLang="en-US" sz="1800" dirty="0" err="1"/>
              <a:t>E.Antarctic</a:t>
            </a:r>
            <a:r>
              <a:rPr lang="en-US" altLang="en-US" sz="1800" dirty="0"/>
              <a:t> ice sheets)</a:t>
            </a:r>
          </a:p>
          <a:p>
            <a:pPr lvl="1" eaLnBrk="1" hangingPunct="1">
              <a:lnSpc>
                <a:spcPct val="80000"/>
              </a:lnSpc>
            </a:pPr>
            <a:r>
              <a:rPr lang="en-US" altLang="en-US" sz="1800" dirty="0"/>
              <a:t>30/50 US states will not be able to host state trees or flowers, how fast can wildlife and ecosystems migrate?</a:t>
            </a:r>
          </a:p>
        </p:txBody>
      </p:sp>
      <p:sp>
        <p:nvSpPr>
          <p:cNvPr id="191493" name="AutoShape 4"/>
          <p:cNvSpPr>
            <a:spLocks noChangeArrowheads="1"/>
          </p:cNvSpPr>
          <p:nvPr/>
        </p:nvSpPr>
        <p:spPr bwMode="auto">
          <a:xfrm>
            <a:off x="8382000" y="3733800"/>
            <a:ext cx="609600" cy="914400"/>
          </a:xfrm>
          <a:prstGeom prst="curvedLeftArrow">
            <a:avLst>
              <a:gd name="adj1" fmla="val 30000"/>
              <a:gd name="adj2" fmla="val 60000"/>
              <a:gd name="adj3" fmla="val 33333"/>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91494" name="AutoShape 5"/>
          <p:cNvSpPr>
            <a:spLocks noChangeArrowheads="1"/>
          </p:cNvSpPr>
          <p:nvPr/>
        </p:nvSpPr>
        <p:spPr bwMode="auto">
          <a:xfrm>
            <a:off x="8382000" y="2133600"/>
            <a:ext cx="533400" cy="914400"/>
          </a:xfrm>
          <a:prstGeom prst="curvedLeftArrow">
            <a:avLst>
              <a:gd name="adj1" fmla="val 34286"/>
              <a:gd name="adj2" fmla="val 68571"/>
              <a:gd name="adj3" fmla="val 33333"/>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2826680228"/>
      </p:ext>
    </p:extLst>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8CD86B3-5B9B-438C-8926-C9AA2176BA2D}" type="slidenum">
              <a:rPr lang="en-US"/>
              <a:pPr>
                <a:defRPr/>
              </a:pPr>
              <a:t>76</a:t>
            </a:fld>
            <a:endParaRPr lang="en-US"/>
          </a:p>
        </p:txBody>
      </p:sp>
      <p:sp>
        <p:nvSpPr>
          <p:cNvPr id="162819" name="Rectangle 2"/>
          <p:cNvSpPr>
            <a:spLocks noGrp="1" noChangeArrowheads="1"/>
          </p:cNvSpPr>
          <p:nvPr>
            <p:ph type="title"/>
          </p:nvPr>
        </p:nvSpPr>
        <p:spPr>
          <a:xfrm>
            <a:off x="228600" y="76200"/>
            <a:ext cx="8839200" cy="914400"/>
          </a:xfrm>
        </p:spPr>
        <p:txBody>
          <a:bodyPr/>
          <a:lstStyle/>
          <a:p>
            <a:pPr eaLnBrk="1" hangingPunct="1"/>
            <a:r>
              <a:rPr lang="en-US" altLang="en-US" dirty="0"/>
              <a:t>Risk assessment &amp; precautionary principle </a:t>
            </a:r>
            <a:r>
              <a:rPr lang="en-US" altLang="en-US" sz="2400" dirty="0"/>
              <a:t>(burden of proof is essentially reversed)</a:t>
            </a:r>
          </a:p>
        </p:txBody>
      </p:sp>
      <p:sp>
        <p:nvSpPr>
          <p:cNvPr id="162820" name="Rectangle 3"/>
          <p:cNvSpPr>
            <a:spLocks noGrp="1" noChangeArrowheads="1"/>
          </p:cNvSpPr>
          <p:nvPr>
            <p:ph type="body" idx="1"/>
          </p:nvPr>
        </p:nvSpPr>
        <p:spPr>
          <a:xfrm>
            <a:off x="152400" y="1219200"/>
            <a:ext cx="8915400" cy="5486400"/>
          </a:xfrm>
        </p:spPr>
        <p:txBody>
          <a:bodyPr/>
          <a:lstStyle/>
          <a:p>
            <a:pPr eaLnBrk="1" hangingPunct="1">
              <a:lnSpc>
                <a:spcPct val="80000"/>
              </a:lnSpc>
            </a:pPr>
            <a:r>
              <a:rPr lang="en-US" altLang="en-US" sz="2100" dirty="0"/>
              <a:t>Most probable forecast is that climate change will be </a:t>
            </a:r>
            <a:r>
              <a:rPr lang="en-US" altLang="en-US" sz="2100" i="1" u="sng" dirty="0"/>
              <a:t>very</a:t>
            </a:r>
            <a:r>
              <a:rPr lang="en-US" altLang="en-US" sz="2100" dirty="0"/>
              <a:t> disruptive unless humans </a:t>
            </a:r>
            <a:r>
              <a:rPr lang="en-US" altLang="en-US" sz="2100" i="1" u="sng" dirty="0"/>
              <a:t>radically</a:t>
            </a:r>
            <a:r>
              <a:rPr lang="en-US" altLang="en-US" sz="2100" dirty="0"/>
              <a:t> change their habits.</a:t>
            </a:r>
            <a:r>
              <a:rPr lang="en-US" altLang="en-US" sz="1900" dirty="0"/>
              <a:t>.</a:t>
            </a:r>
          </a:p>
          <a:p>
            <a:pPr lvl="1" eaLnBrk="1" hangingPunct="1">
              <a:lnSpc>
                <a:spcPct val="80000"/>
              </a:lnSpc>
            </a:pPr>
            <a:r>
              <a:rPr lang="en-US" altLang="en-US" sz="1900" dirty="0"/>
              <a:t>Economic and ecological systems are highly non-linear (“everything depends on everything else”) and may respond in unpredictable ways to small changes in climate (</a:t>
            </a:r>
            <a:r>
              <a:rPr lang="en-US" altLang="en-US" sz="1900" i="1" dirty="0"/>
              <a:t>e.g</a:t>
            </a:r>
            <a:r>
              <a:rPr lang="en-US" altLang="en-US" sz="1900" dirty="0"/>
              <a:t>., sea level rise, biosphere thresholds).</a:t>
            </a:r>
          </a:p>
          <a:p>
            <a:pPr eaLnBrk="1" hangingPunct="1">
              <a:lnSpc>
                <a:spcPct val="80000"/>
              </a:lnSpc>
            </a:pPr>
            <a:r>
              <a:rPr lang="en-US" altLang="en-US" sz="2000" dirty="0"/>
              <a:t>If extreme threat is real (5% chance ??) and we do nothing:</a:t>
            </a:r>
          </a:p>
          <a:p>
            <a:pPr lvl="1" eaLnBrk="1" hangingPunct="1">
              <a:lnSpc>
                <a:spcPct val="80000"/>
              </a:lnSpc>
            </a:pPr>
            <a:r>
              <a:rPr lang="en-US" altLang="en-US" sz="1900" dirty="0"/>
              <a:t>World will be disrupted in a way that can only have </a:t>
            </a:r>
            <a:r>
              <a:rPr lang="en-US" altLang="en-US" sz="1900" i="1" u="sng" dirty="0"/>
              <a:t>overwhelming</a:t>
            </a:r>
            <a:r>
              <a:rPr lang="en-US" altLang="en-US" sz="1900" dirty="0"/>
              <a:t> negative consequences for </a:t>
            </a:r>
            <a:r>
              <a:rPr lang="en-US" altLang="en-US" sz="1900" i="1" u="sng" dirty="0">
                <a:solidFill>
                  <a:srgbClr val="FF0000"/>
                </a:solidFill>
              </a:rPr>
              <a:t>future</a:t>
            </a:r>
            <a:r>
              <a:rPr lang="en-US" altLang="en-US" sz="1900" dirty="0"/>
              <a:t> generations.  </a:t>
            </a:r>
          </a:p>
          <a:p>
            <a:pPr lvl="1" eaLnBrk="1" hangingPunct="1">
              <a:lnSpc>
                <a:spcPct val="80000"/>
              </a:lnSpc>
            </a:pPr>
            <a:r>
              <a:rPr lang="en-US" altLang="en-US" sz="1800" dirty="0"/>
              <a:t>We can probably afford to be ignorant of small risks, but we cannot afford to misevaluate veritable catastrophes.  </a:t>
            </a:r>
            <a:r>
              <a:rPr lang="en-US" altLang="en-US" sz="1900" b="1" i="1" dirty="0">
                <a:solidFill>
                  <a:srgbClr val="FF0000"/>
                </a:solidFill>
              </a:rPr>
              <a:t>There would be regrets</a:t>
            </a:r>
            <a:r>
              <a:rPr lang="en-US" altLang="en-US" sz="1900" dirty="0"/>
              <a:t>.</a:t>
            </a:r>
          </a:p>
          <a:p>
            <a:pPr lvl="1" eaLnBrk="1" hangingPunct="1">
              <a:lnSpc>
                <a:spcPct val="80000"/>
              </a:lnSpc>
            </a:pPr>
            <a:r>
              <a:rPr lang="en-US" altLang="en-US" sz="1900" dirty="0"/>
              <a:t>Climate uncertainties are “asymmetric” with “long-tail” towards higher risk.</a:t>
            </a:r>
          </a:p>
          <a:p>
            <a:pPr lvl="1" eaLnBrk="1" hangingPunct="1">
              <a:lnSpc>
                <a:spcPct val="80000"/>
              </a:lnSpc>
            </a:pPr>
            <a:r>
              <a:rPr lang="en-US" altLang="en-US" sz="1900" dirty="0"/>
              <a:t>Future generations “pay the price” for our inaction.</a:t>
            </a:r>
          </a:p>
          <a:p>
            <a:pPr eaLnBrk="1" hangingPunct="1">
              <a:lnSpc>
                <a:spcPct val="80000"/>
              </a:lnSpc>
            </a:pPr>
            <a:r>
              <a:rPr lang="en-US" altLang="en-US" sz="2000" dirty="0"/>
              <a:t>There is a small chance (5% chance ??) that climate change will be manageable without human intervention.   By taking action at this time:</a:t>
            </a:r>
          </a:p>
          <a:p>
            <a:pPr lvl="1" eaLnBrk="1" hangingPunct="1">
              <a:lnSpc>
                <a:spcPct val="80000"/>
              </a:lnSpc>
            </a:pPr>
            <a:r>
              <a:rPr lang="en-US" altLang="en-US" sz="1900" dirty="0">
                <a:solidFill>
                  <a:srgbClr val="FF0000"/>
                </a:solidFill>
              </a:rPr>
              <a:t>There would be “no regrets”</a:t>
            </a:r>
          </a:p>
          <a:p>
            <a:pPr lvl="1" eaLnBrk="1" hangingPunct="1">
              <a:lnSpc>
                <a:spcPct val="80000"/>
              </a:lnSpc>
            </a:pPr>
            <a:r>
              <a:rPr lang="en-US" altLang="en-US" sz="1900" dirty="0"/>
              <a:t>Investment in carbon-neutral (sustainable) energy would be a benefit for other reasons (energy independence, economic growth, etc.)</a:t>
            </a:r>
          </a:p>
          <a:p>
            <a:pPr marL="457200" lvl="1" indent="0" eaLnBrk="1" hangingPunct="1">
              <a:lnSpc>
                <a:spcPct val="80000"/>
              </a:lnSpc>
              <a:buNone/>
            </a:pPr>
            <a:r>
              <a:rPr lang="en-US" altLang="en-US" sz="2000" dirty="0"/>
              <a:t>By taking unnecessary action, who suffers?</a:t>
            </a:r>
          </a:p>
          <a:p>
            <a:pPr lvl="1" eaLnBrk="1" hangingPunct="1">
              <a:lnSpc>
                <a:spcPct val="80000"/>
              </a:lnSpc>
            </a:pPr>
            <a:r>
              <a:rPr lang="en-US" altLang="en-US" sz="1900" dirty="0"/>
              <a:t>Many trillion of $$’s will be left unexploited, economy </a:t>
            </a:r>
            <a:r>
              <a:rPr lang="en-US" altLang="en-US" sz="1900" i="1" u="sng" dirty="0">
                <a:solidFill>
                  <a:srgbClr val="FF0000"/>
                </a:solidFill>
              </a:rPr>
              <a:t>might</a:t>
            </a:r>
            <a:r>
              <a:rPr lang="en-US" altLang="en-US" sz="1900" dirty="0"/>
              <a:t> suffer.</a:t>
            </a:r>
          </a:p>
        </p:txBody>
      </p:sp>
    </p:spTree>
    <p:extLst>
      <p:ext uri="{BB962C8B-B14F-4D97-AF65-F5344CB8AC3E}">
        <p14:creationId xmlns:p14="http://schemas.microsoft.com/office/powerpoint/2010/main" val="3185700528"/>
      </p:ext>
    </p:extLst>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EE1E13-611E-4A42-A6E3-4CF9F94CFBF7}" type="slidenum">
              <a:rPr lang="en-US"/>
              <a:pPr>
                <a:defRPr/>
              </a:pPr>
              <a:t>77</a:t>
            </a:fld>
            <a:endParaRPr lang="en-US"/>
          </a:p>
        </p:txBody>
      </p:sp>
      <p:sp>
        <p:nvSpPr>
          <p:cNvPr id="105475" name="Rectangle 2"/>
          <p:cNvSpPr>
            <a:spLocks noGrp="1" noChangeArrowheads="1"/>
          </p:cNvSpPr>
          <p:nvPr>
            <p:ph type="title"/>
          </p:nvPr>
        </p:nvSpPr>
        <p:spPr/>
        <p:txBody>
          <a:bodyPr/>
          <a:lstStyle/>
          <a:p>
            <a:pPr eaLnBrk="1" hangingPunct="1"/>
            <a:r>
              <a:rPr lang="en-US" altLang="en-US"/>
              <a:t>Why is uncertainty asymmetric?</a:t>
            </a:r>
          </a:p>
        </p:txBody>
      </p:sp>
      <p:sp>
        <p:nvSpPr>
          <p:cNvPr id="105476" name="Rectangle 3"/>
          <p:cNvSpPr>
            <a:spLocks noGrp="1" noChangeArrowheads="1"/>
          </p:cNvSpPr>
          <p:nvPr>
            <p:ph type="body" idx="1"/>
          </p:nvPr>
        </p:nvSpPr>
        <p:spPr>
          <a:xfrm>
            <a:off x="304800" y="1143000"/>
            <a:ext cx="8610600" cy="5562600"/>
          </a:xfrm>
        </p:spPr>
        <p:txBody>
          <a:bodyPr/>
          <a:lstStyle/>
          <a:p>
            <a:pPr eaLnBrk="1" hangingPunct="1">
              <a:lnSpc>
                <a:spcPct val="90000"/>
              </a:lnSpc>
            </a:pPr>
            <a:r>
              <a:rPr lang="en-US" altLang="en-US" sz="2000" dirty="0"/>
              <a:t>In short, humans cannot comprehend the exponential</a:t>
            </a:r>
          </a:p>
          <a:p>
            <a:pPr lvl="1" eaLnBrk="1" hangingPunct="1">
              <a:lnSpc>
                <a:spcPct val="90000"/>
              </a:lnSpc>
            </a:pPr>
            <a:r>
              <a:rPr lang="en-US" altLang="en-US" sz="1800" dirty="0"/>
              <a:t>We (our models) tend to linearize from present day conditions</a:t>
            </a:r>
          </a:p>
          <a:p>
            <a:pPr lvl="1" eaLnBrk="1" hangingPunct="1">
              <a:lnSpc>
                <a:spcPct val="90000"/>
              </a:lnSpc>
            </a:pPr>
            <a:r>
              <a:rPr lang="en-US" altLang="en-US" sz="1800" dirty="0"/>
              <a:t>Models may be missing important processes that come into play at higher temperatures or depend on complex interactions</a:t>
            </a:r>
          </a:p>
          <a:p>
            <a:pPr lvl="1" eaLnBrk="1" hangingPunct="1">
              <a:lnSpc>
                <a:spcPct val="90000"/>
              </a:lnSpc>
            </a:pPr>
            <a:r>
              <a:rPr lang="en-US" altLang="en-US" sz="1800" dirty="0"/>
              <a:t>This tends to underestimate the change (+ or -) that is occurring.</a:t>
            </a:r>
          </a:p>
          <a:p>
            <a:pPr lvl="1" eaLnBrk="1" hangingPunct="1">
              <a:lnSpc>
                <a:spcPct val="90000"/>
              </a:lnSpc>
            </a:pPr>
            <a:endParaRPr lang="en-US" altLang="en-US" sz="1800" dirty="0"/>
          </a:p>
          <a:p>
            <a:pPr marL="0" indent="0" eaLnBrk="1" hangingPunct="1">
              <a:lnSpc>
                <a:spcPct val="90000"/>
              </a:lnSpc>
              <a:buNone/>
            </a:pPr>
            <a:r>
              <a:rPr lang="en-US" altLang="en-US" sz="2200" dirty="0"/>
              <a:t>                                        </a:t>
            </a:r>
            <a:r>
              <a:rPr lang="en-US" altLang="en-US" sz="2200" u="sng" dirty="0"/>
              <a:t>Some Examples</a:t>
            </a:r>
          </a:p>
          <a:p>
            <a:pPr lvl="1" eaLnBrk="1" hangingPunct="1">
              <a:lnSpc>
                <a:spcPct val="90000"/>
              </a:lnSpc>
            </a:pPr>
            <a:endParaRPr lang="en-US" altLang="en-US" sz="1800" dirty="0"/>
          </a:p>
          <a:p>
            <a:pPr eaLnBrk="1" hangingPunct="1">
              <a:lnSpc>
                <a:spcPct val="90000"/>
              </a:lnSpc>
            </a:pPr>
            <a:r>
              <a:rPr lang="en-US" altLang="en-US" sz="2000" dirty="0"/>
              <a:t>Terrestrial Feedbacks</a:t>
            </a:r>
          </a:p>
          <a:p>
            <a:pPr lvl="1" eaLnBrk="1" hangingPunct="1">
              <a:lnSpc>
                <a:spcPct val="90000"/>
              </a:lnSpc>
            </a:pPr>
            <a:r>
              <a:rPr lang="en-US" altLang="en-US" sz="1800" dirty="0"/>
              <a:t>Pests in Canadian boreal forest cause tree-mortality, increasing T</a:t>
            </a:r>
            <a:endParaRPr lang="en-US" altLang="en-US" sz="1600" dirty="0"/>
          </a:p>
          <a:p>
            <a:pPr lvl="1" eaLnBrk="1" hangingPunct="1">
              <a:lnSpc>
                <a:spcPct val="90000"/>
              </a:lnSpc>
            </a:pPr>
            <a:r>
              <a:rPr lang="en-US" altLang="en-US" sz="1800" dirty="0"/>
              <a:t>Increased tree mortality in western USA, loss of ecosystem services</a:t>
            </a:r>
          </a:p>
          <a:p>
            <a:pPr lvl="1" eaLnBrk="1" hangingPunct="1">
              <a:lnSpc>
                <a:spcPct val="90000"/>
              </a:lnSpc>
            </a:pPr>
            <a:r>
              <a:rPr lang="en-US" altLang="en-US" sz="1800" dirty="0"/>
              <a:t>Heat-waves lead to loss of soil moisture, leads to drought, fire</a:t>
            </a:r>
          </a:p>
          <a:p>
            <a:pPr eaLnBrk="1" hangingPunct="1">
              <a:lnSpc>
                <a:spcPct val="90000"/>
              </a:lnSpc>
            </a:pPr>
            <a:r>
              <a:rPr lang="en-US" altLang="en-US" sz="2000" dirty="0"/>
              <a:t>Feedbacks due to natural long-term carbon sequestration.</a:t>
            </a:r>
          </a:p>
          <a:p>
            <a:pPr lvl="1" eaLnBrk="1" hangingPunct="1">
              <a:lnSpc>
                <a:spcPct val="90000"/>
              </a:lnSpc>
            </a:pPr>
            <a:r>
              <a:rPr lang="en-US" altLang="en-US" sz="1800" dirty="0"/>
              <a:t>Warming causes CO2 emissions from Canadian &amp; Siberian Peat Bogs </a:t>
            </a:r>
          </a:p>
          <a:p>
            <a:pPr lvl="1" eaLnBrk="1" hangingPunct="1">
              <a:lnSpc>
                <a:spcPct val="90000"/>
              </a:lnSpc>
            </a:pPr>
            <a:r>
              <a:rPr lang="en-US" altLang="en-US" sz="1800" dirty="0"/>
              <a:t>Indonesian Peat Bogs (drained for rice crops)  increase emissions</a:t>
            </a:r>
          </a:p>
          <a:p>
            <a:pPr eaLnBrk="1" hangingPunct="1">
              <a:lnSpc>
                <a:spcPct val="90000"/>
              </a:lnSpc>
            </a:pPr>
            <a:r>
              <a:rPr lang="en-US" altLang="en-US" sz="2000" dirty="0"/>
              <a:t>Feedbacks due to Permafrost, Clathrates</a:t>
            </a:r>
          </a:p>
          <a:p>
            <a:pPr lvl="1" eaLnBrk="1" hangingPunct="1">
              <a:lnSpc>
                <a:spcPct val="90000"/>
              </a:lnSpc>
            </a:pPr>
            <a:r>
              <a:rPr lang="en-US" altLang="en-US" sz="1800" dirty="0"/>
              <a:t>Warming can cause accelerated melting of permafrost</a:t>
            </a:r>
          </a:p>
          <a:p>
            <a:pPr lvl="1" eaLnBrk="1" hangingPunct="1">
              <a:lnSpc>
                <a:spcPct val="90000"/>
              </a:lnSpc>
            </a:pPr>
            <a:r>
              <a:rPr lang="en-US" altLang="en-US" sz="1800" dirty="0"/>
              <a:t>New freeze mechanism causes clathrates to rapidly release methane</a:t>
            </a:r>
          </a:p>
        </p:txBody>
      </p:sp>
    </p:spTree>
    <p:extLst>
      <p:ext uri="{BB962C8B-B14F-4D97-AF65-F5344CB8AC3E}">
        <p14:creationId xmlns:p14="http://schemas.microsoft.com/office/powerpoint/2010/main" val="3755431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6"/>
          <p:cNvSpPr>
            <a:spLocks noGrp="1"/>
          </p:cNvSpPr>
          <p:nvPr>
            <p:ph type="sldNum" sz="quarter" idx="12"/>
          </p:nvPr>
        </p:nvSpPr>
        <p:spPr/>
        <p:txBody>
          <a:bodyPr/>
          <a:lstStyle/>
          <a:p>
            <a:pPr>
              <a:defRPr/>
            </a:pPr>
            <a:fld id="{6AED8C81-40DD-489B-99EC-F273F6E1FE6C}" type="slidenum">
              <a:rPr lang="en-US"/>
              <a:pPr>
                <a:defRPr/>
              </a:pPr>
              <a:t>78</a:t>
            </a:fld>
            <a:endParaRPr lang="en-US"/>
          </a:p>
        </p:txBody>
      </p:sp>
      <p:sp>
        <p:nvSpPr>
          <p:cNvPr id="106499" name="Rectangle 2"/>
          <p:cNvSpPr>
            <a:spLocks noGrp="1" noChangeArrowheads="1"/>
          </p:cNvSpPr>
          <p:nvPr>
            <p:ph type="title"/>
          </p:nvPr>
        </p:nvSpPr>
        <p:spPr/>
        <p:txBody>
          <a:bodyPr/>
          <a:lstStyle/>
          <a:p>
            <a:pPr eaLnBrk="1" hangingPunct="1"/>
            <a:r>
              <a:rPr lang="en-US" altLang="en-US"/>
              <a:t>What is missing from models?</a:t>
            </a:r>
          </a:p>
        </p:txBody>
      </p:sp>
      <p:graphicFrame>
        <p:nvGraphicFramePr>
          <p:cNvPr id="2218074" name="Group 90"/>
          <p:cNvGraphicFramePr>
            <a:graphicFrameLocks noGrp="1"/>
          </p:cNvGraphicFramePr>
          <p:nvPr>
            <p:ph sz="half" idx="2"/>
            <p:extLst>
              <p:ext uri="{D42A27DB-BD31-4B8C-83A1-F6EECF244321}">
                <p14:modId xmlns:p14="http://schemas.microsoft.com/office/powerpoint/2010/main" val="1795590647"/>
              </p:ext>
            </p:extLst>
          </p:nvPr>
        </p:nvGraphicFramePr>
        <p:xfrm>
          <a:off x="152400" y="1214086"/>
          <a:ext cx="8839200" cy="5436486"/>
        </p:xfrm>
        <a:graphic>
          <a:graphicData uri="http://schemas.openxmlformats.org/drawingml/2006/table">
            <a:tbl>
              <a:tblPr/>
              <a:tblGrid>
                <a:gridCol w="6254750">
                  <a:extLst>
                    <a:ext uri="{9D8B030D-6E8A-4147-A177-3AD203B41FA5}">
                      <a16:colId xmlns:a16="http://schemas.microsoft.com/office/drawing/2014/main" val="20000"/>
                    </a:ext>
                  </a:extLst>
                </a:gridCol>
                <a:gridCol w="2584450">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Lack physical glacial processes, such as ocean basal melt-induced thinning, </a:t>
                      </a:r>
                      <a:r>
                        <a:rPr kumimoji="0" lang="en-US" sz="1400" b="0" i="0" u="none" strike="noStrike" cap="none" normalizeH="0" baseline="0" dirty="0" err="1">
                          <a:ln>
                            <a:noFill/>
                          </a:ln>
                          <a:solidFill>
                            <a:schemeClr val="tx1"/>
                          </a:solidFill>
                          <a:effectLst/>
                          <a:latin typeface="Arial" charset="0"/>
                        </a:rPr>
                        <a:t>moulins</a:t>
                      </a:r>
                      <a:r>
                        <a:rPr kumimoji="0" lang="en-US" sz="1400" b="0" i="0" u="none" strike="noStrike" cap="none" normalizeH="0" baseline="0" dirty="0">
                          <a:ln>
                            <a:noFill/>
                          </a:ln>
                          <a:solidFill>
                            <a:schemeClr val="tx1"/>
                          </a:solidFill>
                          <a:effectLst/>
                          <a:latin typeface="Arial" charset="0"/>
                        </a:rPr>
                        <a:t> + basal sliding, sub-glacial lakes, calving models, brine permeability</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More rapid and larger sea level rise (1+ meters/century)</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615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Lack of southern ocean physics – cannot reproduce glacial/interglacial and cretaceous CO2.</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Abrupt changes in ocean uptake of atmospheric CO2</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5181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Lack adequate wetlands models, cannot model glacial/interglacial methane.</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Rapid changes in warming due to methane emissions.</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530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Lack deforestation impact on global water cycle</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Rapid loss in tropical forests</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5285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Lack effects of nitrogen limitation on CO2 fertilization.</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Higher atmospheric CO2 than projected.</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530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Cloud condensation nuclei affect by emissions of volatiles from trees</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Warming could be amplified</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r h="530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Lack physical models and realistic concentrations of black carbon</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Underestimate warming in southern Asia</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r h="5285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Lack physical models of aerosol impacts on rate of warming (global “brightening/dimming”)</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Overestimate warming in Europe.</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7"/>
                  </a:ext>
                </a:extLst>
              </a:tr>
              <a:tr h="560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Lack of microbial metabolism heat release (“dung heat” effect)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Uncertainty in size of permafrost carbon storage, current est. </a:t>
                      </a:r>
                      <a:r>
                        <a:rPr kumimoji="0" lang="en-US" sz="1400" b="0" i="0" u="none" strike="noStrike" cap="none" normalizeH="0" baseline="0" dirty="0" err="1">
                          <a:ln>
                            <a:noFill/>
                          </a:ln>
                          <a:solidFill>
                            <a:schemeClr val="tx1"/>
                          </a:solidFill>
                          <a:effectLst/>
                          <a:latin typeface="Arial" charset="0"/>
                        </a:rPr>
                        <a:t>2x</a:t>
                      </a:r>
                      <a:r>
                        <a:rPr kumimoji="0" lang="en-US" sz="1400" b="0" i="0" u="none" strike="noStrike" cap="none" normalizeH="0" baseline="0" dirty="0">
                          <a:ln>
                            <a:noFill/>
                          </a:ln>
                          <a:solidFill>
                            <a:schemeClr val="tx1"/>
                          </a:solidFill>
                          <a:effectLst/>
                          <a:latin typeface="Arial" charset="0"/>
                        </a:rPr>
                        <a:t> IPCC</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Increased melt rate of permafrost (1700 Gt-C)</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8"/>
                  </a:ext>
                </a:extLst>
              </a:tr>
              <a:tr h="560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Vertical resolution to correctly model cloud feedbacks in low meridional T gradients.   Horizontal resolution to model regional impacts</a:t>
                      </a:r>
                    </a:p>
                  </a:txBody>
                  <a:tcPr marT="45712" marB="45712"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rPr>
                        <a:t>Increased warming of poles due to formation of PSCs</a:t>
                      </a:r>
                    </a:p>
                  </a:txBody>
                  <a:tcPr marT="45712" marB="45712"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64668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happened in Paris</a:t>
            </a:r>
          </a:p>
        </p:txBody>
      </p:sp>
      <p:sp>
        <p:nvSpPr>
          <p:cNvPr id="3" name="Content Placeholder 2"/>
          <p:cNvSpPr>
            <a:spLocks noGrp="1"/>
          </p:cNvSpPr>
          <p:nvPr>
            <p:ph idx="1"/>
          </p:nvPr>
        </p:nvSpPr>
        <p:spPr>
          <a:xfrm>
            <a:off x="152400" y="1143000"/>
            <a:ext cx="8763000" cy="5029200"/>
          </a:xfrm>
        </p:spPr>
        <p:txBody>
          <a:bodyPr/>
          <a:lstStyle/>
          <a:p>
            <a:r>
              <a:rPr lang="en-US" sz="1800" dirty="0"/>
              <a:t>Nations proposed Intended Nationally Determined Contributions (</a:t>
            </a:r>
            <a:r>
              <a:rPr lang="en-US" sz="1800" dirty="0" err="1"/>
              <a:t>INDC’s</a:t>
            </a:r>
            <a:r>
              <a:rPr lang="en-US" sz="1800" dirty="0"/>
              <a:t>)</a:t>
            </a:r>
          </a:p>
          <a:p>
            <a:pPr lvl="1"/>
            <a:r>
              <a:rPr lang="en-US" sz="1400" dirty="0"/>
              <a:t>Europe: reduce CO2 emission by 40%(1990) by 2030</a:t>
            </a:r>
          </a:p>
          <a:p>
            <a:pPr lvl="1"/>
            <a:r>
              <a:rPr lang="en-US" sz="1400" dirty="0"/>
              <a:t>USA: reduce CO2 emissions by 26-28% (2005) by 2025</a:t>
            </a:r>
          </a:p>
          <a:p>
            <a:pPr lvl="1"/>
            <a:r>
              <a:rPr lang="en-US" sz="1400" dirty="0"/>
              <a:t>India: reduce CO2 emission </a:t>
            </a:r>
            <a:r>
              <a:rPr lang="en-US" sz="1400" b="1" u="sng" dirty="0"/>
              <a:t>intensity</a:t>
            </a:r>
            <a:r>
              <a:rPr lang="en-US" sz="1400" dirty="0"/>
              <a:t> by 33 to 35% (2005) by 2030</a:t>
            </a:r>
          </a:p>
          <a:p>
            <a:pPr lvl="2"/>
            <a:r>
              <a:rPr lang="en-US" sz="1100" dirty="0"/>
              <a:t>But plans to double coal </a:t>
            </a:r>
            <a:r>
              <a:rPr lang="en-US" sz="1100" dirty="0" err="1"/>
              <a:t>poduction</a:t>
            </a:r>
            <a:r>
              <a:rPr lang="en-US" sz="1100" dirty="0"/>
              <a:t> by 2019</a:t>
            </a:r>
          </a:p>
          <a:p>
            <a:r>
              <a:rPr lang="en-US" sz="1800" dirty="0"/>
              <a:t>Completely voluntary</a:t>
            </a:r>
          </a:p>
          <a:p>
            <a:pPr lvl="1"/>
            <a:r>
              <a:rPr lang="en-US" sz="1400" dirty="0"/>
              <a:t>No penalties for failing to achieve commitment</a:t>
            </a:r>
          </a:p>
          <a:p>
            <a:pPr lvl="1"/>
            <a:r>
              <a:rPr lang="en-US" sz="1400" dirty="0"/>
              <a:t>Foundation is a commitment to transparency, may lead to global monitoring system</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2000" dirty="0"/>
              <a:t>Even if all pledges are fulfilled, warming of 2.7 C (5 F)  by 2100 is likely</a:t>
            </a:r>
          </a:p>
          <a:p>
            <a:endParaRPr lang="en-US" sz="1800" dirty="0"/>
          </a:p>
          <a:p>
            <a:pPr lvl="1"/>
            <a:endParaRPr lang="en-US" sz="1600" dirty="0"/>
          </a:p>
        </p:txBody>
      </p:sp>
      <p:sp>
        <p:nvSpPr>
          <p:cNvPr id="4" name="Slide Number Placeholder 3"/>
          <p:cNvSpPr>
            <a:spLocks noGrp="1"/>
          </p:cNvSpPr>
          <p:nvPr>
            <p:ph type="sldNum" sz="quarter" idx="12"/>
          </p:nvPr>
        </p:nvSpPr>
        <p:spPr/>
        <p:txBody>
          <a:bodyPr/>
          <a:lstStyle/>
          <a:p>
            <a:pPr>
              <a:defRPr/>
            </a:pPr>
            <a:fld id="{F38953B3-7381-43F1-B9EC-393539E72B90}" type="slidenum">
              <a:rPr lang="en-US" smtClean="0"/>
              <a:pPr>
                <a:defRPr/>
              </a:pPr>
              <a:t>79</a:t>
            </a:fld>
            <a:endParaRPr lang="en-US"/>
          </a:p>
        </p:txBody>
      </p:sp>
      <p:pic>
        <p:nvPicPr>
          <p:cNvPr id="1026" name="Picture 2" descr="C:\temp\151217nat_tollef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58" y="3505200"/>
            <a:ext cx="7330542" cy="244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7"/>
          <p:cNvSpPr>
            <a:spLocks noGrp="1"/>
          </p:cNvSpPr>
          <p:nvPr>
            <p:ph type="sldNum" sz="quarter" idx="12"/>
          </p:nvPr>
        </p:nvSpPr>
        <p:spPr/>
        <p:txBody>
          <a:bodyPr/>
          <a:lstStyle/>
          <a:p>
            <a:pPr>
              <a:defRPr/>
            </a:pPr>
            <a:fld id="{101A45D7-CB37-43E5-8E13-942291A39EE9}" type="slidenum">
              <a:rPr lang="en-US"/>
              <a:pPr>
                <a:defRPr/>
              </a:pPr>
              <a:t>8</a:t>
            </a:fld>
            <a:endParaRPr lang="en-US"/>
          </a:p>
        </p:txBody>
      </p:sp>
      <p:sp>
        <p:nvSpPr>
          <p:cNvPr id="28675" name="Rectangle 2"/>
          <p:cNvSpPr>
            <a:spLocks noGrp="1" noChangeArrowheads="1"/>
          </p:cNvSpPr>
          <p:nvPr>
            <p:ph type="title"/>
          </p:nvPr>
        </p:nvSpPr>
        <p:spPr>
          <a:xfrm>
            <a:off x="1371600" y="76200"/>
            <a:ext cx="2743200" cy="990600"/>
          </a:xfrm>
        </p:spPr>
        <p:txBody>
          <a:bodyPr/>
          <a:lstStyle/>
          <a:p>
            <a:pPr eaLnBrk="1" hangingPunct="1"/>
            <a:r>
              <a:rPr lang="en-US" altLang="en-US" sz="4400"/>
              <a:t>Electricity</a:t>
            </a:r>
          </a:p>
        </p:txBody>
      </p:sp>
      <p:sp>
        <p:nvSpPr>
          <p:cNvPr id="28676" name="Rectangle 3"/>
          <p:cNvSpPr>
            <a:spLocks noGrp="1" noChangeArrowheads="1"/>
          </p:cNvSpPr>
          <p:nvPr>
            <p:ph type="body" sz="half" idx="1"/>
          </p:nvPr>
        </p:nvSpPr>
        <p:spPr>
          <a:xfrm>
            <a:off x="0" y="1371600"/>
            <a:ext cx="8991600" cy="5410200"/>
          </a:xfrm>
        </p:spPr>
        <p:txBody>
          <a:bodyPr/>
          <a:lstStyle/>
          <a:p>
            <a:pPr eaLnBrk="1" hangingPunct="1"/>
            <a:r>
              <a:rPr lang="en-US" altLang="en-US" sz="2000" dirty="0"/>
              <a:t>PEPCO (</a:t>
            </a:r>
            <a:r>
              <a:rPr lang="en-US" altLang="en-US" sz="2000" dirty="0" err="1"/>
              <a:t>Potomic</a:t>
            </a:r>
            <a:r>
              <a:rPr lang="en-US" altLang="en-US" sz="2000" dirty="0"/>
              <a:t> Electric power company):</a:t>
            </a:r>
          </a:p>
          <a:p>
            <a:pPr marL="457200" lvl="1" indent="0" eaLnBrk="1" hangingPunct="1">
              <a:buNone/>
            </a:pPr>
            <a:endParaRPr lang="en-US" altLang="en-US" sz="1600" dirty="0"/>
          </a:p>
          <a:p>
            <a:pPr marL="457200" lvl="1" indent="0" eaLnBrk="1" hangingPunct="1">
              <a:buNone/>
            </a:pPr>
            <a:r>
              <a:rPr lang="en-US" altLang="en-US" sz="1600" dirty="0"/>
              <a:t>~60% of Maryland electricity is generated from fossil fuel</a:t>
            </a:r>
          </a:p>
          <a:p>
            <a:pPr marL="457200" lvl="1" indent="0" eaLnBrk="1" hangingPunct="1">
              <a:buNone/>
            </a:pPr>
            <a:endParaRPr lang="en-US" altLang="en-US" sz="1600" dirty="0"/>
          </a:p>
          <a:p>
            <a:pPr lvl="1" eaLnBrk="1" hangingPunct="1"/>
            <a:endParaRPr lang="en-US" altLang="en-US" sz="1600" dirty="0"/>
          </a:p>
          <a:p>
            <a:pPr lvl="1" eaLnBrk="1" hangingPunct="1"/>
            <a:endParaRPr lang="en-US" altLang="en-US" sz="1600" dirty="0"/>
          </a:p>
          <a:p>
            <a:pPr marL="457200" lvl="1" indent="0" eaLnBrk="1" hangingPunct="1">
              <a:buNone/>
            </a:pPr>
            <a:endParaRPr lang="en-US" altLang="en-US" sz="1600" dirty="0"/>
          </a:p>
          <a:p>
            <a:pPr lvl="1" eaLnBrk="1" hangingPunct="1"/>
            <a:r>
              <a:rPr lang="en-US" altLang="en-US" sz="1800" dirty="0"/>
              <a:t>1108 pounds of CO</a:t>
            </a:r>
            <a:r>
              <a:rPr lang="en-US" altLang="en-US" sz="1800" baseline="-25000" dirty="0"/>
              <a:t>2</a:t>
            </a:r>
            <a:r>
              <a:rPr lang="en-US" altLang="en-US" sz="1800" dirty="0"/>
              <a:t>/mega-Watt-hour generated (2014 PEPCO statement)</a:t>
            </a:r>
          </a:p>
          <a:p>
            <a:pPr lvl="2" eaLnBrk="1" hangingPunct="1"/>
            <a:r>
              <a:rPr lang="en-US" altLang="en-US" sz="1600" dirty="0"/>
              <a:t>1.108 pound/kilo-Watt-</a:t>
            </a:r>
            <a:r>
              <a:rPr lang="en-US" altLang="en-US" sz="1600" dirty="0" err="1"/>
              <a:t>hr</a:t>
            </a:r>
            <a:r>
              <a:rPr lang="en-US" altLang="en-US" sz="1600" dirty="0"/>
              <a:t> * 20 brig/pound * 12/(12+32) C/CO</a:t>
            </a:r>
            <a:r>
              <a:rPr lang="en-US" altLang="en-US" sz="1600" baseline="-25000" dirty="0"/>
              <a:t>2</a:t>
            </a:r>
            <a:r>
              <a:rPr lang="en-US" altLang="en-US" sz="1600" dirty="0"/>
              <a:t>  = 6 </a:t>
            </a:r>
            <a:r>
              <a:rPr lang="en-US" altLang="en-US" sz="1600" dirty="0" err="1"/>
              <a:t>briq</a:t>
            </a:r>
            <a:r>
              <a:rPr lang="en-US" altLang="en-US" sz="1600" dirty="0"/>
              <a:t>/kWh</a:t>
            </a:r>
          </a:p>
          <a:p>
            <a:pPr lvl="1" eaLnBrk="1" hangingPunct="1"/>
            <a:r>
              <a:rPr lang="en-US" altLang="en-US" sz="1800" dirty="0"/>
              <a:t>Equals 6 </a:t>
            </a:r>
            <a:r>
              <a:rPr lang="en-US" altLang="en-US" sz="1800" dirty="0" err="1"/>
              <a:t>Briquets</a:t>
            </a:r>
            <a:r>
              <a:rPr lang="en-US" altLang="en-US" sz="1800" dirty="0"/>
              <a:t> of Carbon emitted (at the power plant) into the atmosphere Assume </a:t>
            </a:r>
            <a:r>
              <a:rPr lang="en-US" altLang="en-US" sz="1800" dirty="0">
                <a:latin typeface="Book Antiqua" pitchFamily="18" charset="0"/>
              </a:rPr>
              <a:t>≈</a:t>
            </a:r>
            <a:r>
              <a:rPr lang="en-US" altLang="en-US" sz="1800" dirty="0"/>
              <a:t>25% transmission loss </a:t>
            </a:r>
            <a:r>
              <a:rPr lang="en-US" altLang="en-US" sz="1800" dirty="0">
                <a:sym typeface="Wingdings" pitchFamily="2" charset="2"/>
              </a:rPr>
              <a:t> </a:t>
            </a:r>
            <a:r>
              <a:rPr lang="en-US" altLang="en-US" sz="1800" dirty="0">
                <a:solidFill>
                  <a:srgbClr val="FF0000"/>
                </a:solidFill>
                <a:sym typeface="Wingdings" pitchFamily="2" charset="2"/>
              </a:rPr>
              <a:t>7.5 </a:t>
            </a:r>
            <a:r>
              <a:rPr lang="en-US" altLang="en-US" sz="1800" dirty="0" err="1">
                <a:solidFill>
                  <a:srgbClr val="FF0000"/>
                </a:solidFill>
                <a:sym typeface="Wingdings" pitchFamily="2" charset="2"/>
              </a:rPr>
              <a:t>Briquet</a:t>
            </a:r>
            <a:r>
              <a:rPr lang="en-US" altLang="en-US" sz="1800" dirty="0">
                <a:solidFill>
                  <a:srgbClr val="FF0000"/>
                </a:solidFill>
                <a:sym typeface="Wingdings" pitchFamily="2" charset="2"/>
              </a:rPr>
              <a:t> per kilo-Watt-hour consumed</a:t>
            </a:r>
            <a:endParaRPr lang="en-US" altLang="en-US" sz="1800" dirty="0">
              <a:solidFill>
                <a:srgbClr val="FF0000"/>
              </a:solidFill>
            </a:endParaRPr>
          </a:p>
          <a:p>
            <a:pPr eaLnBrk="1" hangingPunct="1"/>
            <a:r>
              <a:rPr lang="en-US" altLang="en-US" sz="2000" dirty="0"/>
              <a:t>Average PEPCO customer in 2006 used</a:t>
            </a:r>
          </a:p>
          <a:p>
            <a:pPr eaLnBrk="1" hangingPunct="1"/>
            <a:endParaRPr lang="en-US" altLang="en-US" sz="2000" dirty="0"/>
          </a:p>
          <a:p>
            <a:pPr marL="0" indent="0" eaLnBrk="1" hangingPunct="1">
              <a:buNone/>
            </a:pPr>
            <a:endParaRPr lang="en-US" altLang="en-US" sz="2000" dirty="0"/>
          </a:p>
          <a:p>
            <a:pPr eaLnBrk="1" hangingPunct="1"/>
            <a:endParaRPr lang="en-US" altLang="en-US" sz="2000" dirty="0"/>
          </a:p>
          <a:p>
            <a:pPr eaLnBrk="1" hangingPunct="1"/>
            <a:r>
              <a:rPr lang="en-US" altLang="en-US" sz="2000" dirty="0"/>
              <a:t>NYC peak demand is 11 </a:t>
            </a:r>
            <a:r>
              <a:rPr lang="en-US" altLang="en-US" sz="2000" dirty="0" err="1"/>
              <a:t>GigaWatts</a:t>
            </a:r>
            <a:r>
              <a:rPr lang="en-US" altLang="en-US" sz="2000" dirty="0"/>
              <a:t> = 75 million briquets/hour</a:t>
            </a:r>
          </a:p>
        </p:txBody>
      </p:sp>
      <p:graphicFrame>
        <p:nvGraphicFramePr>
          <p:cNvPr id="2243588" name="Group 4"/>
          <p:cNvGraphicFramePr>
            <a:graphicFrameLocks noGrp="1"/>
          </p:cNvGraphicFramePr>
          <p:nvPr>
            <p:ph sz="quarter" idx="2"/>
            <p:extLst>
              <p:ext uri="{D42A27DB-BD31-4B8C-83A1-F6EECF244321}">
                <p14:modId xmlns:p14="http://schemas.microsoft.com/office/powerpoint/2010/main" val="1903293641"/>
              </p:ext>
            </p:extLst>
          </p:nvPr>
        </p:nvGraphicFramePr>
        <p:xfrm>
          <a:off x="301625" y="5105400"/>
          <a:ext cx="8535988" cy="808037"/>
        </p:xfrm>
        <a:graphic>
          <a:graphicData uri="http://schemas.openxmlformats.org/drawingml/2006/table">
            <a:tbl>
              <a:tblPr/>
              <a:tblGrid>
                <a:gridCol w="2135188">
                  <a:extLst>
                    <a:ext uri="{9D8B030D-6E8A-4147-A177-3AD203B41FA5}">
                      <a16:colId xmlns:a16="http://schemas.microsoft.com/office/drawing/2014/main" val="20000"/>
                    </a:ext>
                  </a:extLst>
                </a:gridCol>
                <a:gridCol w="2135187">
                  <a:extLst>
                    <a:ext uri="{9D8B030D-6E8A-4147-A177-3AD203B41FA5}">
                      <a16:colId xmlns:a16="http://schemas.microsoft.com/office/drawing/2014/main" val="20001"/>
                    </a:ext>
                  </a:extLst>
                </a:gridCol>
                <a:gridCol w="2132013">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656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Washington DC</a:t>
                      </a:r>
                    </a:p>
                  </a:txBody>
                  <a:tcPr marT="45666" marB="456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790 kWh/month</a:t>
                      </a:r>
                    </a:p>
                  </a:txBody>
                  <a:tcPr marT="45666" marB="456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26.0 kWh/day</a:t>
                      </a:r>
                    </a:p>
                  </a:txBody>
                  <a:tcPr marT="45666" marB="456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195 briq/day</a:t>
                      </a:r>
                    </a:p>
                  </a:txBody>
                  <a:tcPr marT="45666" marB="456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2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Maryland</a:t>
                      </a:r>
                    </a:p>
                  </a:txBody>
                  <a:tcPr marT="45666" marB="456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1124 kWh/month</a:t>
                      </a:r>
                    </a:p>
                  </a:txBody>
                  <a:tcPr marT="45666" marB="456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37.5 kWh/day</a:t>
                      </a:r>
                    </a:p>
                  </a:txBody>
                  <a:tcPr marT="45666" marB="456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280 </a:t>
                      </a:r>
                      <a:r>
                        <a:rPr kumimoji="0" lang="en-US" sz="1800" b="1" i="0" u="none" strike="noStrike" cap="none" normalizeH="0" baseline="0" dirty="0" err="1">
                          <a:ln>
                            <a:noFill/>
                          </a:ln>
                          <a:solidFill>
                            <a:srgbClr val="FF0000"/>
                          </a:solidFill>
                          <a:effectLst/>
                          <a:latin typeface="Arial" charset="0"/>
                        </a:rPr>
                        <a:t>briq</a:t>
                      </a:r>
                      <a:r>
                        <a:rPr kumimoji="0" lang="en-US" sz="1800" b="1" i="0" u="none" strike="noStrike" cap="none" normalizeH="0" baseline="0" dirty="0">
                          <a:ln>
                            <a:noFill/>
                          </a:ln>
                          <a:solidFill>
                            <a:srgbClr val="FF0000"/>
                          </a:solidFill>
                          <a:effectLst/>
                          <a:latin typeface="Arial" charset="0"/>
                        </a:rPr>
                        <a:t>/day</a:t>
                      </a:r>
                    </a:p>
                  </a:txBody>
                  <a:tcPr marT="45666" marB="456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8694" name="Picture 21" descr="070507wv_fort_marti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3600" y="193675"/>
            <a:ext cx="3071813" cy="163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95" name="TextBox 1"/>
          <p:cNvSpPr txBox="1">
            <a:spLocks noChangeArrowheads="1"/>
          </p:cNvSpPr>
          <p:nvPr/>
        </p:nvSpPr>
        <p:spPr bwMode="auto">
          <a:xfrm>
            <a:off x="7620000" y="17526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400">
                <a:latin typeface="Tahoma" pitchFamily="34" charset="0"/>
              </a:rPr>
              <a:t>Ft. Martin, WV</a:t>
            </a:r>
          </a:p>
          <a:p>
            <a:pPr>
              <a:spcBef>
                <a:spcPct val="0"/>
              </a:spcBef>
              <a:buFontTx/>
              <a:buNone/>
            </a:pPr>
            <a:r>
              <a:rPr lang="en-US" altLang="en-US" sz="1400">
                <a:latin typeface="Tahoma" pitchFamily="34" charset="0"/>
              </a:rPr>
              <a:t>1100 MW Plant</a:t>
            </a:r>
          </a:p>
        </p:txBody>
      </p:sp>
      <p:graphicFrame>
        <p:nvGraphicFramePr>
          <p:cNvPr id="2" name="Table 2">
            <a:extLst>
              <a:ext uri="{FF2B5EF4-FFF2-40B4-BE49-F238E27FC236}">
                <a16:creationId xmlns:a16="http://schemas.microsoft.com/office/drawing/2014/main" id="{B7A12C28-90AD-48D8-B8BB-0E2849CE04AD}"/>
              </a:ext>
            </a:extLst>
          </p:cNvPr>
          <p:cNvGraphicFramePr>
            <a:graphicFrameLocks noGrp="1"/>
          </p:cNvGraphicFramePr>
          <p:nvPr>
            <p:extLst>
              <p:ext uri="{D42A27DB-BD31-4B8C-83A1-F6EECF244321}">
                <p14:modId xmlns:p14="http://schemas.microsoft.com/office/powerpoint/2010/main" val="3876809149"/>
              </p:ext>
            </p:extLst>
          </p:nvPr>
        </p:nvGraphicFramePr>
        <p:xfrm>
          <a:off x="381000" y="2362200"/>
          <a:ext cx="8075614" cy="1111545"/>
        </p:xfrm>
        <a:graphic>
          <a:graphicData uri="http://schemas.openxmlformats.org/drawingml/2006/table">
            <a:tbl>
              <a:tblPr firstRow="1" bandRow="1">
                <a:tableStyleId>{93296810-A885-4BE3-A3E7-6D5BEEA58F35}</a:tableStyleId>
              </a:tblPr>
              <a:tblGrid>
                <a:gridCol w="859108">
                  <a:extLst>
                    <a:ext uri="{9D8B030D-6E8A-4147-A177-3AD203B41FA5}">
                      <a16:colId xmlns:a16="http://schemas.microsoft.com/office/drawing/2014/main" val="3924030220"/>
                    </a:ext>
                  </a:extLst>
                </a:gridCol>
                <a:gridCol w="945019">
                  <a:extLst>
                    <a:ext uri="{9D8B030D-6E8A-4147-A177-3AD203B41FA5}">
                      <a16:colId xmlns:a16="http://schemas.microsoft.com/office/drawing/2014/main" val="2574574202"/>
                    </a:ext>
                  </a:extLst>
                </a:gridCol>
                <a:gridCol w="945019">
                  <a:extLst>
                    <a:ext uri="{9D8B030D-6E8A-4147-A177-3AD203B41FA5}">
                      <a16:colId xmlns:a16="http://schemas.microsoft.com/office/drawing/2014/main" val="2581382983"/>
                    </a:ext>
                  </a:extLst>
                </a:gridCol>
                <a:gridCol w="773198">
                  <a:extLst>
                    <a:ext uri="{9D8B030D-6E8A-4147-A177-3AD203B41FA5}">
                      <a16:colId xmlns:a16="http://schemas.microsoft.com/office/drawing/2014/main" val="364266830"/>
                    </a:ext>
                  </a:extLst>
                </a:gridCol>
                <a:gridCol w="1049656">
                  <a:extLst>
                    <a:ext uri="{9D8B030D-6E8A-4147-A177-3AD203B41FA5}">
                      <a16:colId xmlns:a16="http://schemas.microsoft.com/office/drawing/2014/main" val="4243657945"/>
                    </a:ext>
                  </a:extLst>
                </a:gridCol>
                <a:gridCol w="1098114">
                  <a:extLst>
                    <a:ext uri="{9D8B030D-6E8A-4147-A177-3AD203B41FA5}">
                      <a16:colId xmlns:a16="http://schemas.microsoft.com/office/drawing/2014/main" val="3440823658"/>
                    </a:ext>
                  </a:extLst>
                </a:gridCol>
                <a:gridCol w="1202750">
                  <a:extLst>
                    <a:ext uri="{9D8B030D-6E8A-4147-A177-3AD203B41FA5}">
                      <a16:colId xmlns:a16="http://schemas.microsoft.com/office/drawing/2014/main" val="1983325403"/>
                    </a:ext>
                  </a:extLst>
                </a:gridCol>
                <a:gridCol w="1202750">
                  <a:extLst>
                    <a:ext uri="{9D8B030D-6E8A-4147-A177-3AD203B41FA5}">
                      <a16:colId xmlns:a16="http://schemas.microsoft.com/office/drawing/2014/main" val="77170675"/>
                    </a:ext>
                  </a:extLst>
                </a:gridCol>
              </a:tblGrid>
              <a:tr h="288585">
                <a:tc>
                  <a:txBody>
                    <a:bodyPr/>
                    <a:lstStyle/>
                    <a:p>
                      <a:pPr algn="ctr"/>
                      <a:r>
                        <a:rPr lang="en-US" sz="1200" dirty="0"/>
                        <a:t>year</a:t>
                      </a:r>
                    </a:p>
                  </a:txBody>
                  <a:tcPr/>
                </a:tc>
                <a:tc>
                  <a:txBody>
                    <a:bodyPr/>
                    <a:lstStyle/>
                    <a:p>
                      <a:pPr algn="ctr"/>
                      <a:r>
                        <a:rPr lang="en-US" sz="1200" dirty="0"/>
                        <a:t>coal</a:t>
                      </a:r>
                    </a:p>
                  </a:txBody>
                  <a:tcPr/>
                </a:tc>
                <a:tc>
                  <a:txBody>
                    <a:bodyPr/>
                    <a:lstStyle/>
                    <a:p>
                      <a:pPr algn="ctr"/>
                      <a:r>
                        <a:rPr lang="en-US" sz="1200" dirty="0"/>
                        <a:t>gas</a:t>
                      </a:r>
                    </a:p>
                  </a:txBody>
                  <a:tcPr/>
                </a:tc>
                <a:tc>
                  <a:txBody>
                    <a:bodyPr/>
                    <a:lstStyle/>
                    <a:p>
                      <a:pPr algn="ctr"/>
                      <a:r>
                        <a:rPr lang="en-US" sz="1200" dirty="0"/>
                        <a:t>oil</a:t>
                      </a:r>
                    </a:p>
                  </a:txBody>
                  <a:tcPr/>
                </a:tc>
                <a:tc>
                  <a:txBody>
                    <a:bodyPr/>
                    <a:lstStyle/>
                    <a:p>
                      <a:pPr algn="ctr"/>
                      <a:r>
                        <a:rPr lang="en-US" sz="1200" dirty="0"/>
                        <a:t>nuclear</a:t>
                      </a:r>
                    </a:p>
                  </a:txBody>
                  <a:tcPr/>
                </a:tc>
                <a:tc>
                  <a:txBody>
                    <a:bodyPr/>
                    <a:lstStyle/>
                    <a:p>
                      <a:pPr algn="ctr"/>
                      <a:r>
                        <a:rPr lang="en-US" sz="1200" dirty="0"/>
                        <a:t>Renewable</a:t>
                      </a:r>
                    </a:p>
                  </a:txBody>
                  <a:tcPr/>
                </a:tc>
                <a:tc>
                  <a:txBody>
                    <a:bodyPr/>
                    <a:lstStyle/>
                    <a:p>
                      <a:pPr algn="ctr"/>
                      <a:r>
                        <a:rPr lang="en-US" sz="1200" dirty="0"/>
                        <a:t>Pound/MWh</a:t>
                      </a:r>
                    </a:p>
                  </a:txBody>
                  <a:tcPr/>
                </a:tc>
                <a:tc>
                  <a:txBody>
                    <a:bodyPr/>
                    <a:lstStyle/>
                    <a:p>
                      <a:pPr algn="ctr"/>
                      <a:r>
                        <a:rPr lang="en-US" sz="1200" dirty="0" err="1"/>
                        <a:t>Briq</a:t>
                      </a:r>
                      <a:r>
                        <a:rPr lang="en-US" sz="1200" dirty="0"/>
                        <a:t>/kWh</a:t>
                      </a:r>
                    </a:p>
                  </a:txBody>
                  <a:tcPr/>
                </a:tc>
                <a:extLst>
                  <a:ext uri="{0D108BD9-81ED-4DB2-BD59-A6C34878D82A}">
                    <a16:rowId xmlns:a16="http://schemas.microsoft.com/office/drawing/2014/main" val="2840887402"/>
                  </a:ext>
                </a:extLst>
              </a:tr>
              <a:tr h="173151">
                <a:tc>
                  <a:txBody>
                    <a:bodyPr/>
                    <a:lstStyle/>
                    <a:p>
                      <a:pPr algn="ctr"/>
                      <a:r>
                        <a:rPr lang="en-US" sz="1200" dirty="0"/>
                        <a:t>2007</a:t>
                      </a:r>
                    </a:p>
                  </a:txBody>
                  <a:tcPr/>
                </a:tc>
                <a:tc>
                  <a:txBody>
                    <a:bodyPr/>
                    <a:lstStyle/>
                    <a:p>
                      <a:pPr algn="ctr"/>
                      <a:r>
                        <a:rPr lang="en-US" sz="1200" dirty="0"/>
                        <a:t>54.7%</a:t>
                      </a:r>
                    </a:p>
                  </a:txBody>
                  <a:tcPr/>
                </a:tc>
                <a:tc>
                  <a:txBody>
                    <a:bodyPr/>
                    <a:lstStyle/>
                    <a:p>
                      <a:pPr algn="ctr"/>
                      <a:r>
                        <a:rPr lang="en-US" sz="1200" dirty="0"/>
                        <a:t>7.3%</a:t>
                      </a:r>
                    </a:p>
                  </a:txBody>
                  <a:tcPr/>
                </a:tc>
                <a:tc>
                  <a:txBody>
                    <a:bodyPr/>
                    <a:lstStyle/>
                    <a:p>
                      <a:pPr algn="ctr"/>
                      <a:r>
                        <a:rPr lang="en-US" sz="1200" dirty="0"/>
                        <a:t>0.5%</a:t>
                      </a:r>
                    </a:p>
                  </a:txBody>
                  <a:tcPr/>
                </a:tc>
                <a:tc>
                  <a:txBody>
                    <a:bodyPr/>
                    <a:lstStyle/>
                    <a:p>
                      <a:pPr algn="ctr"/>
                      <a:r>
                        <a:rPr lang="en-US" sz="1200" dirty="0"/>
                        <a:t>33.4%</a:t>
                      </a:r>
                    </a:p>
                  </a:txBody>
                  <a:tcPr/>
                </a:tc>
                <a:tc>
                  <a:txBody>
                    <a:bodyPr/>
                    <a:lstStyle/>
                    <a:p>
                      <a:pPr algn="ctr"/>
                      <a:r>
                        <a:rPr lang="en-US" sz="1200" dirty="0"/>
                        <a:t>4%</a:t>
                      </a:r>
                    </a:p>
                  </a:txBody>
                  <a:tcPr/>
                </a:tc>
                <a:tc>
                  <a:txBody>
                    <a:bodyPr/>
                    <a:lstStyle/>
                    <a:p>
                      <a:pPr algn="ctr"/>
                      <a:r>
                        <a:rPr lang="en-US" sz="1200" dirty="0"/>
                        <a:t>1241</a:t>
                      </a:r>
                    </a:p>
                  </a:txBody>
                  <a:tcPr/>
                </a:tc>
                <a:tc>
                  <a:txBody>
                    <a:bodyPr/>
                    <a:lstStyle/>
                    <a:p>
                      <a:pPr algn="ctr"/>
                      <a:r>
                        <a:rPr lang="en-US" sz="1200" dirty="0"/>
                        <a:t>6.77</a:t>
                      </a:r>
                    </a:p>
                  </a:txBody>
                  <a:tcPr/>
                </a:tc>
                <a:extLst>
                  <a:ext uri="{0D108BD9-81ED-4DB2-BD59-A6C34878D82A}">
                    <a16:rowId xmlns:a16="http://schemas.microsoft.com/office/drawing/2014/main" val="951641453"/>
                  </a:ext>
                </a:extLst>
              </a:tr>
              <a:tr h="173151">
                <a:tc>
                  <a:txBody>
                    <a:bodyPr/>
                    <a:lstStyle/>
                    <a:p>
                      <a:pPr algn="ctr"/>
                      <a:r>
                        <a:rPr lang="en-US" sz="1200" dirty="0"/>
                        <a:t>2014</a:t>
                      </a:r>
                    </a:p>
                  </a:txBody>
                  <a:tcPr/>
                </a:tc>
                <a:tc>
                  <a:txBody>
                    <a:bodyPr/>
                    <a:lstStyle/>
                    <a:p>
                      <a:pPr algn="ctr"/>
                      <a:r>
                        <a:rPr lang="en-US" sz="1200" dirty="0"/>
                        <a:t>43.5%</a:t>
                      </a:r>
                    </a:p>
                  </a:txBody>
                  <a:tcPr/>
                </a:tc>
                <a:tc>
                  <a:txBody>
                    <a:bodyPr/>
                    <a:lstStyle/>
                    <a:p>
                      <a:pPr algn="ctr"/>
                      <a:r>
                        <a:rPr lang="en-US" sz="1200" dirty="0"/>
                        <a:t>17.5%</a:t>
                      </a:r>
                    </a:p>
                  </a:txBody>
                  <a:tcPr/>
                </a:tc>
                <a:tc>
                  <a:txBody>
                    <a:bodyPr/>
                    <a:lstStyle/>
                    <a:p>
                      <a:pPr algn="ctr"/>
                      <a:r>
                        <a:rPr lang="en-US" sz="1200" dirty="0"/>
                        <a:t>0.3%</a:t>
                      </a:r>
                    </a:p>
                  </a:txBody>
                  <a:tcPr/>
                </a:tc>
                <a:tc>
                  <a:txBody>
                    <a:bodyPr/>
                    <a:lstStyle/>
                    <a:p>
                      <a:pPr algn="ctr"/>
                      <a:r>
                        <a:rPr lang="en-US" sz="1200" dirty="0"/>
                        <a:t>34.7%</a:t>
                      </a:r>
                    </a:p>
                  </a:txBody>
                  <a:tcPr/>
                </a:tc>
                <a:tc>
                  <a:txBody>
                    <a:bodyPr/>
                    <a:lstStyle/>
                    <a:p>
                      <a:pPr algn="ctr"/>
                      <a:r>
                        <a:rPr lang="en-US" sz="1200" dirty="0"/>
                        <a:t>4%</a:t>
                      </a:r>
                    </a:p>
                  </a:txBody>
                  <a:tcPr/>
                </a:tc>
                <a:tc>
                  <a:txBody>
                    <a:bodyPr/>
                    <a:lstStyle/>
                    <a:p>
                      <a:pPr algn="ctr"/>
                      <a:r>
                        <a:rPr lang="en-US" sz="1200" dirty="0"/>
                        <a:t>1108</a:t>
                      </a:r>
                    </a:p>
                  </a:txBody>
                  <a:tcPr/>
                </a:tc>
                <a:tc>
                  <a:txBody>
                    <a:bodyPr/>
                    <a:lstStyle/>
                    <a:p>
                      <a:pPr algn="ctr"/>
                      <a:r>
                        <a:rPr lang="en-US" sz="1200" dirty="0"/>
                        <a:t>6.04</a:t>
                      </a:r>
                    </a:p>
                  </a:txBody>
                  <a:tcPr/>
                </a:tc>
                <a:extLst>
                  <a:ext uri="{0D108BD9-81ED-4DB2-BD59-A6C34878D82A}">
                    <a16:rowId xmlns:a16="http://schemas.microsoft.com/office/drawing/2014/main" val="4226713382"/>
                  </a:ext>
                </a:extLst>
              </a:tr>
              <a:tr h="173151">
                <a:tc>
                  <a:txBody>
                    <a:bodyPr/>
                    <a:lstStyle/>
                    <a:p>
                      <a:pPr algn="ctr"/>
                      <a:r>
                        <a:rPr lang="en-US" sz="1200" dirty="0"/>
                        <a:t>2018</a:t>
                      </a:r>
                    </a:p>
                  </a:txBody>
                  <a:tcPr/>
                </a:tc>
                <a:tc>
                  <a:txBody>
                    <a:bodyPr/>
                    <a:lstStyle/>
                    <a:p>
                      <a:pPr algn="ctr"/>
                      <a:r>
                        <a:rPr lang="en-US" sz="1200" dirty="0"/>
                        <a:t>28.7%</a:t>
                      </a:r>
                    </a:p>
                  </a:txBody>
                  <a:tcPr/>
                </a:tc>
                <a:tc>
                  <a:txBody>
                    <a:bodyPr/>
                    <a:lstStyle/>
                    <a:p>
                      <a:pPr algn="ctr"/>
                      <a:r>
                        <a:rPr lang="en-US" sz="1200" dirty="0"/>
                        <a:t>31.1%</a:t>
                      </a:r>
                    </a:p>
                  </a:txBody>
                  <a:tcPr/>
                </a:tc>
                <a:tc>
                  <a:txBody>
                    <a:bodyPr/>
                    <a:lstStyle/>
                    <a:p>
                      <a:pPr algn="ctr"/>
                      <a:r>
                        <a:rPr lang="en-US" sz="1200" dirty="0"/>
                        <a:t>0.2%</a:t>
                      </a:r>
                    </a:p>
                  </a:txBody>
                  <a:tcPr/>
                </a:tc>
                <a:tc>
                  <a:txBody>
                    <a:bodyPr/>
                    <a:lstStyle/>
                    <a:p>
                      <a:pPr algn="ctr"/>
                      <a:r>
                        <a:rPr lang="en-US" sz="1200" dirty="0"/>
                        <a:t>34.5%</a:t>
                      </a:r>
                    </a:p>
                  </a:txBody>
                  <a:tcPr/>
                </a:tc>
                <a:tc>
                  <a:txBody>
                    <a:bodyPr/>
                    <a:lstStyle/>
                    <a:p>
                      <a:pPr algn="ctr"/>
                      <a:r>
                        <a:rPr lang="en-US" sz="1200" dirty="0"/>
                        <a:t>5.5%</a:t>
                      </a:r>
                    </a:p>
                  </a:txBody>
                  <a:tcPr/>
                </a:tc>
                <a:tc>
                  <a:txBody>
                    <a:bodyPr/>
                    <a:lstStyle/>
                    <a:p>
                      <a:pPr algn="ctr"/>
                      <a:r>
                        <a:rPr lang="en-US" sz="1200" dirty="0"/>
                        <a:t>924</a:t>
                      </a:r>
                    </a:p>
                  </a:txBody>
                  <a:tcPr/>
                </a:tc>
                <a:tc>
                  <a:txBody>
                    <a:bodyPr/>
                    <a:lstStyle/>
                    <a:p>
                      <a:pPr algn="ctr"/>
                      <a:r>
                        <a:rPr lang="en-US" sz="1200" dirty="0"/>
                        <a:t>5.04</a:t>
                      </a:r>
                    </a:p>
                  </a:txBody>
                  <a:tcPr/>
                </a:tc>
                <a:extLst>
                  <a:ext uri="{0D108BD9-81ED-4DB2-BD59-A6C34878D82A}">
                    <a16:rowId xmlns:a16="http://schemas.microsoft.com/office/drawing/2014/main" val="2973940506"/>
                  </a:ext>
                </a:extLst>
              </a:tr>
            </a:tbl>
          </a:graphicData>
        </a:graphic>
      </p:graphicFrame>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6"/>
          <p:cNvSpPr>
            <a:spLocks noGrp="1"/>
          </p:cNvSpPr>
          <p:nvPr>
            <p:ph type="sldNum" sz="quarter" idx="12"/>
          </p:nvPr>
        </p:nvSpPr>
        <p:spPr/>
        <p:txBody>
          <a:bodyPr/>
          <a:lstStyle/>
          <a:p>
            <a:pPr>
              <a:defRPr/>
            </a:pPr>
            <a:fld id="{6FCC8AD5-B274-4B77-A9D9-16FA44179D52}" type="slidenum">
              <a:rPr lang="en-US"/>
              <a:pPr>
                <a:defRPr/>
              </a:pPr>
              <a:t>80</a:t>
            </a:fld>
            <a:endParaRPr lang="en-US"/>
          </a:p>
        </p:txBody>
      </p:sp>
      <p:sp>
        <p:nvSpPr>
          <p:cNvPr id="29699" name="Rectangle 2"/>
          <p:cNvSpPr>
            <a:spLocks noGrp="1" noChangeArrowheads="1"/>
          </p:cNvSpPr>
          <p:nvPr>
            <p:ph type="title"/>
          </p:nvPr>
        </p:nvSpPr>
        <p:spPr>
          <a:xfrm>
            <a:off x="990600" y="76200"/>
            <a:ext cx="7162800" cy="990600"/>
          </a:xfrm>
        </p:spPr>
        <p:txBody>
          <a:bodyPr/>
          <a:lstStyle/>
          <a:p>
            <a:pPr eaLnBrk="1" hangingPunct="1"/>
            <a:r>
              <a:rPr lang="en-US" altLang="en-US" dirty="0"/>
              <a:t>Multiply “KWH Used” by </a:t>
            </a:r>
            <a:r>
              <a:rPr lang="en-US" altLang="en-US" dirty="0">
                <a:sym typeface="Symbol" pitchFamily="18" charset="2"/>
              </a:rPr>
              <a:t></a:t>
            </a:r>
            <a:r>
              <a:rPr lang="en-US" altLang="en-US" dirty="0"/>
              <a:t>7.5 to get </a:t>
            </a:r>
            <a:r>
              <a:rPr lang="en-US" altLang="en-US" dirty="0" err="1"/>
              <a:t>briquets</a:t>
            </a:r>
            <a:r>
              <a:rPr lang="en-US" altLang="en-US" dirty="0"/>
              <a:t> emitted</a:t>
            </a:r>
          </a:p>
        </p:txBody>
      </p:sp>
      <p:graphicFrame>
        <p:nvGraphicFramePr>
          <p:cNvPr id="2245635" name="Group 3"/>
          <p:cNvGraphicFramePr>
            <a:graphicFrameLocks noGrp="1"/>
          </p:cNvGraphicFramePr>
          <p:nvPr>
            <p:ph sz="half" idx="1"/>
          </p:nvPr>
        </p:nvGraphicFramePr>
        <p:xfrm>
          <a:off x="152400" y="1295400"/>
          <a:ext cx="8763000" cy="4760910"/>
        </p:xfrm>
        <a:graphic>
          <a:graphicData uri="http://schemas.openxmlformats.org/drawingml/2006/table">
            <a:tbl>
              <a:tblPr/>
              <a:tblGrid>
                <a:gridCol w="2895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A50021"/>
                          </a:solidFill>
                          <a:effectLst/>
                          <a:latin typeface="Arial" charset="0"/>
                        </a:rPr>
                        <a:t>Energy Source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A50021"/>
                          </a:solidFill>
                          <a:effectLst/>
                          <a:latin typeface="Arial" charset="0"/>
                        </a:rPr>
                        <a:t>Basic Conversion Facts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A50021"/>
                          </a:solidFill>
                          <a:effectLst/>
                          <a:latin typeface="Arial" charset="0"/>
                        </a:rPr>
                        <a:t>emission to atmosphere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4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Dish Washer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1.1-2.2 kWh/load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(80% of energy to heat water)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7.5-15 briq/load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Conventional Oven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65-100 kWh/month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15 briq/day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Microwave Oven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1.4 kW</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 briquet every 6 min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Hot Shower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2.5 gal/min, 70% 130F water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1.3 briq/minute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 cups boiling water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59 F (</a:t>
                      </a:r>
                      <a:r>
                        <a:rPr kumimoji="0" lang="en-US" sz="1400" b="0" i="0" u="none" strike="noStrike" cap="none" normalizeH="0" baseline="0" dirty="0" err="1">
                          <a:ln>
                            <a:noFill/>
                          </a:ln>
                          <a:solidFill>
                            <a:schemeClr val="tx1"/>
                          </a:solidFill>
                          <a:effectLst/>
                          <a:latin typeface="Arial" charset="0"/>
                        </a:rPr>
                        <a:t>15C</a:t>
                      </a:r>
                      <a:r>
                        <a:rPr kumimoji="0" lang="en-US" sz="1400" b="0" i="0" u="none" strike="noStrike" cap="none" normalizeH="0" baseline="0" dirty="0">
                          <a:ln>
                            <a:noFill/>
                          </a:ln>
                          <a:solidFill>
                            <a:schemeClr val="tx1"/>
                          </a:solidFill>
                          <a:effectLst/>
                          <a:latin typeface="Arial" charset="0"/>
                        </a:rPr>
                        <a:t>) to 207 F (97 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0.3 briquet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60 W light-bulb</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60W = 0.06 kWh/h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0.4 briq/hr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60 W fluorescent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15W = 0.015 kWh/h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0.1 briq/hr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TV or Computer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110 W</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0.75 briq/hr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Cable Box</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40W = 0.96 kWh/day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0000"/>
                          </a:solidFill>
                          <a:effectLst/>
                          <a:latin typeface="Arial" charset="0"/>
                        </a:rPr>
                        <a:t>7 briq/day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9"/>
                  </a:ext>
                </a:extLst>
              </a:tr>
              <a:tr h="495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Small Chargers (phone, etc)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1.5 W/h, 24/7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¼ </a:t>
                      </a:r>
                      <a:r>
                        <a:rPr kumimoji="0" lang="en-US" sz="1800" b="0" i="0" u="none" strike="noStrike" cap="none" normalizeH="0" baseline="0" dirty="0" err="1">
                          <a:ln>
                            <a:noFill/>
                          </a:ln>
                          <a:solidFill>
                            <a:schemeClr val="tx1"/>
                          </a:solidFill>
                          <a:effectLst/>
                          <a:latin typeface="Arial" charset="0"/>
                        </a:rPr>
                        <a:t>briq</a:t>
                      </a:r>
                      <a:r>
                        <a:rPr kumimoji="0" lang="en-US" sz="1800" b="0" i="0" u="none" strike="noStrike" cap="none" normalizeH="0" baseline="0" dirty="0">
                          <a:ln>
                            <a:noFill/>
                          </a:ln>
                          <a:solidFill>
                            <a:schemeClr val="tx1"/>
                          </a:solidFill>
                          <a:effectLst/>
                          <a:latin typeface="Arial" charset="0"/>
                        </a:rPr>
                        <a:t>/day/charger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9750" name="AutoShape 53"/>
          <p:cNvSpPr>
            <a:spLocks/>
          </p:cNvSpPr>
          <p:nvPr/>
        </p:nvSpPr>
        <p:spPr bwMode="auto">
          <a:xfrm>
            <a:off x="8153400" y="4114800"/>
            <a:ext cx="381000" cy="685800"/>
          </a:xfrm>
          <a:prstGeom prst="rightBrace">
            <a:avLst>
              <a:gd name="adj1" fmla="val 15000"/>
              <a:gd name="adj2" fmla="val 50000"/>
            </a:avLst>
          </a:prstGeom>
          <a:noFill/>
          <a:ln w="38100">
            <a:solidFill>
              <a:srgbClr val="FF00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000">
              <a:latin typeface="Tahoma" pitchFamily="34" charset="0"/>
            </a:endParaRPr>
          </a:p>
        </p:txBody>
      </p:sp>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a:spLocks noGrp="1"/>
          </p:cNvSpPr>
          <p:nvPr>
            <p:ph type="sldNum" sz="quarter" idx="12"/>
          </p:nvPr>
        </p:nvSpPr>
        <p:spPr/>
        <p:txBody>
          <a:bodyPr/>
          <a:lstStyle/>
          <a:p>
            <a:pPr>
              <a:defRPr/>
            </a:pPr>
            <a:fld id="{E83C286B-E4EA-4FC8-B44C-BC788C750FA7}" type="slidenum">
              <a:rPr lang="en-US"/>
              <a:pPr>
                <a:defRPr/>
              </a:pPr>
              <a:t>81</a:t>
            </a:fld>
            <a:endParaRPr lang="en-US"/>
          </a:p>
        </p:txBody>
      </p:sp>
      <p:sp>
        <p:nvSpPr>
          <p:cNvPr id="30723" name="Rectangle 2"/>
          <p:cNvSpPr>
            <a:spLocks noGrp="1" noChangeArrowheads="1"/>
          </p:cNvSpPr>
          <p:nvPr>
            <p:ph type="title"/>
          </p:nvPr>
        </p:nvSpPr>
        <p:spPr>
          <a:xfrm>
            <a:off x="609600" y="152400"/>
            <a:ext cx="7856538" cy="838200"/>
          </a:xfrm>
        </p:spPr>
        <p:txBody>
          <a:bodyPr/>
          <a:lstStyle/>
          <a:p>
            <a:pPr eaLnBrk="1" hangingPunct="1"/>
            <a:r>
              <a:rPr lang="en-US" altLang="en-US"/>
              <a:t>Electricity is equivalent to briquets of carbon emitted at the power plant.</a:t>
            </a:r>
          </a:p>
        </p:txBody>
      </p:sp>
      <p:graphicFrame>
        <p:nvGraphicFramePr>
          <p:cNvPr id="2247683" name="Group 3"/>
          <p:cNvGraphicFramePr>
            <a:graphicFrameLocks noGrp="1"/>
          </p:cNvGraphicFramePr>
          <p:nvPr>
            <p:ph sz="half" idx="1"/>
          </p:nvPr>
        </p:nvGraphicFramePr>
        <p:xfrm>
          <a:off x="76200" y="1524000"/>
          <a:ext cx="8991600" cy="4648202"/>
        </p:xfrm>
        <a:graphic>
          <a:graphicData uri="http://schemas.openxmlformats.org/drawingml/2006/table">
            <a:tbl>
              <a:tblPr/>
              <a:tblGrid>
                <a:gridCol w="3810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A50021"/>
                          </a:solidFill>
                          <a:effectLst/>
                          <a:latin typeface="Arial" charset="0"/>
                        </a:rPr>
                        <a:t>Energy 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A50021"/>
                          </a:solidFill>
                          <a:effectLst/>
                          <a:latin typeface="Arial" charset="0"/>
                        </a:rPr>
                        <a:t>Basic Conversion Facts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A50021"/>
                          </a:solidFill>
                          <a:effectLst/>
                          <a:latin typeface="Arial" charset="0"/>
                        </a:rPr>
                        <a:t>Atmospheric Emission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Winter Electric Heating (1200 cu ft)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1800 kWh/mn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400 briq/day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9000 BTU Window Air Conditioner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&lt;1340 W&gt;, 321 kWh/mn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70 briq/day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24,000 BTU Central Air Conditioner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&lt;3570 W&gt;, 857 kWh/mn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190 briq/day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Ceiling Fan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50 kWh/year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Arial" charset="0"/>
                        </a:rPr>
                        <a:t>1 briq/day/fan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Water Heater (without washer)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300 kWh/mn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65 briq/day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17 cu ft Refrigerator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600-800 kWh/yr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13 briq/day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Clothes Washer (+ hot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250 Wh/mn, 6 kWh/load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30 briq/load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98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Clothes Dryer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5500 W, 30 min/load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20 briq/load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0766" name="Text Box 45"/>
          <p:cNvSpPr txBox="1">
            <a:spLocks noChangeArrowheads="1"/>
          </p:cNvSpPr>
          <p:nvPr/>
        </p:nvSpPr>
        <p:spPr bwMode="auto">
          <a:xfrm>
            <a:off x="1219200" y="6270625"/>
            <a:ext cx="7010400" cy="434975"/>
          </a:xfrm>
          <a:prstGeom prst="rect">
            <a:avLst/>
          </a:prstGeom>
          <a:noFill/>
          <a:ln w="381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2000">
                <a:latin typeface="Tahoma" pitchFamily="34" charset="0"/>
              </a:rPr>
              <a:t>Bigger homes </a:t>
            </a:r>
            <a:r>
              <a:rPr lang="en-US" altLang="en-US" sz="2000">
                <a:latin typeface="Tahoma" pitchFamily="34" charset="0"/>
                <a:sym typeface="Symbol" pitchFamily="18" charset="2"/>
              </a:rPr>
              <a:t> more briquets for heating &amp; cooling</a:t>
            </a:r>
          </a:p>
        </p:txBody>
      </p:sp>
    </p:spTree>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8C623-60C0-464D-88E7-323C63CCB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143000"/>
            <a:ext cx="5334000" cy="3733800"/>
          </a:xfrm>
          <a:prstGeom prst="rect">
            <a:avLst/>
          </a:prstGeom>
        </p:spPr>
      </p:pic>
      <p:sp>
        <p:nvSpPr>
          <p:cNvPr id="11" name="Slide Number Placeholder 6"/>
          <p:cNvSpPr>
            <a:spLocks noGrp="1"/>
          </p:cNvSpPr>
          <p:nvPr>
            <p:ph type="sldNum" sz="quarter" idx="12"/>
          </p:nvPr>
        </p:nvSpPr>
        <p:spPr/>
        <p:txBody>
          <a:bodyPr/>
          <a:lstStyle/>
          <a:p>
            <a:pPr>
              <a:defRPr/>
            </a:pPr>
            <a:fld id="{A51FE916-EB87-4B3D-88CA-A9C564383B7C}" type="slidenum">
              <a:rPr lang="en-US"/>
              <a:pPr>
                <a:defRPr/>
              </a:pPr>
              <a:t>82</a:t>
            </a:fld>
            <a:endParaRPr lang="en-US"/>
          </a:p>
        </p:txBody>
      </p:sp>
      <p:sp>
        <p:nvSpPr>
          <p:cNvPr id="32772" name="Rectangle 2"/>
          <p:cNvSpPr>
            <a:spLocks noGrp="1" noChangeArrowheads="1"/>
          </p:cNvSpPr>
          <p:nvPr>
            <p:ph type="title"/>
          </p:nvPr>
        </p:nvSpPr>
        <p:spPr>
          <a:xfrm>
            <a:off x="304800" y="0"/>
            <a:ext cx="8534400" cy="1066800"/>
          </a:xfrm>
        </p:spPr>
        <p:txBody>
          <a:bodyPr/>
          <a:lstStyle/>
          <a:p>
            <a:pPr eaLnBrk="1" hangingPunct="1"/>
            <a:r>
              <a:rPr lang="en-US" altLang="en-US" sz="4000" dirty="0"/>
              <a:t>My personal carbon footprint</a:t>
            </a:r>
            <a:br>
              <a:rPr lang="en-US" altLang="en-US" sz="4000" dirty="0"/>
            </a:br>
            <a:r>
              <a:rPr lang="en-US" altLang="en-US" dirty="0"/>
              <a:t>(does not include indirect emissions)</a:t>
            </a:r>
          </a:p>
        </p:txBody>
      </p:sp>
      <p:sp>
        <p:nvSpPr>
          <p:cNvPr id="32773" name="Rectangle 3"/>
          <p:cNvSpPr>
            <a:spLocks noGrp="1" noChangeArrowheads="1"/>
          </p:cNvSpPr>
          <p:nvPr>
            <p:ph type="body" sz="half" idx="1"/>
          </p:nvPr>
        </p:nvSpPr>
        <p:spPr>
          <a:xfrm>
            <a:off x="152400" y="1295400"/>
            <a:ext cx="3657600" cy="5334000"/>
          </a:xfrm>
        </p:spPr>
        <p:txBody>
          <a:bodyPr/>
          <a:lstStyle/>
          <a:p>
            <a:pPr eaLnBrk="1" hangingPunct="1">
              <a:lnSpc>
                <a:spcPct val="90000"/>
              </a:lnSpc>
            </a:pPr>
            <a:r>
              <a:rPr lang="en-US" altLang="en-US" sz="2400" dirty="0"/>
              <a:t>Does include efforts to reduce consumption</a:t>
            </a:r>
          </a:p>
          <a:p>
            <a:pPr lvl="1" eaLnBrk="1" hangingPunct="1">
              <a:lnSpc>
                <a:spcPct val="90000"/>
              </a:lnSpc>
            </a:pPr>
            <a:r>
              <a:rPr lang="en-US" altLang="en-US" sz="2000" dirty="0"/>
              <a:t>changing to </a:t>
            </a:r>
            <a:r>
              <a:rPr lang="en-US" altLang="en-US" sz="2000" dirty="0" err="1"/>
              <a:t>CFL</a:t>
            </a:r>
            <a:r>
              <a:rPr lang="en-US" altLang="en-US" sz="2000" dirty="0"/>
              <a:t> light bulbs (2008-2010)</a:t>
            </a:r>
          </a:p>
          <a:p>
            <a:pPr eaLnBrk="1" hangingPunct="1">
              <a:lnSpc>
                <a:spcPct val="90000"/>
              </a:lnSpc>
            </a:pPr>
            <a:r>
              <a:rPr lang="en-US" altLang="en-US" sz="2400" dirty="0"/>
              <a:t>Does not include “indirect” footprint due to manufacturing, shipping, agriculture.</a:t>
            </a:r>
          </a:p>
          <a:p>
            <a:pPr eaLnBrk="1" hangingPunct="1">
              <a:lnSpc>
                <a:spcPct val="90000"/>
              </a:lnSpc>
            </a:pPr>
            <a:r>
              <a:rPr lang="en-US" altLang="en-US" sz="2400" dirty="0"/>
              <a:t>Biggest impact (so far) is replacing vehicles with hybrids and driving less.</a:t>
            </a:r>
          </a:p>
          <a:p>
            <a:pPr eaLnBrk="1" hangingPunct="1">
              <a:lnSpc>
                <a:spcPct val="90000"/>
              </a:lnSpc>
            </a:pPr>
            <a:r>
              <a:rPr lang="en-US" altLang="en-US" sz="2400" dirty="0"/>
              <a:t>Air travel is cause of recent increase</a:t>
            </a:r>
          </a:p>
        </p:txBody>
      </p:sp>
      <p:sp>
        <p:nvSpPr>
          <p:cNvPr id="32774" name="Text Box 7"/>
          <p:cNvSpPr txBox="1">
            <a:spLocks noChangeArrowheads="1"/>
          </p:cNvSpPr>
          <p:nvPr/>
        </p:nvSpPr>
        <p:spPr bwMode="auto">
          <a:xfrm>
            <a:off x="7010400" y="3062287"/>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800" dirty="0">
                <a:latin typeface="Tahoma" pitchFamily="34" charset="0"/>
              </a:rPr>
              <a:t>Prius</a:t>
            </a:r>
          </a:p>
        </p:txBody>
      </p:sp>
      <p:sp>
        <p:nvSpPr>
          <p:cNvPr id="32776" name="Line 9"/>
          <p:cNvSpPr>
            <a:spLocks noChangeShapeType="1"/>
          </p:cNvSpPr>
          <p:nvPr/>
        </p:nvSpPr>
        <p:spPr bwMode="auto">
          <a:xfrm flipH="1">
            <a:off x="6705600" y="3262125"/>
            <a:ext cx="304800" cy="155627"/>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7" name="Line 10"/>
          <p:cNvSpPr>
            <a:spLocks noChangeShapeType="1"/>
          </p:cNvSpPr>
          <p:nvPr/>
        </p:nvSpPr>
        <p:spPr bwMode="auto">
          <a:xfrm flipV="1">
            <a:off x="5257800" y="2438400"/>
            <a:ext cx="914400" cy="6096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Rectangle 11"/>
          <p:cNvSpPr>
            <a:spLocks noChangeArrowheads="1"/>
          </p:cNvSpPr>
          <p:nvPr/>
        </p:nvSpPr>
        <p:spPr bwMode="auto">
          <a:xfrm rot="-2100000">
            <a:off x="5302813" y="2807329"/>
            <a:ext cx="990600" cy="2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800" dirty="0">
                <a:latin typeface="Tahoma" pitchFamily="34" charset="0"/>
              </a:rPr>
              <a:t>Kids</a:t>
            </a:r>
          </a:p>
        </p:txBody>
      </p:sp>
      <p:sp>
        <p:nvSpPr>
          <p:cNvPr id="32779" name="Text Box 12"/>
          <p:cNvSpPr txBox="1">
            <a:spLocks noChangeArrowheads="1"/>
          </p:cNvSpPr>
          <p:nvPr/>
        </p:nvSpPr>
        <p:spPr bwMode="auto">
          <a:xfrm>
            <a:off x="3657600" y="4757172"/>
            <a:ext cx="5105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800" dirty="0">
                <a:latin typeface="Tahoma" pitchFamily="34" charset="0"/>
              </a:rPr>
              <a:t>1 </a:t>
            </a:r>
            <a:r>
              <a:rPr lang="en-US" altLang="en-US" sz="1800" dirty="0" err="1">
                <a:latin typeface="Tahoma" pitchFamily="34" charset="0"/>
              </a:rPr>
              <a:t>tonne</a:t>
            </a:r>
            <a:r>
              <a:rPr lang="en-US" altLang="en-US" sz="1800" dirty="0">
                <a:latin typeface="Tahoma" pitchFamily="34" charset="0"/>
              </a:rPr>
              <a:t>-C/year </a:t>
            </a:r>
            <a:r>
              <a:rPr lang="en-US" altLang="en-US" sz="1800" dirty="0">
                <a:latin typeface="Tahoma" pitchFamily="34" charset="0"/>
                <a:sym typeface="Symbol" pitchFamily="18" charset="2"/>
              </a:rPr>
              <a:t> 120 </a:t>
            </a:r>
            <a:r>
              <a:rPr lang="en-US" altLang="en-US" sz="1800" dirty="0" err="1">
                <a:latin typeface="Tahoma" pitchFamily="34" charset="0"/>
                <a:sym typeface="Symbol" pitchFamily="18" charset="2"/>
              </a:rPr>
              <a:t>briquets</a:t>
            </a:r>
            <a:r>
              <a:rPr lang="en-US" altLang="en-US" sz="1800" dirty="0">
                <a:latin typeface="Tahoma" pitchFamily="34" charset="0"/>
                <a:sym typeface="Symbol" pitchFamily="18" charset="2"/>
              </a:rPr>
              <a:t>/day</a:t>
            </a:r>
          </a:p>
          <a:p>
            <a:pPr>
              <a:spcBef>
                <a:spcPct val="50000"/>
              </a:spcBef>
            </a:pPr>
            <a:r>
              <a:rPr lang="en-US" altLang="en-US" sz="1800" dirty="0">
                <a:latin typeface="Tahoma" pitchFamily="34" charset="0"/>
                <a:sym typeface="Symbol" pitchFamily="18" charset="2"/>
              </a:rPr>
              <a:t>My family of 4 household energy (electricity &amp; heat) use is about the same as total transportation (each  250 </a:t>
            </a:r>
            <a:r>
              <a:rPr lang="en-US" altLang="en-US" sz="1800" dirty="0" err="1">
                <a:latin typeface="Tahoma" pitchFamily="34" charset="0"/>
                <a:sym typeface="Symbol" pitchFamily="18" charset="2"/>
              </a:rPr>
              <a:t>briquets</a:t>
            </a:r>
            <a:r>
              <a:rPr lang="en-US" altLang="en-US" sz="1800" dirty="0">
                <a:latin typeface="Tahoma" pitchFamily="34" charset="0"/>
                <a:sym typeface="Symbol" pitchFamily="18" charset="2"/>
              </a:rPr>
              <a:t>/day</a:t>
            </a:r>
          </a:p>
          <a:p>
            <a:pPr>
              <a:spcBef>
                <a:spcPct val="50000"/>
              </a:spcBef>
            </a:pPr>
            <a:r>
              <a:rPr lang="en-US" altLang="en-US" sz="1800" dirty="0">
                <a:latin typeface="Tahoma" pitchFamily="34" charset="0"/>
                <a:sym typeface="Symbol" pitchFamily="18" charset="2"/>
              </a:rPr>
              <a:t>Indirect emissions (food, work, </a:t>
            </a:r>
            <a:r>
              <a:rPr lang="en-US" altLang="en-US" sz="1800" dirty="0" err="1">
                <a:latin typeface="Tahoma" pitchFamily="34" charset="0"/>
                <a:sym typeface="Symbol" pitchFamily="18" charset="2"/>
              </a:rPr>
              <a:t>etc</a:t>
            </a:r>
            <a:r>
              <a:rPr lang="en-US" altLang="en-US" sz="1800" dirty="0">
                <a:latin typeface="Tahoma" pitchFamily="34" charset="0"/>
                <a:sym typeface="Symbol" pitchFamily="18" charset="2"/>
              </a:rPr>
              <a:t>) would easily double our emissions</a:t>
            </a:r>
          </a:p>
        </p:txBody>
      </p:sp>
      <p:sp>
        <p:nvSpPr>
          <p:cNvPr id="32793" name="Line 9"/>
          <p:cNvSpPr>
            <a:spLocks noChangeShapeType="1"/>
          </p:cNvSpPr>
          <p:nvPr/>
        </p:nvSpPr>
        <p:spPr bwMode="auto">
          <a:xfrm flipH="1">
            <a:off x="7315200" y="3352800"/>
            <a:ext cx="4762" cy="4572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20F3AC50-CDBB-4887-BE22-8966CCD3BF67}" type="slidenum">
              <a:rPr lang="en-US"/>
              <a:pPr>
                <a:defRPr/>
              </a:pPr>
              <a:t>83</a:t>
            </a:fld>
            <a:endParaRPr lang="en-US"/>
          </a:p>
        </p:txBody>
      </p:sp>
      <p:sp>
        <p:nvSpPr>
          <p:cNvPr id="242691" name="Rectangle 5"/>
          <p:cNvSpPr>
            <a:spLocks noGrp="1" noChangeArrowheads="1"/>
          </p:cNvSpPr>
          <p:nvPr>
            <p:ph type="title"/>
          </p:nvPr>
        </p:nvSpPr>
        <p:spPr/>
        <p:txBody>
          <a:bodyPr/>
          <a:lstStyle/>
          <a:p>
            <a:pPr eaLnBrk="1" hangingPunct="1"/>
            <a:r>
              <a:rPr lang="en-US" altLang="en-US" sz="3200" dirty="0"/>
              <a:t>Population stresses many aspects of the environment</a:t>
            </a:r>
          </a:p>
        </p:txBody>
      </p:sp>
      <p:sp>
        <p:nvSpPr>
          <p:cNvPr id="242692" name="Rectangle 3"/>
          <p:cNvSpPr>
            <a:spLocks noGrp="1" noChangeArrowheads="1"/>
          </p:cNvSpPr>
          <p:nvPr>
            <p:ph type="body" sz="half" idx="1"/>
          </p:nvPr>
        </p:nvSpPr>
        <p:spPr>
          <a:xfrm>
            <a:off x="152400" y="1295400"/>
            <a:ext cx="4419600" cy="5410200"/>
          </a:xfrm>
        </p:spPr>
        <p:txBody>
          <a:bodyPr/>
          <a:lstStyle/>
          <a:p>
            <a:pPr eaLnBrk="1" hangingPunct="1">
              <a:lnSpc>
                <a:spcPct val="90000"/>
              </a:lnSpc>
            </a:pPr>
            <a:r>
              <a:rPr lang="en-US" altLang="en-US" sz="2000" dirty="0"/>
              <a:t>Industrial societies use 4-5 times as much energy as agrarian ones, which use 3-4 times the energy of hunting-gathering societies.</a:t>
            </a:r>
          </a:p>
          <a:p>
            <a:pPr eaLnBrk="1" hangingPunct="1">
              <a:lnSpc>
                <a:spcPct val="90000"/>
              </a:lnSpc>
            </a:pPr>
            <a:r>
              <a:rPr lang="en-US" altLang="en-US" sz="2000" dirty="0"/>
              <a:t>Need to recognize that human activities are indeed affecting the Earth system.</a:t>
            </a:r>
          </a:p>
          <a:p>
            <a:pPr lvl="1" eaLnBrk="1" hangingPunct="1">
              <a:lnSpc>
                <a:spcPct val="90000"/>
              </a:lnSpc>
            </a:pPr>
            <a:r>
              <a:rPr lang="en-US" altLang="en-US" sz="1800" dirty="0"/>
              <a:t>Stage 1: The industrial era (1800-1045)</a:t>
            </a:r>
          </a:p>
          <a:p>
            <a:pPr lvl="1" eaLnBrk="1" hangingPunct="1">
              <a:lnSpc>
                <a:spcPct val="90000"/>
              </a:lnSpc>
            </a:pPr>
            <a:r>
              <a:rPr lang="en-US" altLang="en-US" sz="1800" dirty="0"/>
              <a:t>Stage 2: The Great Acceleration (1945-2015)</a:t>
            </a:r>
          </a:p>
          <a:p>
            <a:pPr lvl="1" eaLnBrk="1" hangingPunct="1">
              <a:lnSpc>
                <a:spcPct val="90000"/>
              </a:lnSpc>
            </a:pPr>
            <a:r>
              <a:rPr lang="en-US" altLang="en-US" sz="1800" dirty="0"/>
              <a:t>Stage 3: Stewards of the Earth’s System (2016???)</a:t>
            </a:r>
          </a:p>
          <a:p>
            <a:pPr eaLnBrk="1" hangingPunct="1">
              <a:lnSpc>
                <a:spcPct val="90000"/>
              </a:lnSpc>
            </a:pPr>
            <a:r>
              <a:rPr lang="en-US" altLang="en-US" sz="2000" dirty="0"/>
              <a:t>Occurrence of abrupt or negative changes in climate becomes increasingly likely as the human disturbance of climate system grows (Karl 2009 </a:t>
            </a:r>
            <a:r>
              <a:rPr lang="en-US" altLang="en-US" sz="2000" dirty="0" err="1"/>
              <a:t>USGCRP</a:t>
            </a:r>
            <a:r>
              <a:rPr lang="en-US" altLang="en-US" sz="2000" dirty="0"/>
              <a:t> </a:t>
            </a:r>
            <a:r>
              <a:rPr lang="en-US" altLang="en-US" sz="2000" dirty="0" err="1"/>
              <a:t>p.26</a:t>
            </a:r>
            <a:r>
              <a:rPr lang="en-US" altLang="en-US" sz="2000" dirty="0"/>
              <a:t>)</a:t>
            </a:r>
          </a:p>
        </p:txBody>
      </p:sp>
      <p:pic>
        <p:nvPicPr>
          <p:cNvPr id="242693" name="Picture 4" descr="07ambio_steffen_fig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95825" y="1143000"/>
            <a:ext cx="4257675"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77682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A52C2E1-9439-4B8E-99BB-3D2CBF524F50}" type="slidenum">
              <a:rPr lang="en-US"/>
              <a:pPr>
                <a:defRPr/>
              </a:pPr>
              <a:t>84</a:t>
            </a:fld>
            <a:endParaRPr lang="en-US"/>
          </a:p>
        </p:txBody>
      </p:sp>
      <p:sp>
        <p:nvSpPr>
          <p:cNvPr id="243715" name="Rectangle 2"/>
          <p:cNvSpPr>
            <a:spLocks noGrp="1" noChangeArrowheads="1"/>
          </p:cNvSpPr>
          <p:nvPr>
            <p:ph type="title"/>
          </p:nvPr>
        </p:nvSpPr>
        <p:spPr>
          <a:xfrm>
            <a:off x="228600" y="76200"/>
            <a:ext cx="8686800" cy="792163"/>
          </a:xfrm>
        </p:spPr>
        <p:txBody>
          <a:bodyPr/>
          <a:lstStyle/>
          <a:p>
            <a:pPr eaLnBrk="1" hangingPunct="1"/>
            <a:r>
              <a:rPr lang="en-US" altLang="en-US" sz="3200" dirty="0"/>
              <a:t>Percent of world emissions versus birth rate -Which countries would you pick to limit?</a:t>
            </a:r>
          </a:p>
        </p:txBody>
      </p:sp>
      <p:pic>
        <p:nvPicPr>
          <p:cNvPr id="243716" name="Picture 3" descr="percent_vs_bir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219200"/>
            <a:ext cx="88392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3717" name="Rectangle 26"/>
          <p:cNvSpPr>
            <a:spLocks noChangeArrowheads="1"/>
          </p:cNvSpPr>
          <p:nvPr/>
        </p:nvSpPr>
        <p:spPr bwMode="auto">
          <a:xfrm>
            <a:off x="3124200" y="3276600"/>
            <a:ext cx="4419600" cy="2209800"/>
          </a:xfrm>
          <a:prstGeom prst="rect">
            <a:avLst/>
          </a:prstGeom>
          <a:noFill/>
          <a:ln w="9525">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endParaRPr lang="en-US" altLang="en-US"/>
          </a:p>
        </p:txBody>
      </p:sp>
      <p:sp>
        <p:nvSpPr>
          <p:cNvPr id="243718" name="Line 27"/>
          <p:cNvSpPr>
            <a:spLocks noChangeShapeType="1"/>
          </p:cNvSpPr>
          <p:nvPr/>
        </p:nvSpPr>
        <p:spPr bwMode="auto">
          <a:xfrm flipV="1">
            <a:off x="5486400" y="2133599"/>
            <a:ext cx="838200" cy="1143000"/>
          </a:xfrm>
          <a:prstGeom prst="line">
            <a:avLst/>
          </a:prstGeom>
          <a:noFill/>
          <a:ln w="25400">
            <a:solidFill>
              <a:srgbClr val="FF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9" name="Text Box 28"/>
          <p:cNvSpPr txBox="1">
            <a:spLocks noChangeArrowheads="1"/>
          </p:cNvSpPr>
          <p:nvPr/>
        </p:nvSpPr>
        <p:spPr bwMode="auto">
          <a:xfrm>
            <a:off x="6324600" y="1371600"/>
            <a:ext cx="2438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400" dirty="0"/>
              <a:t>Eliminate 135 countries with high birth rate (58.9% of </a:t>
            </a:r>
            <a:r>
              <a:rPr lang="en-US" altLang="en-US" sz="1400" dirty="0" err="1"/>
              <a:t>popularion</a:t>
            </a:r>
            <a:r>
              <a:rPr lang="en-US" altLang="en-US" sz="1400" dirty="0"/>
              <a:t>) and world emissions reduce 14.9%.</a:t>
            </a:r>
          </a:p>
        </p:txBody>
      </p:sp>
      <p:sp>
        <p:nvSpPr>
          <p:cNvPr id="243720" name="Rectangle 29"/>
          <p:cNvSpPr>
            <a:spLocks noChangeArrowheads="1"/>
          </p:cNvSpPr>
          <p:nvPr/>
        </p:nvSpPr>
        <p:spPr bwMode="auto">
          <a:xfrm>
            <a:off x="1981200" y="2514600"/>
            <a:ext cx="1371600" cy="838200"/>
          </a:xfrm>
          <a:prstGeom prst="rect">
            <a:avLst/>
          </a:prstGeom>
          <a:noFill/>
          <a:ln w="12700">
            <a:solidFill>
              <a:srgbClr val="FF00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43721" name="Line 30"/>
          <p:cNvSpPr>
            <a:spLocks noChangeShapeType="1"/>
          </p:cNvSpPr>
          <p:nvPr/>
        </p:nvSpPr>
        <p:spPr bwMode="auto">
          <a:xfrm flipH="1" flipV="1">
            <a:off x="2438400" y="2057400"/>
            <a:ext cx="457200" cy="457200"/>
          </a:xfrm>
          <a:prstGeom prst="line">
            <a:avLst/>
          </a:prstGeom>
          <a:noFill/>
          <a:ln w="25400">
            <a:solidFill>
              <a:srgbClr val="FF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2" name="Text Box 31"/>
          <p:cNvSpPr txBox="1">
            <a:spLocks noChangeArrowheads="1"/>
          </p:cNvSpPr>
          <p:nvPr/>
        </p:nvSpPr>
        <p:spPr bwMode="auto">
          <a:xfrm>
            <a:off x="228600" y="1371600"/>
            <a:ext cx="251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400" dirty="0"/>
              <a:t>Eliminate emissions in the top 7 countries (33.1% of population) and world emissions reduce by 69%.</a:t>
            </a:r>
          </a:p>
        </p:txBody>
      </p:sp>
    </p:spTree>
    <p:extLst>
      <p:ext uri="{BB962C8B-B14F-4D97-AF65-F5344CB8AC3E}">
        <p14:creationId xmlns:p14="http://schemas.microsoft.com/office/powerpoint/2010/main" val="25176122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2765D506-9D06-40F2-9998-383E68E02CA4}" type="slidenum">
              <a:rPr lang="en-US"/>
              <a:pPr>
                <a:defRPr/>
              </a:pPr>
              <a:t>85</a:t>
            </a:fld>
            <a:endParaRPr lang="en-US"/>
          </a:p>
        </p:txBody>
      </p:sp>
      <p:sp>
        <p:nvSpPr>
          <p:cNvPr id="244739" name="Rectangle 5"/>
          <p:cNvSpPr>
            <a:spLocks noGrp="1" noChangeArrowheads="1"/>
          </p:cNvSpPr>
          <p:nvPr>
            <p:ph type="title"/>
          </p:nvPr>
        </p:nvSpPr>
        <p:spPr>
          <a:xfrm>
            <a:off x="152400" y="122238"/>
            <a:ext cx="8915400" cy="792162"/>
          </a:xfrm>
        </p:spPr>
        <p:txBody>
          <a:bodyPr/>
          <a:lstStyle/>
          <a:p>
            <a:pPr eaLnBrk="1" hangingPunct="1"/>
            <a:r>
              <a:rPr lang="en-US" altLang="en-US" sz="3200" dirty="0"/>
              <a:t>Does your choice have enough emissions to reduce emissions 80% by 2050?</a:t>
            </a:r>
          </a:p>
        </p:txBody>
      </p:sp>
      <p:pic>
        <p:nvPicPr>
          <p:cNvPr id="244740" name="Picture 4" descr="percent_vs_bir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219200"/>
            <a:ext cx="88392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4741" name="Line 7"/>
          <p:cNvSpPr>
            <a:spLocks noChangeShapeType="1"/>
          </p:cNvSpPr>
          <p:nvPr/>
        </p:nvSpPr>
        <p:spPr bwMode="auto">
          <a:xfrm flipH="1">
            <a:off x="3124200" y="2590800"/>
            <a:ext cx="533400" cy="76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42" name="Text Box 8"/>
          <p:cNvSpPr txBox="1">
            <a:spLocks noChangeArrowheads="1"/>
          </p:cNvSpPr>
          <p:nvPr/>
        </p:nvSpPr>
        <p:spPr bwMode="auto">
          <a:xfrm>
            <a:off x="3657600" y="2300288"/>
            <a:ext cx="198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dirty="0"/>
              <a:t>USA, </a:t>
            </a:r>
            <a:r>
              <a:rPr lang="en-US" altLang="en-US" dirty="0" err="1"/>
              <a:t>294M</a:t>
            </a:r>
            <a:endParaRPr lang="en-US" altLang="en-US" dirty="0"/>
          </a:p>
        </p:txBody>
      </p:sp>
      <p:sp>
        <p:nvSpPr>
          <p:cNvPr id="244743" name="Line 9"/>
          <p:cNvSpPr>
            <a:spLocks noChangeShapeType="1"/>
          </p:cNvSpPr>
          <p:nvPr/>
        </p:nvSpPr>
        <p:spPr bwMode="auto">
          <a:xfrm>
            <a:off x="1600200" y="1828800"/>
            <a:ext cx="838200" cy="1066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44" name="Line 10"/>
          <p:cNvSpPr>
            <a:spLocks noChangeShapeType="1"/>
          </p:cNvSpPr>
          <p:nvPr/>
        </p:nvSpPr>
        <p:spPr bwMode="auto">
          <a:xfrm flipV="1">
            <a:off x="1828800" y="3124200"/>
            <a:ext cx="457200" cy="76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45" name="Line 11"/>
          <p:cNvSpPr>
            <a:spLocks noChangeShapeType="1"/>
          </p:cNvSpPr>
          <p:nvPr/>
        </p:nvSpPr>
        <p:spPr bwMode="auto">
          <a:xfrm>
            <a:off x="2819400" y="2286000"/>
            <a:ext cx="76200" cy="685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46" name="Line 12"/>
          <p:cNvSpPr>
            <a:spLocks noChangeShapeType="1"/>
          </p:cNvSpPr>
          <p:nvPr/>
        </p:nvSpPr>
        <p:spPr bwMode="auto">
          <a:xfrm flipH="1">
            <a:off x="4114800" y="3048000"/>
            <a:ext cx="4572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47" name="Text Box 13"/>
          <p:cNvSpPr txBox="1">
            <a:spLocks noChangeArrowheads="1"/>
          </p:cNvSpPr>
          <p:nvPr/>
        </p:nvSpPr>
        <p:spPr bwMode="auto">
          <a:xfrm>
            <a:off x="533400" y="1524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a:t>Russia 144M</a:t>
            </a:r>
          </a:p>
        </p:txBody>
      </p:sp>
      <p:sp>
        <p:nvSpPr>
          <p:cNvPr id="244748" name="Text Box 14"/>
          <p:cNvSpPr txBox="1">
            <a:spLocks noChangeArrowheads="1"/>
          </p:cNvSpPr>
          <p:nvPr/>
        </p:nvSpPr>
        <p:spPr bwMode="auto">
          <a:xfrm>
            <a:off x="2362200" y="19954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a:t>China 1300M</a:t>
            </a:r>
          </a:p>
        </p:txBody>
      </p:sp>
      <p:sp>
        <p:nvSpPr>
          <p:cNvPr id="244749" name="Text Box 15"/>
          <p:cNvSpPr txBox="1">
            <a:spLocks noChangeArrowheads="1"/>
          </p:cNvSpPr>
          <p:nvPr/>
        </p:nvSpPr>
        <p:spPr bwMode="auto">
          <a:xfrm>
            <a:off x="228600" y="3048000"/>
            <a:ext cx="1676400" cy="366713"/>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a:t>Germany 83 M</a:t>
            </a:r>
          </a:p>
        </p:txBody>
      </p:sp>
      <p:sp>
        <p:nvSpPr>
          <p:cNvPr id="244750" name="Text Box 16"/>
          <p:cNvSpPr txBox="1">
            <a:spLocks noChangeArrowheads="1"/>
          </p:cNvSpPr>
          <p:nvPr/>
        </p:nvSpPr>
        <p:spPr bwMode="auto">
          <a:xfrm>
            <a:off x="1752600" y="1752600"/>
            <a:ext cx="144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dirty="0"/>
              <a:t>UK </a:t>
            </a:r>
            <a:r>
              <a:rPr lang="en-US" altLang="en-US" dirty="0" err="1"/>
              <a:t>60M</a:t>
            </a:r>
            <a:endParaRPr lang="en-US" altLang="en-US" dirty="0"/>
          </a:p>
        </p:txBody>
      </p:sp>
      <p:sp>
        <p:nvSpPr>
          <p:cNvPr id="244751" name="Line 17"/>
          <p:cNvSpPr>
            <a:spLocks noChangeShapeType="1"/>
          </p:cNvSpPr>
          <p:nvPr/>
        </p:nvSpPr>
        <p:spPr bwMode="auto">
          <a:xfrm>
            <a:off x="2286000" y="2133600"/>
            <a:ext cx="381000" cy="914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52" name="Text Box 18"/>
          <p:cNvSpPr txBox="1">
            <a:spLocks noChangeArrowheads="1"/>
          </p:cNvSpPr>
          <p:nvPr/>
        </p:nvSpPr>
        <p:spPr bwMode="auto">
          <a:xfrm>
            <a:off x="4495800" y="289560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dirty="0"/>
              <a:t>India </a:t>
            </a:r>
            <a:r>
              <a:rPr lang="en-US" altLang="en-US" dirty="0" err="1"/>
              <a:t>1080M</a:t>
            </a:r>
            <a:endParaRPr lang="en-US" altLang="en-US" dirty="0"/>
          </a:p>
        </p:txBody>
      </p:sp>
      <p:sp>
        <p:nvSpPr>
          <p:cNvPr id="244753" name="Text Box 19"/>
          <p:cNvSpPr txBox="1">
            <a:spLocks noChangeArrowheads="1"/>
          </p:cNvSpPr>
          <p:nvPr/>
        </p:nvSpPr>
        <p:spPr bwMode="auto">
          <a:xfrm>
            <a:off x="609600" y="3657600"/>
            <a:ext cx="1524000" cy="366713"/>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a:t>Japan 130 M</a:t>
            </a:r>
          </a:p>
        </p:txBody>
      </p:sp>
      <p:sp>
        <p:nvSpPr>
          <p:cNvPr id="244754" name="Line 20"/>
          <p:cNvSpPr>
            <a:spLocks noChangeShapeType="1"/>
          </p:cNvSpPr>
          <p:nvPr/>
        </p:nvSpPr>
        <p:spPr bwMode="auto">
          <a:xfrm flipV="1">
            <a:off x="1676400" y="3276600"/>
            <a:ext cx="762000" cy="381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55" name="Line 21"/>
          <p:cNvSpPr>
            <a:spLocks noChangeShapeType="1"/>
          </p:cNvSpPr>
          <p:nvPr/>
        </p:nvSpPr>
        <p:spPr bwMode="auto">
          <a:xfrm flipH="1">
            <a:off x="2895600" y="2971800"/>
            <a:ext cx="4572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56" name="Line 22"/>
          <p:cNvSpPr>
            <a:spLocks noChangeShapeType="1"/>
          </p:cNvSpPr>
          <p:nvPr/>
        </p:nvSpPr>
        <p:spPr bwMode="auto">
          <a:xfrm flipH="1">
            <a:off x="5029200" y="3352800"/>
            <a:ext cx="4572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757" name="Text Box 23"/>
          <p:cNvSpPr txBox="1">
            <a:spLocks noChangeArrowheads="1"/>
          </p:cNvSpPr>
          <p:nvPr/>
        </p:nvSpPr>
        <p:spPr bwMode="auto">
          <a:xfrm>
            <a:off x="3200400" y="2681288"/>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dirty="0"/>
              <a:t>France 62 M</a:t>
            </a:r>
          </a:p>
        </p:txBody>
      </p:sp>
      <p:sp>
        <p:nvSpPr>
          <p:cNvPr id="244758" name="Text Box 24"/>
          <p:cNvSpPr txBox="1">
            <a:spLocks noChangeArrowheads="1"/>
          </p:cNvSpPr>
          <p:nvPr/>
        </p:nvSpPr>
        <p:spPr bwMode="auto">
          <a:xfrm>
            <a:off x="5408613" y="3214688"/>
            <a:ext cx="2019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t>Saudi Arabia 23 M</a:t>
            </a:r>
          </a:p>
        </p:txBody>
      </p:sp>
      <p:sp>
        <p:nvSpPr>
          <p:cNvPr id="244759" name="Text Box 25"/>
          <p:cNvSpPr txBox="1">
            <a:spLocks noChangeArrowheads="1"/>
          </p:cNvSpPr>
          <p:nvPr/>
        </p:nvSpPr>
        <p:spPr bwMode="auto">
          <a:xfrm>
            <a:off x="6400800" y="3595688"/>
            <a:ext cx="139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t>Nigeria 75M</a:t>
            </a:r>
          </a:p>
        </p:txBody>
      </p:sp>
      <p:sp>
        <p:nvSpPr>
          <p:cNvPr id="244760" name="Line 26"/>
          <p:cNvSpPr>
            <a:spLocks noChangeShapeType="1"/>
          </p:cNvSpPr>
          <p:nvPr/>
        </p:nvSpPr>
        <p:spPr bwMode="auto">
          <a:xfrm flipH="1">
            <a:off x="6019800" y="3733800"/>
            <a:ext cx="4572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723472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5"/>
          <p:cNvSpPr>
            <a:spLocks noGrp="1"/>
          </p:cNvSpPr>
          <p:nvPr>
            <p:ph type="sldNum" sz="quarter" idx="12"/>
          </p:nvPr>
        </p:nvSpPr>
        <p:spPr/>
        <p:txBody>
          <a:bodyPr/>
          <a:lstStyle/>
          <a:p>
            <a:pPr>
              <a:defRPr/>
            </a:pPr>
            <a:fld id="{180B6627-8897-448C-8140-791C62C45B44}" type="slidenum">
              <a:rPr lang="en-US"/>
              <a:pPr>
                <a:defRPr/>
              </a:pPr>
              <a:t>86</a:t>
            </a:fld>
            <a:endParaRPr lang="en-US"/>
          </a:p>
        </p:txBody>
      </p:sp>
      <p:sp>
        <p:nvSpPr>
          <p:cNvPr id="13315" name="Rectangle 2"/>
          <p:cNvSpPr>
            <a:spLocks noGrp="1" noChangeArrowheads="1"/>
          </p:cNvSpPr>
          <p:nvPr>
            <p:ph type="title"/>
          </p:nvPr>
        </p:nvSpPr>
        <p:spPr>
          <a:xfrm>
            <a:off x="609600" y="133350"/>
            <a:ext cx="7924800" cy="857250"/>
          </a:xfrm>
        </p:spPr>
        <p:txBody>
          <a:bodyPr/>
          <a:lstStyle/>
          <a:p>
            <a:pPr eaLnBrk="1" hangingPunct="1"/>
            <a:r>
              <a:rPr lang="en-US" altLang="en-US" sz="3200"/>
              <a:t>Biosphere is complex and non-linear:</a:t>
            </a:r>
            <a:br>
              <a:rPr lang="en-US" altLang="en-US" sz="3200"/>
            </a:br>
            <a:r>
              <a:rPr lang="en-US" altLang="en-US" sz="3200"/>
              <a:t>“</a:t>
            </a:r>
            <a:r>
              <a:rPr lang="en-US" altLang="en-US" sz="2800"/>
              <a:t>everything  is a function of everything else</a:t>
            </a:r>
            <a:r>
              <a:rPr lang="en-US" altLang="en-US" sz="3200"/>
              <a:t>”</a:t>
            </a:r>
          </a:p>
        </p:txBody>
      </p:sp>
      <p:sp>
        <p:nvSpPr>
          <p:cNvPr id="13316" name="Rectangle 5"/>
          <p:cNvSpPr>
            <a:spLocks noChangeArrowheads="1"/>
          </p:cNvSpPr>
          <p:nvPr/>
        </p:nvSpPr>
        <p:spPr bwMode="auto">
          <a:xfrm>
            <a:off x="3962400" y="11779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Increasing</a:t>
            </a:r>
          </a:p>
          <a:p>
            <a:pPr algn="ctr">
              <a:spcBef>
                <a:spcPct val="0"/>
              </a:spcBef>
              <a:buFontTx/>
              <a:buNone/>
            </a:pPr>
            <a:r>
              <a:rPr lang="en-US" altLang="en-US" sz="1600">
                <a:latin typeface="Tahoma" pitchFamily="34" charset="0"/>
              </a:rPr>
              <a:t>CO2</a:t>
            </a:r>
          </a:p>
        </p:txBody>
      </p:sp>
      <p:sp>
        <p:nvSpPr>
          <p:cNvPr id="13317" name="Rectangle 6"/>
          <p:cNvSpPr>
            <a:spLocks noChangeArrowheads="1"/>
          </p:cNvSpPr>
          <p:nvPr/>
        </p:nvSpPr>
        <p:spPr bwMode="auto">
          <a:xfrm>
            <a:off x="6248400" y="11779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Increasing</a:t>
            </a:r>
          </a:p>
          <a:p>
            <a:pPr algn="ctr">
              <a:spcBef>
                <a:spcPct val="0"/>
              </a:spcBef>
              <a:buFontTx/>
              <a:buNone/>
            </a:pPr>
            <a:r>
              <a:rPr lang="en-US" altLang="en-US" sz="1600">
                <a:latin typeface="Tahoma" pitchFamily="34" charset="0"/>
              </a:rPr>
              <a:t>Temperature</a:t>
            </a:r>
          </a:p>
        </p:txBody>
      </p:sp>
      <p:sp>
        <p:nvSpPr>
          <p:cNvPr id="13318" name="Rectangle 8"/>
          <p:cNvSpPr>
            <a:spLocks noChangeArrowheads="1"/>
          </p:cNvSpPr>
          <p:nvPr/>
        </p:nvSpPr>
        <p:spPr bwMode="auto">
          <a:xfrm>
            <a:off x="5181600" y="2854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Increasing</a:t>
            </a:r>
          </a:p>
          <a:p>
            <a:pPr algn="ctr">
              <a:spcBef>
                <a:spcPct val="0"/>
              </a:spcBef>
              <a:buFontTx/>
              <a:buNone/>
            </a:pPr>
            <a:r>
              <a:rPr lang="en-US" altLang="en-US" sz="1600">
                <a:latin typeface="Tahoma" pitchFamily="34" charset="0"/>
              </a:rPr>
              <a:t>Ocean</a:t>
            </a:r>
          </a:p>
          <a:p>
            <a:pPr algn="ctr">
              <a:spcBef>
                <a:spcPct val="0"/>
              </a:spcBef>
              <a:buFontTx/>
              <a:buNone/>
            </a:pPr>
            <a:r>
              <a:rPr lang="en-US" altLang="en-US" sz="1600">
                <a:latin typeface="Tahoma" pitchFamily="34" charset="0"/>
              </a:rPr>
              <a:t>Temperature</a:t>
            </a:r>
          </a:p>
        </p:txBody>
      </p:sp>
      <p:sp>
        <p:nvSpPr>
          <p:cNvPr id="13319" name="Rectangle 10"/>
          <p:cNvSpPr>
            <a:spLocks noChangeArrowheads="1"/>
          </p:cNvSpPr>
          <p:nvPr/>
        </p:nvSpPr>
        <p:spPr bwMode="auto">
          <a:xfrm>
            <a:off x="3581400" y="2854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More</a:t>
            </a:r>
          </a:p>
          <a:p>
            <a:pPr algn="ctr">
              <a:spcBef>
                <a:spcPct val="0"/>
              </a:spcBef>
              <a:buFontTx/>
              <a:buNone/>
            </a:pPr>
            <a:r>
              <a:rPr lang="en-US" altLang="en-US" sz="1600">
                <a:latin typeface="Tahoma" pitchFamily="34" charset="0"/>
              </a:rPr>
              <a:t>Energetic</a:t>
            </a:r>
          </a:p>
          <a:p>
            <a:pPr algn="ctr">
              <a:spcBef>
                <a:spcPct val="0"/>
              </a:spcBef>
              <a:buFontTx/>
              <a:buNone/>
            </a:pPr>
            <a:r>
              <a:rPr lang="en-US" altLang="en-US" sz="1600">
                <a:latin typeface="Tahoma" pitchFamily="34" charset="0"/>
              </a:rPr>
              <a:t>Atmosphere</a:t>
            </a:r>
          </a:p>
        </p:txBody>
      </p:sp>
      <p:sp>
        <p:nvSpPr>
          <p:cNvPr id="13320" name="Rectangle 11"/>
          <p:cNvSpPr>
            <a:spLocks noChangeArrowheads="1"/>
          </p:cNvSpPr>
          <p:nvPr/>
        </p:nvSpPr>
        <p:spPr bwMode="auto">
          <a:xfrm>
            <a:off x="1981200" y="3997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Regional</a:t>
            </a:r>
          </a:p>
          <a:p>
            <a:pPr algn="ctr">
              <a:spcBef>
                <a:spcPct val="0"/>
              </a:spcBef>
              <a:buFontTx/>
              <a:buNone/>
            </a:pPr>
            <a:r>
              <a:rPr lang="en-US" altLang="en-US" sz="1600">
                <a:latin typeface="Tahoma" pitchFamily="34" charset="0"/>
              </a:rPr>
              <a:t>Precipitation</a:t>
            </a:r>
          </a:p>
          <a:p>
            <a:pPr algn="ctr">
              <a:spcBef>
                <a:spcPct val="0"/>
              </a:spcBef>
              <a:buFontTx/>
              <a:buNone/>
            </a:pPr>
            <a:r>
              <a:rPr lang="en-US" altLang="en-US" sz="1600">
                <a:latin typeface="Tahoma" pitchFamily="34" charset="0"/>
              </a:rPr>
              <a:t>Changes</a:t>
            </a:r>
          </a:p>
        </p:txBody>
      </p:sp>
      <p:sp>
        <p:nvSpPr>
          <p:cNvPr id="13321" name="Line 12"/>
          <p:cNvSpPr>
            <a:spLocks noChangeShapeType="1"/>
          </p:cNvSpPr>
          <p:nvPr/>
        </p:nvSpPr>
        <p:spPr bwMode="auto">
          <a:xfrm>
            <a:off x="5334000" y="1558925"/>
            <a:ext cx="914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3"/>
          <p:cNvSpPr>
            <a:spLocks noChangeShapeType="1"/>
          </p:cNvSpPr>
          <p:nvPr/>
        </p:nvSpPr>
        <p:spPr bwMode="auto">
          <a:xfrm>
            <a:off x="1524000" y="2549525"/>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4"/>
          <p:cNvSpPr>
            <a:spLocks noChangeShapeType="1"/>
          </p:cNvSpPr>
          <p:nvPr/>
        </p:nvSpPr>
        <p:spPr bwMode="auto">
          <a:xfrm>
            <a:off x="6858000" y="1939925"/>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5"/>
          <p:cNvSpPr>
            <a:spLocks noChangeShapeType="1"/>
          </p:cNvSpPr>
          <p:nvPr/>
        </p:nvSpPr>
        <p:spPr bwMode="auto">
          <a:xfrm>
            <a:off x="2514600" y="2549525"/>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8"/>
          <p:cNvSpPr>
            <a:spLocks noChangeShapeType="1"/>
          </p:cNvSpPr>
          <p:nvPr/>
        </p:nvSpPr>
        <p:spPr bwMode="auto">
          <a:xfrm>
            <a:off x="5867400" y="2549525"/>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Rectangle 21"/>
          <p:cNvSpPr>
            <a:spLocks noChangeArrowheads="1"/>
          </p:cNvSpPr>
          <p:nvPr/>
        </p:nvSpPr>
        <p:spPr bwMode="auto">
          <a:xfrm>
            <a:off x="5181600" y="3997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Increasing</a:t>
            </a:r>
          </a:p>
          <a:p>
            <a:pPr algn="ctr">
              <a:spcBef>
                <a:spcPct val="0"/>
              </a:spcBef>
              <a:buFontTx/>
              <a:buNone/>
            </a:pPr>
            <a:r>
              <a:rPr lang="en-US" altLang="en-US" sz="1600">
                <a:latin typeface="Tahoma" pitchFamily="34" charset="0"/>
              </a:rPr>
              <a:t>Sea Level</a:t>
            </a:r>
          </a:p>
        </p:txBody>
      </p:sp>
      <p:sp>
        <p:nvSpPr>
          <p:cNvPr id="13327" name="Rectangle 22"/>
          <p:cNvSpPr>
            <a:spLocks noChangeArrowheads="1"/>
          </p:cNvSpPr>
          <p:nvPr/>
        </p:nvSpPr>
        <p:spPr bwMode="auto">
          <a:xfrm>
            <a:off x="7010400" y="2854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Sea &amp; Glacial </a:t>
            </a:r>
          </a:p>
          <a:p>
            <a:pPr algn="ctr">
              <a:spcBef>
                <a:spcPct val="0"/>
              </a:spcBef>
              <a:buFontTx/>
              <a:buNone/>
            </a:pPr>
            <a:r>
              <a:rPr lang="en-US" altLang="en-US" sz="1600">
                <a:latin typeface="Tahoma" pitchFamily="34" charset="0"/>
              </a:rPr>
              <a:t>Ice Melt</a:t>
            </a:r>
          </a:p>
        </p:txBody>
      </p:sp>
      <p:sp>
        <p:nvSpPr>
          <p:cNvPr id="13328" name="Rectangle 23"/>
          <p:cNvSpPr>
            <a:spLocks noChangeArrowheads="1"/>
          </p:cNvSpPr>
          <p:nvPr/>
        </p:nvSpPr>
        <p:spPr bwMode="auto">
          <a:xfrm>
            <a:off x="1981200" y="2854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Increasing</a:t>
            </a:r>
          </a:p>
          <a:p>
            <a:pPr algn="ctr">
              <a:spcBef>
                <a:spcPct val="0"/>
              </a:spcBef>
              <a:buFontTx/>
              <a:buNone/>
            </a:pPr>
            <a:r>
              <a:rPr lang="en-US" altLang="en-US" sz="1600">
                <a:latin typeface="Tahoma" pitchFamily="34" charset="0"/>
              </a:rPr>
              <a:t>Atmospheric</a:t>
            </a:r>
          </a:p>
          <a:p>
            <a:pPr algn="ctr">
              <a:spcBef>
                <a:spcPct val="0"/>
              </a:spcBef>
              <a:buFontTx/>
              <a:buNone/>
            </a:pPr>
            <a:r>
              <a:rPr lang="en-US" altLang="en-US" sz="1600">
                <a:latin typeface="Tahoma" pitchFamily="34" charset="0"/>
              </a:rPr>
              <a:t>Moisture</a:t>
            </a:r>
          </a:p>
        </p:txBody>
      </p:sp>
      <p:sp>
        <p:nvSpPr>
          <p:cNvPr id="13329" name="Rectangle 24"/>
          <p:cNvSpPr>
            <a:spLocks noChangeArrowheads="1"/>
          </p:cNvSpPr>
          <p:nvPr/>
        </p:nvSpPr>
        <p:spPr bwMode="auto">
          <a:xfrm>
            <a:off x="3581400" y="3997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More</a:t>
            </a:r>
          </a:p>
          <a:p>
            <a:pPr algn="ctr">
              <a:spcBef>
                <a:spcPct val="0"/>
              </a:spcBef>
              <a:buFontTx/>
              <a:buNone/>
            </a:pPr>
            <a:r>
              <a:rPr lang="en-US" altLang="en-US" sz="1600">
                <a:latin typeface="Tahoma" pitchFamily="34" charset="0"/>
              </a:rPr>
              <a:t> Intense</a:t>
            </a:r>
          </a:p>
          <a:p>
            <a:pPr algn="ctr">
              <a:spcBef>
                <a:spcPct val="0"/>
              </a:spcBef>
              <a:buFontTx/>
              <a:buNone/>
            </a:pPr>
            <a:r>
              <a:rPr lang="en-US" altLang="en-US" sz="1600">
                <a:latin typeface="Tahoma" pitchFamily="34" charset="0"/>
              </a:rPr>
              <a:t>Storms</a:t>
            </a:r>
          </a:p>
        </p:txBody>
      </p:sp>
      <p:sp>
        <p:nvSpPr>
          <p:cNvPr id="13330" name="Rectangle 25"/>
          <p:cNvSpPr>
            <a:spLocks noChangeArrowheads="1"/>
          </p:cNvSpPr>
          <p:nvPr/>
        </p:nvSpPr>
        <p:spPr bwMode="auto">
          <a:xfrm>
            <a:off x="7010400" y="3997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Melting</a:t>
            </a:r>
          </a:p>
          <a:p>
            <a:pPr algn="ctr">
              <a:spcBef>
                <a:spcPct val="0"/>
              </a:spcBef>
              <a:buFontTx/>
              <a:buNone/>
            </a:pPr>
            <a:r>
              <a:rPr lang="en-US" altLang="en-US" sz="1600">
                <a:latin typeface="Tahoma" pitchFamily="34" charset="0"/>
              </a:rPr>
              <a:t>“Permafrost”</a:t>
            </a:r>
          </a:p>
        </p:txBody>
      </p:sp>
      <p:sp>
        <p:nvSpPr>
          <p:cNvPr id="13331" name="Rectangle 26"/>
          <p:cNvSpPr>
            <a:spLocks noChangeArrowheads="1"/>
          </p:cNvSpPr>
          <p:nvPr/>
        </p:nvSpPr>
        <p:spPr bwMode="auto">
          <a:xfrm>
            <a:off x="7010400" y="5140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Increased</a:t>
            </a:r>
          </a:p>
          <a:p>
            <a:pPr algn="ctr">
              <a:spcBef>
                <a:spcPct val="0"/>
              </a:spcBef>
              <a:buFontTx/>
              <a:buNone/>
            </a:pPr>
            <a:r>
              <a:rPr lang="en-US" altLang="en-US" sz="1600">
                <a:latin typeface="Tahoma" pitchFamily="34" charset="0"/>
              </a:rPr>
              <a:t>Atmospheric</a:t>
            </a:r>
          </a:p>
          <a:p>
            <a:pPr algn="ctr">
              <a:spcBef>
                <a:spcPct val="0"/>
              </a:spcBef>
              <a:buFontTx/>
              <a:buNone/>
            </a:pPr>
            <a:r>
              <a:rPr lang="en-US" altLang="en-US" sz="1600">
                <a:latin typeface="Tahoma" pitchFamily="34" charset="0"/>
              </a:rPr>
              <a:t>CH4</a:t>
            </a:r>
          </a:p>
        </p:txBody>
      </p:sp>
      <p:sp>
        <p:nvSpPr>
          <p:cNvPr id="13332" name="Line 27"/>
          <p:cNvSpPr>
            <a:spLocks noChangeShapeType="1"/>
          </p:cNvSpPr>
          <p:nvPr/>
        </p:nvSpPr>
        <p:spPr bwMode="auto">
          <a:xfrm>
            <a:off x="7696200" y="5902325"/>
            <a:ext cx="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Line 28"/>
          <p:cNvSpPr>
            <a:spLocks noChangeShapeType="1"/>
          </p:cNvSpPr>
          <p:nvPr/>
        </p:nvSpPr>
        <p:spPr bwMode="auto">
          <a:xfrm>
            <a:off x="7696200" y="6283325"/>
            <a:ext cx="990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Line 29"/>
          <p:cNvSpPr>
            <a:spLocks noChangeShapeType="1"/>
          </p:cNvSpPr>
          <p:nvPr/>
        </p:nvSpPr>
        <p:spPr bwMode="auto">
          <a:xfrm flipV="1">
            <a:off x="8686800" y="1558925"/>
            <a:ext cx="0" cy="472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Line 30"/>
          <p:cNvSpPr>
            <a:spLocks noChangeShapeType="1"/>
          </p:cNvSpPr>
          <p:nvPr/>
        </p:nvSpPr>
        <p:spPr bwMode="auto">
          <a:xfrm flipH="1">
            <a:off x="7620000" y="1558925"/>
            <a:ext cx="1066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31"/>
          <p:cNvSpPr>
            <a:spLocks noChangeShapeType="1"/>
          </p:cNvSpPr>
          <p:nvPr/>
        </p:nvSpPr>
        <p:spPr bwMode="auto">
          <a:xfrm>
            <a:off x="7696200" y="2549525"/>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32"/>
          <p:cNvSpPr>
            <a:spLocks noChangeShapeType="1"/>
          </p:cNvSpPr>
          <p:nvPr/>
        </p:nvSpPr>
        <p:spPr bwMode="auto">
          <a:xfrm>
            <a:off x="4267200" y="2549525"/>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Line 33"/>
          <p:cNvSpPr>
            <a:spLocks noChangeShapeType="1"/>
          </p:cNvSpPr>
          <p:nvPr/>
        </p:nvSpPr>
        <p:spPr bwMode="auto">
          <a:xfrm>
            <a:off x="4267200" y="36163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34"/>
          <p:cNvSpPr>
            <a:spLocks noChangeShapeType="1"/>
          </p:cNvSpPr>
          <p:nvPr/>
        </p:nvSpPr>
        <p:spPr bwMode="auto">
          <a:xfrm>
            <a:off x="5867400" y="36163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Line 35"/>
          <p:cNvSpPr>
            <a:spLocks noChangeShapeType="1"/>
          </p:cNvSpPr>
          <p:nvPr/>
        </p:nvSpPr>
        <p:spPr bwMode="auto">
          <a:xfrm>
            <a:off x="7696200" y="36163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Line 36"/>
          <p:cNvSpPr>
            <a:spLocks noChangeShapeType="1"/>
          </p:cNvSpPr>
          <p:nvPr/>
        </p:nvSpPr>
        <p:spPr bwMode="auto">
          <a:xfrm>
            <a:off x="7696200" y="4759325"/>
            <a:ext cx="0" cy="381000"/>
          </a:xfrm>
          <a:prstGeom prst="line">
            <a:avLst/>
          </a:prstGeom>
          <a:noFill/>
          <a:ln w="47625">
            <a:solidFill>
              <a:srgbClr val="FF0000"/>
            </a:solidFill>
            <a:prstDash val="sys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Line 39"/>
          <p:cNvSpPr>
            <a:spLocks noChangeShapeType="1"/>
          </p:cNvSpPr>
          <p:nvPr/>
        </p:nvSpPr>
        <p:spPr bwMode="auto">
          <a:xfrm flipH="1">
            <a:off x="6324600" y="3463925"/>
            <a:ext cx="6858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Rectangle 40"/>
          <p:cNvSpPr>
            <a:spLocks noChangeArrowheads="1"/>
          </p:cNvSpPr>
          <p:nvPr/>
        </p:nvSpPr>
        <p:spPr bwMode="auto">
          <a:xfrm>
            <a:off x="3581400" y="5140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Coastal</a:t>
            </a:r>
          </a:p>
          <a:p>
            <a:pPr algn="ctr">
              <a:spcBef>
                <a:spcPct val="0"/>
              </a:spcBef>
              <a:buFontTx/>
              <a:buNone/>
            </a:pPr>
            <a:r>
              <a:rPr lang="en-US" altLang="en-US" sz="1600">
                <a:latin typeface="Tahoma" pitchFamily="34" charset="0"/>
              </a:rPr>
              <a:t>Erosion &amp;</a:t>
            </a:r>
          </a:p>
          <a:p>
            <a:pPr algn="ctr">
              <a:spcBef>
                <a:spcPct val="0"/>
              </a:spcBef>
              <a:buFontTx/>
              <a:buNone/>
            </a:pPr>
            <a:r>
              <a:rPr lang="en-US" altLang="en-US" sz="1600">
                <a:latin typeface="Tahoma" pitchFamily="34" charset="0"/>
              </a:rPr>
              <a:t>Flooding</a:t>
            </a:r>
          </a:p>
        </p:txBody>
      </p:sp>
      <p:sp>
        <p:nvSpPr>
          <p:cNvPr id="13344" name="Rectangle 41"/>
          <p:cNvSpPr>
            <a:spLocks noChangeArrowheads="1"/>
          </p:cNvSpPr>
          <p:nvPr/>
        </p:nvSpPr>
        <p:spPr bwMode="auto">
          <a:xfrm>
            <a:off x="381000" y="2854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Changes in</a:t>
            </a:r>
          </a:p>
          <a:p>
            <a:pPr algn="ctr">
              <a:spcBef>
                <a:spcPct val="0"/>
              </a:spcBef>
              <a:buFontTx/>
              <a:buNone/>
            </a:pPr>
            <a:r>
              <a:rPr lang="en-US" altLang="en-US" sz="1600">
                <a:latin typeface="Tahoma" pitchFamily="34" charset="0"/>
              </a:rPr>
              <a:t>Ecosystems</a:t>
            </a:r>
          </a:p>
          <a:p>
            <a:pPr algn="ctr">
              <a:spcBef>
                <a:spcPct val="0"/>
              </a:spcBef>
              <a:buFontTx/>
              <a:buNone/>
            </a:pPr>
            <a:r>
              <a:rPr lang="en-US" altLang="en-US" sz="1600">
                <a:latin typeface="Tahoma" pitchFamily="34" charset="0"/>
              </a:rPr>
              <a:t>(Ocean+Land)</a:t>
            </a:r>
          </a:p>
        </p:txBody>
      </p:sp>
      <p:sp>
        <p:nvSpPr>
          <p:cNvPr id="13345" name="Line 42"/>
          <p:cNvSpPr>
            <a:spLocks noChangeShapeType="1"/>
          </p:cNvSpPr>
          <p:nvPr/>
        </p:nvSpPr>
        <p:spPr bwMode="auto">
          <a:xfrm flipH="1">
            <a:off x="1066800" y="1787525"/>
            <a:ext cx="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Line 43"/>
          <p:cNvSpPr>
            <a:spLocks noChangeShapeType="1"/>
          </p:cNvSpPr>
          <p:nvPr/>
        </p:nvSpPr>
        <p:spPr bwMode="auto">
          <a:xfrm>
            <a:off x="1524000" y="2549525"/>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7" name="Rectangle 44"/>
          <p:cNvSpPr>
            <a:spLocks noChangeArrowheads="1"/>
          </p:cNvSpPr>
          <p:nvPr/>
        </p:nvSpPr>
        <p:spPr bwMode="auto">
          <a:xfrm>
            <a:off x="381000" y="3997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Changes in</a:t>
            </a:r>
          </a:p>
          <a:p>
            <a:pPr algn="ctr">
              <a:spcBef>
                <a:spcPct val="0"/>
              </a:spcBef>
              <a:buFontTx/>
              <a:buNone/>
            </a:pPr>
            <a:r>
              <a:rPr lang="en-US" altLang="en-US" sz="1600">
                <a:latin typeface="Tahoma" pitchFamily="34" charset="0"/>
              </a:rPr>
              <a:t>Length of</a:t>
            </a:r>
          </a:p>
          <a:p>
            <a:pPr algn="ctr">
              <a:spcBef>
                <a:spcPct val="0"/>
              </a:spcBef>
              <a:buFontTx/>
              <a:buNone/>
            </a:pPr>
            <a:r>
              <a:rPr lang="en-US" altLang="en-US" sz="1600">
                <a:latin typeface="Tahoma" pitchFamily="34" charset="0"/>
              </a:rPr>
              <a:t>Seasons</a:t>
            </a:r>
          </a:p>
        </p:txBody>
      </p:sp>
      <p:sp>
        <p:nvSpPr>
          <p:cNvPr id="13348" name="Rectangle 45"/>
          <p:cNvSpPr>
            <a:spLocks noChangeArrowheads="1"/>
          </p:cNvSpPr>
          <p:nvPr/>
        </p:nvSpPr>
        <p:spPr bwMode="auto">
          <a:xfrm>
            <a:off x="381000" y="5140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Changes in</a:t>
            </a:r>
          </a:p>
          <a:p>
            <a:pPr algn="ctr">
              <a:spcBef>
                <a:spcPct val="0"/>
              </a:spcBef>
              <a:buFontTx/>
              <a:buNone/>
            </a:pPr>
            <a:r>
              <a:rPr lang="en-US" altLang="en-US" sz="1600">
                <a:latin typeface="Tahoma" pitchFamily="34" charset="0"/>
              </a:rPr>
              <a:t>River Runoff</a:t>
            </a:r>
          </a:p>
          <a:p>
            <a:pPr algn="ctr">
              <a:spcBef>
                <a:spcPct val="0"/>
              </a:spcBef>
              <a:buFontTx/>
              <a:buNone/>
            </a:pPr>
            <a:r>
              <a:rPr lang="en-US" altLang="en-US" sz="1600">
                <a:latin typeface="Tahoma" pitchFamily="34" charset="0"/>
              </a:rPr>
              <a:t>&amp; Wildfires</a:t>
            </a:r>
          </a:p>
        </p:txBody>
      </p:sp>
      <p:sp>
        <p:nvSpPr>
          <p:cNvPr id="13349" name="Line 46"/>
          <p:cNvSpPr>
            <a:spLocks noChangeShapeType="1"/>
          </p:cNvSpPr>
          <p:nvPr/>
        </p:nvSpPr>
        <p:spPr bwMode="auto">
          <a:xfrm>
            <a:off x="4267200" y="47593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Line 47"/>
          <p:cNvSpPr>
            <a:spLocks noChangeShapeType="1"/>
          </p:cNvSpPr>
          <p:nvPr/>
        </p:nvSpPr>
        <p:spPr bwMode="auto">
          <a:xfrm flipH="1">
            <a:off x="4800600" y="4759325"/>
            <a:ext cx="6096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Line 48"/>
          <p:cNvSpPr>
            <a:spLocks noChangeShapeType="1"/>
          </p:cNvSpPr>
          <p:nvPr/>
        </p:nvSpPr>
        <p:spPr bwMode="auto">
          <a:xfrm>
            <a:off x="3124200" y="4759325"/>
            <a:ext cx="6096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Line 49"/>
          <p:cNvSpPr>
            <a:spLocks noChangeShapeType="1"/>
          </p:cNvSpPr>
          <p:nvPr/>
        </p:nvSpPr>
        <p:spPr bwMode="auto">
          <a:xfrm>
            <a:off x="2667000" y="36163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Line 50"/>
          <p:cNvSpPr>
            <a:spLocks noChangeShapeType="1"/>
          </p:cNvSpPr>
          <p:nvPr/>
        </p:nvSpPr>
        <p:spPr bwMode="auto">
          <a:xfrm>
            <a:off x="1066800" y="3616325"/>
            <a:ext cx="0" cy="381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Line 51"/>
          <p:cNvSpPr>
            <a:spLocks noChangeShapeType="1"/>
          </p:cNvSpPr>
          <p:nvPr/>
        </p:nvSpPr>
        <p:spPr bwMode="auto">
          <a:xfrm>
            <a:off x="1066800" y="47593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Line 54"/>
          <p:cNvSpPr>
            <a:spLocks noChangeShapeType="1"/>
          </p:cNvSpPr>
          <p:nvPr/>
        </p:nvSpPr>
        <p:spPr bwMode="auto">
          <a:xfrm flipH="1" flipV="1">
            <a:off x="1752600" y="3616325"/>
            <a:ext cx="2286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Line 55"/>
          <p:cNvSpPr>
            <a:spLocks noChangeShapeType="1"/>
          </p:cNvSpPr>
          <p:nvPr/>
        </p:nvSpPr>
        <p:spPr bwMode="auto">
          <a:xfrm flipV="1">
            <a:off x="6400800" y="19399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Line 56"/>
          <p:cNvSpPr>
            <a:spLocks noChangeShapeType="1"/>
          </p:cNvSpPr>
          <p:nvPr/>
        </p:nvSpPr>
        <p:spPr bwMode="auto">
          <a:xfrm flipV="1">
            <a:off x="152400" y="1482725"/>
            <a:ext cx="3810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8" name="Line 57"/>
          <p:cNvSpPr>
            <a:spLocks noChangeShapeType="1"/>
          </p:cNvSpPr>
          <p:nvPr/>
        </p:nvSpPr>
        <p:spPr bwMode="auto">
          <a:xfrm flipH="1">
            <a:off x="1066800" y="1787525"/>
            <a:ext cx="2895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9" name="Line 58"/>
          <p:cNvSpPr>
            <a:spLocks noChangeShapeType="1"/>
          </p:cNvSpPr>
          <p:nvPr/>
        </p:nvSpPr>
        <p:spPr bwMode="auto">
          <a:xfrm flipH="1">
            <a:off x="152400" y="3235325"/>
            <a:ext cx="228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0" name="Line 59"/>
          <p:cNvSpPr>
            <a:spLocks noChangeShapeType="1"/>
          </p:cNvSpPr>
          <p:nvPr/>
        </p:nvSpPr>
        <p:spPr bwMode="auto">
          <a:xfrm flipV="1">
            <a:off x="152400" y="1482725"/>
            <a:ext cx="0" cy="1752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1" name="Line 60"/>
          <p:cNvSpPr>
            <a:spLocks noChangeShapeType="1"/>
          </p:cNvSpPr>
          <p:nvPr/>
        </p:nvSpPr>
        <p:spPr bwMode="auto">
          <a:xfrm flipH="1">
            <a:off x="2971800" y="2320925"/>
            <a:ext cx="3429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2" name="Line 61"/>
          <p:cNvSpPr>
            <a:spLocks noChangeShapeType="1"/>
          </p:cNvSpPr>
          <p:nvPr/>
        </p:nvSpPr>
        <p:spPr bwMode="auto">
          <a:xfrm flipV="1">
            <a:off x="2971800" y="2320925"/>
            <a:ext cx="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3" name="Line 62"/>
          <p:cNvSpPr>
            <a:spLocks noChangeShapeType="1"/>
          </p:cNvSpPr>
          <p:nvPr/>
        </p:nvSpPr>
        <p:spPr bwMode="auto">
          <a:xfrm flipH="1">
            <a:off x="4953000" y="3235325"/>
            <a:ext cx="228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4" name="Line 64"/>
          <p:cNvSpPr>
            <a:spLocks noChangeShapeType="1"/>
          </p:cNvSpPr>
          <p:nvPr/>
        </p:nvSpPr>
        <p:spPr bwMode="auto">
          <a:xfrm flipH="1">
            <a:off x="3352800" y="3235325"/>
            <a:ext cx="228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5" name="Rectangle 65"/>
          <p:cNvSpPr>
            <a:spLocks noChangeArrowheads="1"/>
          </p:cNvSpPr>
          <p:nvPr/>
        </p:nvSpPr>
        <p:spPr bwMode="auto">
          <a:xfrm>
            <a:off x="5181600" y="5140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Changes in</a:t>
            </a:r>
          </a:p>
          <a:p>
            <a:pPr algn="ctr">
              <a:spcBef>
                <a:spcPct val="0"/>
              </a:spcBef>
              <a:buFontTx/>
              <a:buNone/>
            </a:pPr>
            <a:r>
              <a:rPr lang="en-US" altLang="en-US" sz="1600">
                <a:latin typeface="Tahoma" pitchFamily="34" charset="0"/>
              </a:rPr>
              <a:t>“Gulf Stream”</a:t>
            </a:r>
          </a:p>
        </p:txBody>
      </p:sp>
      <p:sp>
        <p:nvSpPr>
          <p:cNvPr id="13366" name="Line 66"/>
          <p:cNvSpPr>
            <a:spLocks noChangeShapeType="1"/>
          </p:cNvSpPr>
          <p:nvPr/>
        </p:nvSpPr>
        <p:spPr bwMode="auto">
          <a:xfrm flipH="1">
            <a:off x="6553200" y="3616325"/>
            <a:ext cx="457200" cy="1524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7" name="Line 68"/>
          <p:cNvSpPr>
            <a:spLocks noChangeShapeType="1"/>
          </p:cNvSpPr>
          <p:nvPr/>
        </p:nvSpPr>
        <p:spPr bwMode="auto">
          <a:xfrm flipH="1">
            <a:off x="5867400" y="6283325"/>
            <a:ext cx="1828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8" name="Line 69"/>
          <p:cNvSpPr>
            <a:spLocks noChangeShapeType="1"/>
          </p:cNvSpPr>
          <p:nvPr/>
        </p:nvSpPr>
        <p:spPr bwMode="auto">
          <a:xfrm flipV="1">
            <a:off x="5867400" y="5902325"/>
            <a:ext cx="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9" name="Rectangle 70"/>
          <p:cNvSpPr>
            <a:spLocks noChangeArrowheads="1"/>
          </p:cNvSpPr>
          <p:nvPr/>
        </p:nvSpPr>
        <p:spPr bwMode="auto">
          <a:xfrm>
            <a:off x="1981200" y="5140325"/>
            <a:ext cx="1371600" cy="7620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a:latin typeface="Tahoma" pitchFamily="34" charset="0"/>
              </a:rPr>
              <a:t>Physiological</a:t>
            </a:r>
          </a:p>
          <a:p>
            <a:pPr algn="ctr">
              <a:spcBef>
                <a:spcPct val="0"/>
              </a:spcBef>
              <a:buFontTx/>
              <a:buNone/>
            </a:pPr>
            <a:r>
              <a:rPr lang="en-US" altLang="en-US" sz="1600">
                <a:latin typeface="Tahoma" pitchFamily="34" charset="0"/>
              </a:rPr>
              <a:t>Forcing</a:t>
            </a:r>
          </a:p>
          <a:p>
            <a:pPr algn="ctr">
              <a:spcBef>
                <a:spcPct val="0"/>
              </a:spcBef>
              <a:buFontTx/>
              <a:buNone/>
            </a:pPr>
            <a:r>
              <a:rPr lang="en-US" altLang="en-US" sz="1600">
                <a:latin typeface="Tahoma" pitchFamily="34" charset="0"/>
              </a:rPr>
              <a:t>(Crop Yields)</a:t>
            </a:r>
          </a:p>
        </p:txBody>
      </p:sp>
      <p:sp>
        <p:nvSpPr>
          <p:cNvPr id="13370" name="Line 71"/>
          <p:cNvSpPr>
            <a:spLocks noChangeShapeType="1"/>
          </p:cNvSpPr>
          <p:nvPr/>
        </p:nvSpPr>
        <p:spPr bwMode="auto">
          <a:xfrm>
            <a:off x="2667000" y="47593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1" name="Line 72"/>
          <p:cNvSpPr>
            <a:spLocks noChangeShapeType="1"/>
          </p:cNvSpPr>
          <p:nvPr/>
        </p:nvSpPr>
        <p:spPr bwMode="auto">
          <a:xfrm>
            <a:off x="1752600" y="4759325"/>
            <a:ext cx="304800" cy="381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2" name="Line 73"/>
          <p:cNvSpPr>
            <a:spLocks noChangeShapeType="1"/>
          </p:cNvSpPr>
          <p:nvPr/>
        </p:nvSpPr>
        <p:spPr bwMode="auto">
          <a:xfrm>
            <a:off x="1066800" y="590232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3" name="Line 74"/>
          <p:cNvSpPr>
            <a:spLocks noChangeShapeType="1"/>
          </p:cNvSpPr>
          <p:nvPr/>
        </p:nvSpPr>
        <p:spPr bwMode="auto">
          <a:xfrm>
            <a:off x="1066800" y="6054725"/>
            <a:ext cx="236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4" name="Line 75"/>
          <p:cNvSpPr>
            <a:spLocks noChangeShapeType="1"/>
          </p:cNvSpPr>
          <p:nvPr/>
        </p:nvSpPr>
        <p:spPr bwMode="auto">
          <a:xfrm flipV="1">
            <a:off x="3429000" y="5902325"/>
            <a:ext cx="1524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5" name="Line 77"/>
          <p:cNvSpPr>
            <a:spLocks noChangeShapeType="1"/>
          </p:cNvSpPr>
          <p:nvPr/>
        </p:nvSpPr>
        <p:spPr bwMode="auto">
          <a:xfrm>
            <a:off x="6553200" y="3616325"/>
            <a:ext cx="457200" cy="1524000"/>
          </a:xfrm>
          <a:prstGeom prst="line">
            <a:avLst/>
          </a:prstGeom>
          <a:noFill/>
          <a:ln w="50800">
            <a:solidFill>
              <a:srgbClr val="FF00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6" name="Line 79"/>
          <p:cNvSpPr>
            <a:spLocks noChangeShapeType="1"/>
          </p:cNvSpPr>
          <p:nvPr/>
        </p:nvSpPr>
        <p:spPr bwMode="auto">
          <a:xfrm>
            <a:off x="5867400" y="4759325"/>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7" name="Line 80"/>
          <p:cNvSpPr>
            <a:spLocks noChangeShapeType="1"/>
          </p:cNvSpPr>
          <p:nvPr/>
        </p:nvSpPr>
        <p:spPr bwMode="auto">
          <a:xfrm>
            <a:off x="1752600" y="5521325"/>
            <a:ext cx="228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8" name="Line 81"/>
          <p:cNvSpPr>
            <a:spLocks noChangeShapeType="1"/>
          </p:cNvSpPr>
          <p:nvPr/>
        </p:nvSpPr>
        <p:spPr bwMode="auto">
          <a:xfrm flipH="1">
            <a:off x="3352800" y="5521325"/>
            <a:ext cx="228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9" name="Line 83"/>
          <p:cNvSpPr>
            <a:spLocks noChangeShapeType="1"/>
          </p:cNvSpPr>
          <p:nvPr/>
        </p:nvSpPr>
        <p:spPr bwMode="auto">
          <a:xfrm flipH="1">
            <a:off x="4800600" y="3616325"/>
            <a:ext cx="3810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0" name="Line 84"/>
          <p:cNvSpPr>
            <a:spLocks noChangeShapeType="1"/>
          </p:cNvSpPr>
          <p:nvPr/>
        </p:nvSpPr>
        <p:spPr bwMode="auto">
          <a:xfrm>
            <a:off x="3352800" y="3616325"/>
            <a:ext cx="3810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1" name="Text Box 85"/>
          <p:cNvSpPr txBox="1">
            <a:spLocks noChangeArrowheads="1"/>
          </p:cNvSpPr>
          <p:nvPr/>
        </p:nvSpPr>
        <p:spPr bwMode="auto">
          <a:xfrm>
            <a:off x="76200" y="6130925"/>
            <a:ext cx="5486400" cy="646113"/>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800">
                <a:solidFill>
                  <a:srgbClr val="A50021"/>
                </a:solidFill>
                <a:latin typeface="Tahoma" pitchFamily="34" charset="0"/>
              </a:rPr>
              <a:t>Temperature is very difficult to measure             (0.1 C/decade), we may see other changes first.</a:t>
            </a:r>
          </a:p>
        </p:txBody>
      </p:sp>
      <p:sp>
        <p:nvSpPr>
          <p:cNvPr id="13382" name="Line 86"/>
          <p:cNvSpPr>
            <a:spLocks noChangeShapeType="1"/>
          </p:cNvSpPr>
          <p:nvPr/>
        </p:nvSpPr>
        <p:spPr bwMode="auto">
          <a:xfrm>
            <a:off x="4953000" y="5521325"/>
            <a:ext cx="228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3" name="Line 87"/>
          <p:cNvSpPr>
            <a:spLocks noChangeShapeType="1"/>
          </p:cNvSpPr>
          <p:nvPr/>
        </p:nvSpPr>
        <p:spPr bwMode="auto">
          <a:xfrm flipH="1">
            <a:off x="4953000" y="4378325"/>
            <a:ext cx="228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4" name="Line 88"/>
          <p:cNvSpPr>
            <a:spLocks noChangeShapeType="1"/>
          </p:cNvSpPr>
          <p:nvPr/>
        </p:nvSpPr>
        <p:spPr bwMode="auto">
          <a:xfrm flipH="1">
            <a:off x="1752600" y="3200400"/>
            <a:ext cx="228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5" name="Line 89"/>
          <p:cNvSpPr>
            <a:spLocks noChangeShapeType="1"/>
          </p:cNvSpPr>
          <p:nvPr/>
        </p:nvSpPr>
        <p:spPr bwMode="auto">
          <a:xfrm flipH="1">
            <a:off x="6553200" y="3200400"/>
            <a:ext cx="457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6" name="Line 90"/>
          <p:cNvSpPr>
            <a:spLocks noChangeShapeType="1"/>
          </p:cNvSpPr>
          <p:nvPr/>
        </p:nvSpPr>
        <p:spPr bwMode="auto">
          <a:xfrm flipH="1" flipV="1">
            <a:off x="5105400" y="1981200"/>
            <a:ext cx="3048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7" name="Line 48"/>
          <p:cNvSpPr>
            <a:spLocks noChangeShapeType="1"/>
          </p:cNvSpPr>
          <p:nvPr/>
        </p:nvSpPr>
        <p:spPr bwMode="auto">
          <a:xfrm flipH="1">
            <a:off x="1524000" y="4759325"/>
            <a:ext cx="712788"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8" name="Line 59"/>
          <p:cNvSpPr>
            <a:spLocks noChangeShapeType="1"/>
          </p:cNvSpPr>
          <p:nvPr/>
        </p:nvSpPr>
        <p:spPr bwMode="auto">
          <a:xfrm flipV="1">
            <a:off x="152400" y="3200400"/>
            <a:ext cx="0" cy="22860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9" name="Line 58"/>
          <p:cNvSpPr>
            <a:spLocks noChangeShapeType="1"/>
          </p:cNvSpPr>
          <p:nvPr/>
        </p:nvSpPr>
        <p:spPr bwMode="auto">
          <a:xfrm flipH="1">
            <a:off x="152400" y="5486400"/>
            <a:ext cx="228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390" name="Straight Arrow Connector 2"/>
          <p:cNvCxnSpPr>
            <a:cxnSpLocks noChangeShapeType="1"/>
          </p:cNvCxnSpPr>
          <p:nvPr/>
        </p:nvCxnSpPr>
        <p:spPr bwMode="auto">
          <a:xfrm>
            <a:off x="6858000" y="2320925"/>
            <a:ext cx="0" cy="0"/>
          </a:xfrm>
          <a:prstGeom prst="straightConnector1">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9BB5C6FB-8B89-41AC-B4AB-523D4F615319}" type="slidenum">
              <a:rPr lang="en-US"/>
              <a:pPr>
                <a:defRPr/>
              </a:pPr>
              <a:t>87</a:t>
            </a:fld>
            <a:endParaRPr lang="en-US"/>
          </a:p>
        </p:txBody>
      </p:sp>
      <p:sp>
        <p:nvSpPr>
          <p:cNvPr id="17411" name="Rectangle 8"/>
          <p:cNvSpPr>
            <a:spLocks noGrp="1" noChangeArrowheads="1"/>
          </p:cNvSpPr>
          <p:nvPr>
            <p:ph type="title"/>
          </p:nvPr>
        </p:nvSpPr>
        <p:spPr>
          <a:xfrm>
            <a:off x="838200" y="76200"/>
            <a:ext cx="7162800" cy="944563"/>
          </a:xfrm>
        </p:spPr>
        <p:txBody>
          <a:bodyPr/>
          <a:lstStyle/>
          <a:p>
            <a:pPr eaLnBrk="1" hangingPunct="1"/>
            <a:r>
              <a:rPr lang="en-US" altLang="en-US"/>
              <a:t>Northwest Passage opened for the 1</a:t>
            </a:r>
            <a:r>
              <a:rPr lang="en-US" altLang="en-US" baseline="30000"/>
              <a:t>st</a:t>
            </a:r>
            <a:r>
              <a:rPr lang="en-US" altLang="en-US"/>
              <a:t> time in 3 million years</a:t>
            </a:r>
            <a:r>
              <a:rPr lang="en-US" altLang="en-US" sz="3200"/>
              <a:t>.</a:t>
            </a:r>
          </a:p>
        </p:txBody>
      </p:sp>
      <p:sp>
        <p:nvSpPr>
          <p:cNvPr id="17412" name="Rectangle 3"/>
          <p:cNvSpPr>
            <a:spLocks noGrp="1" noChangeArrowheads="1"/>
          </p:cNvSpPr>
          <p:nvPr>
            <p:ph type="body" sz="half" idx="1"/>
          </p:nvPr>
        </p:nvSpPr>
        <p:spPr>
          <a:xfrm>
            <a:off x="152400" y="1143000"/>
            <a:ext cx="4648200" cy="5410200"/>
          </a:xfrm>
        </p:spPr>
        <p:txBody>
          <a:bodyPr/>
          <a:lstStyle/>
          <a:p>
            <a:pPr eaLnBrk="1" hangingPunct="1">
              <a:lnSpc>
                <a:spcPct val="90000"/>
              </a:lnSpc>
            </a:pPr>
            <a:r>
              <a:rPr lang="en-US" altLang="en-US" sz="1800" dirty="0"/>
              <a:t>Typical Arctic ocean ice in March covers 16 million </a:t>
            </a:r>
            <a:r>
              <a:rPr lang="en-US" altLang="en-US" sz="1800" dirty="0" err="1"/>
              <a:t>km</a:t>
            </a:r>
            <a:r>
              <a:rPr lang="en-US" altLang="en-US" sz="1800" baseline="30000" dirty="0" err="1"/>
              <a:t>2</a:t>
            </a:r>
            <a:endParaRPr lang="en-US" altLang="en-US" sz="1800" baseline="30000" dirty="0"/>
          </a:p>
          <a:p>
            <a:pPr lvl="1" eaLnBrk="1" hangingPunct="1">
              <a:lnSpc>
                <a:spcPct val="90000"/>
              </a:lnSpc>
            </a:pPr>
            <a:r>
              <a:rPr lang="en-US" altLang="en-US" sz="1400" dirty="0"/>
              <a:t>is only a few feet thick</a:t>
            </a:r>
          </a:p>
          <a:p>
            <a:pPr eaLnBrk="1" hangingPunct="1">
              <a:lnSpc>
                <a:spcPct val="90000"/>
              </a:lnSpc>
            </a:pPr>
            <a:r>
              <a:rPr lang="en-US" altLang="en-US" sz="1800" dirty="0"/>
              <a:t>Extent of summertime ice has been decreasing steadily from 7.5 million </a:t>
            </a:r>
            <a:r>
              <a:rPr lang="en-US" altLang="en-US" sz="1800" dirty="0" err="1"/>
              <a:t>km</a:t>
            </a:r>
            <a:r>
              <a:rPr lang="en-US" altLang="en-US" sz="1800" baseline="30000" dirty="0" err="1"/>
              <a:t>2</a:t>
            </a:r>
            <a:r>
              <a:rPr lang="en-US" altLang="en-US" sz="1800" baseline="30000" dirty="0"/>
              <a:t> </a:t>
            </a:r>
            <a:r>
              <a:rPr lang="en-US" altLang="en-US" sz="1800" dirty="0"/>
              <a:t> in late </a:t>
            </a:r>
            <a:r>
              <a:rPr lang="en-US" altLang="en-US" sz="1800" dirty="0" err="1"/>
              <a:t>1970’s</a:t>
            </a:r>
            <a:r>
              <a:rPr lang="en-US" altLang="en-US" sz="1800" dirty="0"/>
              <a:t> to 6 million </a:t>
            </a:r>
            <a:r>
              <a:rPr lang="en-US" altLang="en-US" sz="1800" dirty="0" err="1"/>
              <a:t>km</a:t>
            </a:r>
            <a:r>
              <a:rPr lang="en-US" altLang="en-US" sz="1800" baseline="30000" dirty="0" err="1"/>
              <a:t>2</a:t>
            </a:r>
            <a:r>
              <a:rPr lang="en-US" altLang="en-US" sz="1800" baseline="30000" dirty="0"/>
              <a:t> </a:t>
            </a:r>
            <a:r>
              <a:rPr lang="en-US" altLang="en-US" sz="1800" dirty="0"/>
              <a:t>recently.</a:t>
            </a:r>
          </a:p>
          <a:p>
            <a:pPr eaLnBrk="1" hangingPunct="1">
              <a:lnSpc>
                <a:spcPct val="90000"/>
              </a:lnSpc>
            </a:pPr>
            <a:r>
              <a:rPr lang="en-US" altLang="en-US" sz="1800" dirty="0"/>
              <a:t>2012 had record low amount of sea ice – 3.41 million </a:t>
            </a:r>
            <a:r>
              <a:rPr lang="en-US" altLang="en-US" sz="1800" dirty="0" err="1"/>
              <a:t>km</a:t>
            </a:r>
            <a:r>
              <a:rPr lang="en-US" altLang="en-US" sz="1800" baseline="30000" dirty="0" err="1"/>
              <a:t>2</a:t>
            </a:r>
            <a:r>
              <a:rPr lang="en-US" altLang="en-US" sz="1800" dirty="0"/>
              <a:t> on Sep. 16.</a:t>
            </a:r>
          </a:p>
          <a:p>
            <a:pPr eaLnBrk="1" hangingPunct="1">
              <a:lnSpc>
                <a:spcPct val="90000"/>
              </a:lnSpc>
            </a:pPr>
            <a:r>
              <a:rPr lang="en-US" altLang="en-US" sz="1800" dirty="0"/>
              <a:t>2013/14 recovered slightly but long term trend is -13%/decade</a:t>
            </a:r>
          </a:p>
          <a:p>
            <a:pPr eaLnBrk="1" hangingPunct="1">
              <a:lnSpc>
                <a:spcPct val="90000"/>
              </a:lnSpc>
            </a:pPr>
            <a:r>
              <a:rPr lang="en-US" altLang="en-US" sz="1800" dirty="0"/>
              <a:t>Ice-free Arctic summers are predicted by mid-century – maybe within 30 years.</a:t>
            </a:r>
          </a:p>
          <a:p>
            <a:pPr eaLnBrk="1" hangingPunct="1">
              <a:lnSpc>
                <a:spcPct val="90000"/>
              </a:lnSpc>
            </a:pPr>
            <a:r>
              <a:rPr lang="en-US" altLang="en-US" sz="1800" dirty="0"/>
              <a:t>Shortens distance for shipping, </a:t>
            </a:r>
            <a:r>
              <a:rPr lang="en-US" altLang="en-US" sz="1800" i="1" dirty="0"/>
              <a:t>e.g.</a:t>
            </a:r>
            <a:r>
              <a:rPr lang="en-US" altLang="en-US" sz="1800" dirty="0"/>
              <a:t> Tokyo to London</a:t>
            </a:r>
          </a:p>
          <a:p>
            <a:pPr lvl="1" eaLnBrk="1" hangingPunct="1">
              <a:lnSpc>
                <a:spcPct val="90000"/>
              </a:lnSpc>
            </a:pPr>
            <a:r>
              <a:rPr lang="en-US" altLang="en-US" sz="1600" dirty="0"/>
              <a:t>9,950 via Northwest passage</a:t>
            </a:r>
          </a:p>
          <a:p>
            <a:pPr lvl="1" eaLnBrk="1" hangingPunct="1">
              <a:lnSpc>
                <a:spcPct val="90000"/>
              </a:lnSpc>
            </a:pPr>
            <a:r>
              <a:rPr lang="en-US" altLang="en-US" sz="1600" dirty="0"/>
              <a:t>13,000 miles via Suez canal</a:t>
            </a:r>
          </a:p>
          <a:p>
            <a:pPr lvl="1" eaLnBrk="1" hangingPunct="1">
              <a:lnSpc>
                <a:spcPct val="90000"/>
              </a:lnSpc>
            </a:pPr>
            <a:r>
              <a:rPr lang="en-US" altLang="en-US" sz="1600" dirty="0"/>
              <a:t>14,300 miles via Panama</a:t>
            </a:r>
          </a:p>
          <a:p>
            <a:pPr eaLnBrk="1" hangingPunct="1">
              <a:lnSpc>
                <a:spcPct val="90000"/>
              </a:lnSpc>
            </a:pPr>
            <a:r>
              <a:rPr lang="en-US" altLang="en-US" sz="1800" dirty="0"/>
              <a:t>Open water allows more ocean heat exchange with atmosphere</a:t>
            </a:r>
          </a:p>
          <a:p>
            <a:pPr lvl="1" eaLnBrk="1" hangingPunct="1">
              <a:lnSpc>
                <a:spcPct val="90000"/>
              </a:lnSpc>
            </a:pPr>
            <a:r>
              <a:rPr lang="en-US" altLang="en-US" sz="1400" dirty="0"/>
              <a:t>a positive feedback</a:t>
            </a:r>
          </a:p>
        </p:txBody>
      </p:sp>
      <p:pic>
        <p:nvPicPr>
          <p:cNvPr id="17413" name="Picture 4" descr="arctic_nw_passag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53000" y="1143000"/>
            <a:ext cx="3886200" cy="2801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C:\temp\N_09_pl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4038600"/>
            <a:ext cx="42672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1D5DC657-01A0-4D87-BD8E-1663B66BB7CA}" type="slidenum">
              <a:rPr lang="en-US"/>
              <a:pPr>
                <a:defRPr/>
              </a:pPr>
              <a:t>88</a:t>
            </a:fld>
            <a:endParaRPr lang="en-US"/>
          </a:p>
        </p:txBody>
      </p:sp>
      <p:sp>
        <p:nvSpPr>
          <p:cNvPr id="18435" name="Rectangle 5"/>
          <p:cNvSpPr>
            <a:spLocks noGrp="1" noChangeArrowheads="1"/>
          </p:cNvSpPr>
          <p:nvPr>
            <p:ph type="title"/>
          </p:nvPr>
        </p:nvSpPr>
        <p:spPr>
          <a:xfrm>
            <a:off x="838200" y="76200"/>
            <a:ext cx="7543800" cy="990600"/>
          </a:xfrm>
        </p:spPr>
        <p:txBody>
          <a:bodyPr/>
          <a:lstStyle/>
          <a:p>
            <a:pPr eaLnBrk="1" hangingPunct="1"/>
            <a:r>
              <a:rPr lang="en-US" altLang="en-US"/>
              <a:t>Climate deniers say previous slide misrepresents the global sea ice</a:t>
            </a:r>
          </a:p>
        </p:txBody>
      </p:sp>
      <p:sp>
        <p:nvSpPr>
          <p:cNvPr id="18436" name="Rectangle 3"/>
          <p:cNvSpPr>
            <a:spLocks noGrp="1" noChangeArrowheads="1"/>
          </p:cNvSpPr>
          <p:nvPr>
            <p:ph type="body" sz="half" idx="1"/>
          </p:nvPr>
        </p:nvSpPr>
        <p:spPr>
          <a:xfrm>
            <a:off x="152400" y="1295400"/>
            <a:ext cx="3733800" cy="5029200"/>
          </a:xfrm>
        </p:spPr>
        <p:txBody>
          <a:bodyPr/>
          <a:lstStyle/>
          <a:p>
            <a:pPr eaLnBrk="1" hangingPunct="1"/>
            <a:r>
              <a:rPr lang="en-US" altLang="en-US" sz="2400"/>
              <a:t>Antarctic sea ice has shown little change in last 30 years.</a:t>
            </a:r>
          </a:p>
          <a:p>
            <a:pPr lvl="1" eaLnBrk="1" hangingPunct="1"/>
            <a:r>
              <a:rPr lang="en-US" altLang="en-US" sz="2000"/>
              <a:t>Most of southern sea ice is at edge of continent (north of 75 S)</a:t>
            </a:r>
          </a:p>
          <a:p>
            <a:pPr eaLnBrk="1" hangingPunct="1"/>
            <a:r>
              <a:rPr lang="en-US" altLang="en-US" sz="2400"/>
              <a:t>Loss of Arctic sea ice (north of 75 N) can dramatically alter radiation balance.</a:t>
            </a:r>
          </a:p>
          <a:p>
            <a:pPr lvl="1" eaLnBrk="1" hangingPunct="1"/>
            <a:r>
              <a:rPr lang="en-US" altLang="en-US" sz="2000"/>
              <a:t>Melting of Arctic sea ice may have more to do with feedbacks (e.g., ocean, soot) than CO2</a:t>
            </a:r>
          </a:p>
        </p:txBody>
      </p:sp>
      <p:pic>
        <p:nvPicPr>
          <p:cNvPr id="18437" name="Picture 4" descr="100108nsidc_seai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2400" y="1506538"/>
            <a:ext cx="4953000" cy="481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Line 7"/>
          <p:cNvSpPr>
            <a:spLocks noChangeShapeType="1"/>
          </p:cNvSpPr>
          <p:nvPr/>
        </p:nvSpPr>
        <p:spPr bwMode="auto">
          <a:xfrm>
            <a:off x="4267200" y="4953000"/>
            <a:ext cx="4419600" cy="0"/>
          </a:xfrm>
          <a:prstGeom prst="line">
            <a:avLst/>
          </a:prstGeom>
          <a:noFill/>
          <a:ln w="6350">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Line 8"/>
          <p:cNvSpPr>
            <a:spLocks noChangeShapeType="1"/>
          </p:cNvSpPr>
          <p:nvPr/>
        </p:nvSpPr>
        <p:spPr bwMode="auto">
          <a:xfrm>
            <a:off x="4267200" y="3657600"/>
            <a:ext cx="4419600" cy="0"/>
          </a:xfrm>
          <a:prstGeom prst="line">
            <a:avLst/>
          </a:prstGeom>
          <a:noFill/>
          <a:ln w="6350">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a:off x="4267200" y="2743200"/>
            <a:ext cx="4419600" cy="0"/>
          </a:xfrm>
          <a:prstGeom prst="line">
            <a:avLst/>
          </a:prstGeom>
          <a:noFill/>
          <a:ln w="6350">
            <a:solidFill>
              <a:schemeClr val="tx1"/>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76200"/>
            <a:ext cx="8001000" cy="914400"/>
          </a:xfrm>
        </p:spPr>
        <p:txBody>
          <a:bodyPr/>
          <a:lstStyle/>
          <a:p>
            <a:r>
              <a:rPr lang="en-US" altLang="en-US"/>
              <a:t>Is Recent Extreme Weather Due to Climate Change?</a:t>
            </a:r>
          </a:p>
        </p:txBody>
      </p:sp>
      <p:sp>
        <p:nvSpPr>
          <p:cNvPr id="4" name="Slide Number Placeholder 3"/>
          <p:cNvSpPr>
            <a:spLocks noGrp="1"/>
          </p:cNvSpPr>
          <p:nvPr>
            <p:ph type="sldNum" sz="quarter" idx="12"/>
          </p:nvPr>
        </p:nvSpPr>
        <p:spPr/>
        <p:txBody>
          <a:bodyPr/>
          <a:lstStyle/>
          <a:p>
            <a:pPr>
              <a:defRPr/>
            </a:pPr>
            <a:fld id="{C2269B0A-E043-40C2-B8B2-FD2A91B4060C}" type="slidenum">
              <a:rPr lang="en-US" smtClean="0"/>
              <a:pPr>
                <a:defRPr/>
              </a:pPr>
              <a:t>89</a:t>
            </a:fld>
            <a:endParaRPr lang="en-US"/>
          </a:p>
        </p:txBody>
      </p:sp>
      <p:graphicFrame>
        <p:nvGraphicFramePr>
          <p:cNvPr id="5" name="Table 4"/>
          <p:cNvGraphicFramePr>
            <a:graphicFrameLocks noGrp="1"/>
          </p:cNvGraphicFramePr>
          <p:nvPr/>
        </p:nvGraphicFramePr>
        <p:xfrm>
          <a:off x="609600" y="1143000"/>
          <a:ext cx="8001000" cy="4914900"/>
        </p:xfrm>
        <a:graphic>
          <a:graphicData uri="http://schemas.openxmlformats.org/drawingml/2006/table">
            <a:tbl>
              <a:tblPr firstRow="1" bandRow="1">
                <a:tableStyleId>{21E4AEA4-8DFA-4A89-87EB-49C32662AFE0}</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571500">
                <a:tc>
                  <a:txBody>
                    <a:bodyPr/>
                    <a:lstStyle/>
                    <a:p>
                      <a:r>
                        <a:rPr lang="en-US" dirty="0"/>
                        <a:t>Region</a:t>
                      </a:r>
                    </a:p>
                  </a:txBody>
                  <a:tcPr/>
                </a:tc>
                <a:tc>
                  <a:txBody>
                    <a:bodyPr/>
                    <a:lstStyle/>
                    <a:p>
                      <a:r>
                        <a:rPr lang="en-US" dirty="0"/>
                        <a:t>Event</a:t>
                      </a:r>
                    </a:p>
                  </a:txBody>
                  <a:tcPr/>
                </a:tc>
                <a:tc>
                  <a:txBody>
                    <a:bodyPr/>
                    <a:lstStyle/>
                    <a:p>
                      <a:r>
                        <a:rPr lang="en-US" dirty="0"/>
                        <a:t>Attribution</a:t>
                      </a:r>
                    </a:p>
                  </a:txBody>
                  <a:tcPr/>
                </a:tc>
                <a:extLst>
                  <a:ext uri="{0D108BD9-81ED-4DB2-BD59-A6C34878D82A}">
                    <a16:rowId xmlns:a16="http://schemas.microsoft.com/office/drawing/2014/main" val="10000"/>
                  </a:ext>
                </a:extLst>
              </a:tr>
              <a:tr h="571500">
                <a:tc>
                  <a:txBody>
                    <a:bodyPr/>
                    <a:lstStyle/>
                    <a:p>
                      <a:r>
                        <a:rPr lang="en-US" dirty="0"/>
                        <a:t>Central USA Drought</a:t>
                      </a:r>
                    </a:p>
                  </a:txBody>
                  <a:tcPr/>
                </a:tc>
                <a:tc>
                  <a:txBody>
                    <a:bodyPr/>
                    <a:lstStyle/>
                    <a:p>
                      <a:r>
                        <a:rPr lang="en-US" dirty="0"/>
                        <a:t>2011-12</a:t>
                      </a:r>
                      <a:r>
                        <a:rPr lang="en-US" baseline="0" dirty="0"/>
                        <a:t> was most extreme since 1950’s</a:t>
                      </a:r>
                      <a:endParaRPr lang="en-US" dirty="0"/>
                    </a:p>
                  </a:txBody>
                  <a:tcPr/>
                </a:tc>
                <a:tc>
                  <a:txBody>
                    <a:bodyPr/>
                    <a:lstStyle/>
                    <a:p>
                      <a:r>
                        <a:rPr lang="en-US" dirty="0"/>
                        <a:t>Natural Variability</a:t>
                      </a:r>
                    </a:p>
                  </a:txBody>
                  <a:tcPr/>
                </a:tc>
                <a:extLst>
                  <a:ext uri="{0D108BD9-81ED-4DB2-BD59-A6C34878D82A}">
                    <a16:rowId xmlns:a16="http://schemas.microsoft.com/office/drawing/2014/main" val="10001"/>
                  </a:ext>
                </a:extLst>
              </a:tr>
              <a:tr h="571500">
                <a:tc>
                  <a:txBody>
                    <a:bodyPr/>
                    <a:lstStyle/>
                    <a:p>
                      <a:r>
                        <a:rPr lang="en-US" baseline="0" dirty="0"/>
                        <a:t>USA </a:t>
                      </a:r>
                      <a:r>
                        <a:rPr lang="en-US" baseline="0" dirty="0" err="1"/>
                        <a:t>heatwave</a:t>
                      </a:r>
                      <a:endParaRPr lang="en-US" dirty="0"/>
                    </a:p>
                  </a:txBody>
                  <a:tcPr/>
                </a:tc>
                <a:tc>
                  <a:txBody>
                    <a:bodyPr/>
                    <a:lstStyle/>
                    <a:p>
                      <a:r>
                        <a:rPr lang="en-US" dirty="0"/>
                        <a:t>2012 was warmest USA</a:t>
                      </a:r>
                      <a:r>
                        <a:rPr lang="en-US" baseline="0" dirty="0"/>
                        <a:t> T’s on record</a:t>
                      </a:r>
                      <a:endParaRPr lang="en-US" dirty="0"/>
                    </a:p>
                  </a:txBody>
                  <a:tcPr/>
                </a:tc>
                <a:tc>
                  <a:txBody>
                    <a:bodyPr/>
                    <a:lstStyle/>
                    <a:p>
                      <a:r>
                        <a:rPr lang="en-US" dirty="0"/>
                        <a:t>5-12 times more likely due to warming climate</a:t>
                      </a:r>
                    </a:p>
                  </a:txBody>
                  <a:tcPr/>
                </a:tc>
                <a:extLst>
                  <a:ext uri="{0D108BD9-81ED-4DB2-BD59-A6C34878D82A}">
                    <a16:rowId xmlns:a16="http://schemas.microsoft.com/office/drawing/2014/main" val="10002"/>
                  </a:ext>
                </a:extLst>
              </a:tr>
              <a:tr h="571500">
                <a:tc>
                  <a:txBody>
                    <a:bodyPr/>
                    <a:lstStyle/>
                    <a:p>
                      <a:r>
                        <a:rPr lang="en-US" baseline="0" dirty="0"/>
                        <a:t>Arctic Sea Ice</a:t>
                      </a:r>
                      <a:endParaRPr lang="en-US" dirty="0"/>
                    </a:p>
                  </a:txBody>
                  <a:tcPr/>
                </a:tc>
                <a:tc>
                  <a:txBody>
                    <a:bodyPr/>
                    <a:lstStyle/>
                    <a:p>
                      <a:r>
                        <a:rPr lang="en-US" dirty="0"/>
                        <a:t>2012 record minimum</a:t>
                      </a:r>
                    </a:p>
                  </a:txBody>
                  <a:tcPr/>
                </a:tc>
                <a:tc>
                  <a:txBody>
                    <a:bodyPr/>
                    <a:lstStyle/>
                    <a:p>
                      <a:r>
                        <a:rPr lang="en-US" dirty="0"/>
                        <a:t>Unlikely to have occurred naturally</a:t>
                      </a:r>
                    </a:p>
                  </a:txBody>
                  <a:tcPr/>
                </a:tc>
                <a:extLst>
                  <a:ext uri="{0D108BD9-81ED-4DB2-BD59-A6C34878D82A}">
                    <a16:rowId xmlns:a16="http://schemas.microsoft.com/office/drawing/2014/main" val="10003"/>
                  </a:ext>
                </a:extLst>
              </a:tr>
              <a:tr h="571500">
                <a:tc>
                  <a:txBody>
                    <a:bodyPr/>
                    <a:lstStyle/>
                    <a:p>
                      <a:r>
                        <a:rPr lang="en-US" dirty="0"/>
                        <a:t>Greenland</a:t>
                      </a:r>
                      <a:r>
                        <a:rPr lang="en-US" baseline="0" dirty="0"/>
                        <a:t> Ice-Sheet</a:t>
                      </a:r>
                      <a:endParaRPr lang="en-US" dirty="0"/>
                    </a:p>
                  </a:txBody>
                  <a:tcPr/>
                </a:tc>
                <a:tc>
                  <a:txBody>
                    <a:bodyPr/>
                    <a:lstStyle/>
                    <a:p>
                      <a:r>
                        <a:rPr lang="en-US" dirty="0"/>
                        <a:t>98.6% of surface melted</a:t>
                      </a:r>
                    </a:p>
                  </a:txBody>
                  <a:tcPr/>
                </a:tc>
                <a:tc>
                  <a:txBody>
                    <a:bodyPr/>
                    <a:lstStyle/>
                    <a:p>
                      <a:r>
                        <a:rPr lang="en-US" dirty="0"/>
                        <a:t>Natural variability</a:t>
                      </a:r>
                    </a:p>
                  </a:txBody>
                  <a:tcPr/>
                </a:tc>
                <a:extLst>
                  <a:ext uri="{0D108BD9-81ED-4DB2-BD59-A6C34878D82A}">
                    <a16:rowId xmlns:a16="http://schemas.microsoft.com/office/drawing/2014/main" val="10004"/>
                  </a:ext>
                </a:extLst>
              </a:tr>
              <a:tr h="571500">
                <a:tc>
                  <a:txBody>
                    <a:bodyPr/>
                    <a:lstStyle/>
                    <a:p>
                      <a:r>
                        <a:rPr lang="en-US" dirty="0" err="1"/>
                        <a:t>Heatwave</a:t>
                      </a:r>
                      <a:r>
                        <a:rPr lang="en-US" baseline="0" dirty="0"/>
                        <a:t> in Africa</a:t>
                      </a:r>
                      <a:endParaRPr lang="en-US" dirty="0"/>
                    </a:p>
                  </a:txBody>
                  <a:tcPr/>
                </a:tc>
                <a:tc>
                  <a:txBody>
                    <a:bodyPr/>
                    <a:lstStyle/>
                    <a:p>
                      <a:r>
                        <a:rPr lang="en-US" dirty="0"/>
                        <a:t>Drought in Somalia</a:t>
                      </a:r>
                    </a:p>
                  </a:txBody>
                  <a:tcPr/>
                </a:tc>
                <a:tc>
                  <a:txBody>
                    <a:bodyPr/>
                    <a:lstStyle/>
                    <a:p>
                      <a:r>
                        <a:rPr lang="en-US" baseline="0" dirty="0"/>
                        <a:t>Tele-connection with warming in W. Pacific</a:t>
                      </a:r>
                    </a:p>
                  </a:txBody>
                  <a:tcPr/>
                </a:tc>
                <a:extLst>
                  <a:ext uri="{0D108BD9-81ED-4DB2-BD59-A6C34878D82A}">
                    <a16:rowId xmlns:a16="http://schemas.microsoft.com/office/drawing/2014/main" val="10005"/>
                  </a:ext>
                </a:extLst>
              </a:tr>
              <a:tr h="571500">
                <a:tc>
                  <a:txBody>
                    <a:bodyPr/>
                    <a:lstStyle/>
                    <a:p>
                      <a:r>
                        <a:rPr lang="en-US" dirty="0"/>
                        <a:t>Summer 2012</a:t>
                      </a:r>
                      <a:r>
                        <a:rPr lang="en-US" baseline="0" dirty="0"/>
                        <a:t> Europe</a:t>
                      </a:r>
                      <a:endParaRPr lang="en-US" dirty="0"/>
                    </a:p>
                  </a:txBody>
                  <a:tcPr/>
                </a:tc>
                <a:tc>
                  <a:txBody>
                    <a:bodyPr/>
                    <a:lstStyle/>
                    <a:p>
                      <a:r>
                        <a:rPr lang="en-US" dirty="0"/>
                        <a:t>Extreme</a:t>
                      </a:r>
                      <a:r>
                        <a:rPr lang="en-US" baseline="0" dirty="0"/>
                        <a:t> rain in Britain</a:t>
                      </a:r>
                    </a:p>
                    <a:p>
                      <a:r>
                        <a:rPr lang="en-US" baseline="0" dirty="0"/>
                        <a:t>Droughts in Spain</a:t>
                      </a:r>
                      <a:endParaRPr lang="en-US" dirty="0"/>
                    </a:p>
                  </a:txBody>
                  <a:tcPr/>
                </a:tc>
                <a:tc>
                  <a:txBody>
                    <a:bodyPr/>
                    <a:lstStyle/>
                    <a:p>
                      <a:r>
                        <a:rPr lang="en-US" dirty="0"/>
                        <a:t>Natural variability</a:t>
                      </a:r>
                      <a:r>
                        <a:rPr lang="en-US" baseline="0" dirty="0"/>
                        <a:t> (SST)</a:t>
                      </a:r>
                    </a:p>
                    <a:p>
                      <a:r>
                        <a:rPr lang="en-US" baseline="0" dirty="0"/>
                        <a:t>More likely due to T</a:t>
                      </a:r>
                    </a:p>
                  </a:txBody>
                  <a:tcPr/>
                </a:tc>
                <a:extLst>
                  <a:ext uri="{0D108BD9-81ED-4DB2-BD59-A6C34878D82A}">
                    <a16:rowId xmlns:a16="http://schemas.microsoft.com/office/drawing/2014/main" val="10006"/>
                  </a:ext>
                </a:extLst>
              </a:tr>
              <a:tr h="571500">
                <a:tc>
                  <a:txBody>
                    <a:bodyPr/>
                    <a:lstStyle/>
                    <a:p>
                      <a:r>
                        <a:rPr lang="en-US" dirty="0"/>
                        <a:t>Flooding in China/Japan</a:t>
                      </a:r>
                    </a:p>
                  </a:txBody>
                  <a:tcPr/>
                </a:tc>
                <a:tc>
                  <a:txBody>
                    <a:bodyPr/>
                    <a:lstStyle/>
                    <a:p>
                      <a:r>
                        <a:rPr lang="en-US" dirty="0"/>
                        <a:t>11 rain records in 2012</a:t>
                      </a:r>
                    </a:p>
                  </a:txBody>
                  <a:tcPr/>
                </a:tc>
                <a:tc>
                  <a:txBody>
                    <a:bodyPr/>
                    <a:lstStyle/>
                    <a:p>
                      <a:r>
                        <a:rPr lang="en-US" dirty="0"/>
                        <a:t>Natural variability</a:t>
                      </a:r>
                    </a:p>
                  </a:txBody>
                  <a:tcPr/>
                </a:tc>
                <a:extLst>
                  <a:ext uri="{0D108BD9-81ED-4DB2-BD59-A6C34878D82A}">
                    <a16:rowId xmlns:a16="http://schemas.microsoft.com/office/drawing/2014/main" val="10007"/>
                  </a:ext>
                </a:extLst>
              </a:tr>
            </a:tbl>
          </a:graphicData>
        </a:graphic>
      </p:graphicFrame>
      <p:sp>
        <p:nvSpPr>
          <p:cNvPr id="20522" name="TextBox 1"/>
          <p:cNvSpPr txBox="1">
            <a:spLocks noChangeArrowheads="1"/>
          </p:cNvSpPr>
          <p:nvPr/>
        </p:nvSpPr>
        <p:spPr bwMode="auto">
          <a:xfrm>
            <a:off x="304800" y="60737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a:latin typeface="Tahoma" pitchFamily="34" charset="0"/>
              </a:rPr>
              <a:t>Analogy: driving your car a few more miles/hour makes accidents more likely, but the cause of the accident will still be weather, texting,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A63E7-EC19-491B-9E71-A13F6A22A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161703"/>
            <a:ext cx="5389880" cy="3741057"/>
          </a:xfrm>
          <a:prstGeom prst="rect">
            <a:avLst/>
          </a:prstGeom>
        </p:spPr>
      </p:pic>
      <p:sp>
        <p:nvSpPr>
          <p:cNvPr id="11" name="Slide Number Placeholder 6"/>
          <p:cNvSpPr>
            <a:spLocks noGrp="1"/>
          </p:cNvSpPr>
          <p:nvPr>
            <p:ph type="sldNum" sz="quarter" idx="12"/>
          </p:nvPr>
        </p:nvSpPr>
        <p:spPr/>
        <p:txBody>
          <a:bodyPr/>
          <a:lstStyle/>
          <a:p>
            <a:pPr>
              <a:defRPr/>
            </a:pPr>
            <a:fld id="{A51FE916-EB87-4B3D-88CA-A9C564383B7C}" type="slidenum">
              <a:rPr lang="en-US"/>
              <a:pPr>
                <a:defRPr/>
              </a:pPr>
              <a:t>9</a:t>
            </a:fld>
            <a:endParaRPr lang="en-US"/>
          </a:p>
        </p:txBody>
      </p:sp>
      <p:sp>
        <p:nvSpPr>
          <p:cNvPr id="32772" name="Rectangle 2"/>
          <p:cNvSpPr>
            <a:spLocks noGrp="1" noChangeArrowheads="1"/>
          </p:cNvSpPr>
          <p:nvPr>
            <p:ph type="title"/>
          </p:nvPr>
        </p:nvSpPr>
        <p:spPr>
          <a:xfrm>
            <a:off x="304800" y="0"/>
            <a:ext cx="8534400" cy="1066800"/>
          </a:xfrm>
        </p:spPr>
        <p:txBody>
          <a:bodyPr/>
          <a:lstStyle/>
          <a:p>
            <a:pPr eaLnBrk="1" hangingPunct="1"/>
            <a:r>
              <a:rPr lang="en-US" altLang="en-US" sz="4000" dirty="0"/>
              <a:t>My personal carbon footprint</a:t>
            </a:r>
            <a:br>
              <a:rPr lang="en-US" altLang="en-US" sz="4000" dirty="0"/>
            </a:br>
            <a:r>
              <a:rPr lang="en-US" altLang="en-US" dirty="0"/>
              <a:t>(does not include indirect emissions)</a:t>
            </a:r>
          </a:p>
        </p:txBody>
      </p:sp>
      <p:sp>
        <p:nvSpPr>
          <p:cNvPr id="32773" name="Rectangle 3"/>
          <p:cNvSpPr>
            <a:spLocks noGrp="1" noChangeArrowheads="1"/>
          </p:cNvSpPr>
          <p:nvPr>
            <p:ph type="body" sz="half" idx="1"/>
          </p:nvPr>
        </p:nvSpPr>
        <p:spPr>
          <a:xfrm>
            <a:off x="152400" y="1295400"/>
            <a:ext cx="3657600" cy="5334000"/>
          </a:xfrm>
        </p:spPr>
        <p:txBody>
          <a:bodyPr/>
          <a:lstStyle/>
          <a:p>
            <a:pPr eaLnBrk="1" hangingPunct="1">
              <a:lnSpc>
                <a:spcPct val="90000"/>
              </a:lnSpc>
            </a:pPr>
            <a:r>
              <a:rPr lang="en-US" altLang="en-US" sz="2400" dirty="0"/>
              <a:t>Does include efforts to reduce consumption</a:t>
            </a:r>
          </a:p>
          <a:p>
            <a:pPr lvl="1" eaLnBrk="1" hangingPunct="1">
              <a:lnSpc>
                <a:spcPct val="90000"/>
              </a:lnSpc>
            </a:pPr>
            <a:r>
              <a:rPr lang="en-US" altLang="en-US" sz="2000" dirty="0"/>
              <a:t>changing to </a:t>
            </a:r>
            <a:r>
              <a:rPr lang="en-US" altLang="en-US" sz="2000" dirty="0" err="1"/>
              <a:t>CFL</a:t>
            </a:r>
            <a:r>
              <a:rPr lang="en-US" altLang="en-US" sz="2000" dirty="0"/>
              <a:t> light bulbs (2008-2010)</a:t>
            </a:r>
          </a:p>
          <a:p>
            <a:pPr eaLnBrk="1" hangingPunct="1">
              <a:lnSpc>
                <a:spcPct val="90000"/>
              </a:lnSpc>
            </a:pPr>
            <a:r>
              <a:rPr lang="en-US" altLang="en-US" sz="2400" dirty="0"/>
              <a:t>Does not include “indirect” footprint due to manufacturing, shipping, agriculture.</a:t>
            </a:r>
          </a:p>
          <a:p>
            <a:pPr eaLnBrk="1" hangingPunct="1">
              <a:lnSpc>
                <a:spcPct val="90000"/>
              </a:lnSpc>
            </a:pPr>
            <a:r>
              <a:rPr lang="en-US" altLang="en-US" sz="2400" dirty="0"/>
              <a:t>Biggest impact (so far)</a:t>
            </a:r>
          </a:p>
          <a:p>
            <a:pPr lvl="1" eaLnBrk="1" hangingPunct="1">
              <a:lnSpc>
                <a:spcPct val="90000"/>
              </a:lnSpc>
            </a:pPr>
            <a:r>
              <a:rPr lang="en-US" altLang="en-US" sz="2000" dirty="0"/>
              <a:t>Replacing vehicles with hybrids and driving less.</a:t>
            </a:r>
          </a:p>
          <a:p>
            <a:pPr lvl="1" eaLnBrk="1" hangingPunct="1">
              <a:lnSpc>
                <a:spcPct val="90000"/>
              </a:lnSpc>
            </a:pPr>
            <a:r>
              <a:rPr lang="en-US" altLang="en-US" sz="2000" dirty="0"/>
              <a:t>25% reduction due to PEPCO’s transition from coal to </a:t>
            </a:r>
            <a:r>
              <a:rPr lang="en-US" altLang="en-US" sz="2000" dirty="0" err="1"/>
              <a:t>nat’l</a:t>
            </a:r>
            <a:r>
              <a:rPr lang="en-US" altLang="en-US" sz="2000" dirty="0"/>
              <a:t> gas</a:t>
            </a:r>
          </a:p>
          <a:p>
            <a:pPr eaLnBrk="1" hangingPunct="1">
              <a:lnSpc>
                <a:spcPct val="90000"/>
              </a:lnSpc>
            </a:pPr>
            <a:r>
              <a:rPr lang="en-US" altLang="en-US" sz="2400" dirty="0"/>
              <a:t>Air travel is cause of recent increase</a:t>
            </a:r>
          </a:p>
        </p:txBody>
      </p:sp>
      <p:sp>
        <p:nvSpPr>
          <p:cNvPr id="32774" name="Text Box 7"/>
          <p:cNvSpPr txBox="1">
            <a:spLocks noChangeArrowheads="1"/>
          </p:cNvSpPr>
          <p:nvPr/>
        </p:nvSpPr>
        <p:spPr bwMode="auto">
          <a:xfrm>
            <a:off x="7086600" y="3048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800" dirty="0">
                <a:latin typeface="Tahoma" pitchFamily="34" charset="0"/>
              </a:rPr>
              <a:t>Prius</a:t>
            </a:r>
          </a:p>
        </p:txBody>
      </p:sp>
      <p:sp>
        <p:nvSpPr>
          <p:cNvPr id="32776" name="Line 9"/>
          <p:cNvSpPr>
            <a:spLocks noChangeShapeType="1"/>
          </p:cNvSpPr>
          <p:nvPr/>
        </p:nvSpPr>
        <p:spPr bwMode="auto">
          <a:xfrm flipH="1">
            <a:off x="6781800" y="3200400"/>
            <a:ext cx="304800" cy="155627"/>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7" name="Line 10"/>
          <p:cNvSpPr>
            <a:spLocks noChangeShapeType="1"/>
          </p:cNvSpPr>
          <p:nvPr/>
        </p:nvSpPr>
        <p:spPr bwMode="auto">
          <a:xfrm flipV="1">
            <a:off x="5257800" y="2362200"/>
            <a:ext cx="914400" cy="6096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Rectangle 11"/>
          <p:cNvSpPr>
            <a:spLocks noChangeArrowheads="1"/>
          </p:cNvSpPr>
          <p:nvPr/>
        </p:nvSpPr>
        <p:spPr bwMode="auto">
          <a:xfrm rot="-2100000">
            <a:off x="5309986" y="2708378"/>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800" dirty="0">
                <a:latin typeface="Tahoma" pitchFamily="34" charset="0"/>
              </a:rPr>
              <a:t>Kids</a:t>
            </a:r>
          </a:p>
        </p:txBody>
      </p:sp>
      <p:sp>
        <p:nvSpPr>
          <p:cNvPr id="32779" name="Text Box 12"/>
          <p:cNvSpPr txBox="1">
            <a:spLocks noChangeArrowheads="1"/>
          </p:cNvSpPr>
          <p:nvPr/>
        </p:nvSpPr>
        <p:spPr bwMode="auto">
          <a:xfrm>
            <a:off x="3657600" y="4757172"/>
            <a:ext cx="5105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800" dirty="0">
                <a:latin typeface="Tahoma" pitchFamily="34" charset="0"/>
              </a:rPr>
              <a:t>1 </a:t>
            </a:r>
            <a:r>
              <a:rPr lang="en-US" altLang="en-US" sz="1800" dirty="0" err="1">
                <a:latin typeface="Tahoma" pitchFamily="34" charset="0"/>
              </a:rPr>
              <a:t>tonne</a:t>
            </a:r>
            <a:r>
              <a:rPr lang="en-US" altLang="en-US" sz="1800" dirty="0">
                <a:latin typeface="Tahoma" pitchFamily="34" charset="0"/>
              </a:rPr>
              <a:t>-C/year </a:t>
            </a:r>
            <a:r>
              <a:rPr lang="en-US" altLang="en-US" sz="1800" dirty="0">
                <a:latin typeface="Tahoma" pitchFamily="34" charset="0"/>
                <a:sym typeface="Symbol" pitchFamily="18" charset="2"/>
              </a:rPr>
              <a:t> 120 </a:t>
            </a:r>
            <a:r>
              <a:rPr lang="en-US" altLang="en-US" sz="1800" dirty="0" err="1">
                <a:latin typeface="Tahoma" pitchFamily="34" charset="0"/>
                <a:sym typeface="Symbol" pitchFamily="18" charset="2"/>
              </a:rPr>
              <a:t>briquets</a:t>
            </a:r>
            <a:r>
              <a:rPr lang="en-US" altLang="en-US" sz="1800" dirty="0">
                <a:latin typeface="Tahoma" pitchFamily="34" charset="0"/>
                <a:sym typeface="Symbol" pitchFamily="18" charset="2"/>
              </a:rPr>
              <a:t>/day</a:t>
            </a:r>
          </a:p>
          <a:p>
            <a:pPr>
              <a:spcBef>
                <a:spcPct val="50000"/>
              </a:spcBef>
            </a:pPr>
            <a:r>
              <a:rPr lang="en-US" altLang="en-US" sz="1800" dirty="0">
                <a:latin typeface="Tahoma" pitchFamily="34" charset="0"/>
                <a:sym typeface="Symbol" pitchFamily="18" charset="2"/>
              </a:rPr>
              <a:t>My family of 4 household energy (electricity &amp; heat) use is about the same as total transportation, each  250 briquets/day</a:t>
            </a:r>
          </a:p>
          <a:p>
            <a:pPr>
              <a:spcBef>
                <a:spcPct val="50000"/>
              </a:spcBef>
            </a:pPr>
            <a:r>
              <a:rPr lang="en-US" altLang="en-US" sz="1800" dirty="0">
                <a:latin typeface="Tahoma" pitchFamily="34" charset="0"/>
                <a:sym typeface="Symbol" pitchFamily="18" charset="2"/>
              </a:rPr>
              <a:t>Indirect emissions (food, work/businesses, </a:t>
            </a:r>
            <a:r>
              <a:rPr lang="en-US" altLang="en-US" sz="1800" dirty="0" err="1">
                <a:latin typeface="Tahoma" pitchFamily="34" charset="0"/>
                <a:sym typeface="Symbol" pitchFamily="18" charset="2"/>
              </a:rPr>
              <a:t>etc</a:t>
            </a:r>
            <a:r>
              <a:rPr lang="en-US" altLang="en-US" sz="1800" dirty="0">
                <a:latin typeface="Tahoma" pitchFamily="34" charset="0"/>
                <a:sym typeface="Symbol" pitchFamily="18" charset="2"/>
              </a:rPr>
              <a:t>) would easily double our emissions</a:t>
            </a:r>
          </a:p>
        </p:txBody>
      </p:sp>
      <p:sp>
        <p:nvSpPr>
          <p:cNvPr id="32793" name="Line 9"/>
          <p:cNvSpPr>
            <a:spLocks noChangeShapeType="1"/>
          </p:cNvSpPr>
          <p:nvPr/>
        </p:nvSpPr>
        <p:spPr bwMode="auto">
          <a:xfrm flipH="1">
            <a:off x="7162800" y="3352800"/>
            <a:ext cx="4762" cy="228600"/>
          </a:xfrm>
          <a:prstGeom prst="line">
            <a:avLst/>
          </a:prstGeom>
          <a:noFill/>
          <a:ln w="158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76200"/>
            <a:ext cx="7696200" cy="914400"/>
          </a:xfrm>
        </p:spPr>
        <p:txBody>
          <a:bodyPr/>
          <a:lstStyle/>
          <a:p>
            <a:r>
              <a:rPr lang="en-US" altLang="en-US" sz="4000"/>
              <a:t>IPCC 5</a:t>
            </a:r>
            <a:r>
              <a:rPr lang="en-US" altLang="en-US" sz="4000" baseline="30000"/>
              <a:t>th</a:t>
            </a:r>
            <a:r>
              <a:rPr lang="en-US" altLang="en-US" sz="4000"/>
              <a:t> assessment report</a:t>
            </a:r>
          </a:p>
        </p:txBody>
      </p:sp>
      <p:sp>
        <p:nvSpPr>
          <p:cNvPr id="21507" name="Content Placeholder 2"/>
          <p:cNvSpPr>
            <a:spLocks noGrp="1"/>
          </p:cNvSpPr>
          <p:nvPr>
            <p:ph idx="1"/>
          </p:nvPr>
        </p:nvSpPr>
        <p:spPr/>
        <p:txBody>
          <a:bodyPr/>
          <a:lstStyle/>
          <a:p>
            <a:r>
              <a:rPr lang="en-US" altLang="en-US" sz="2400"/>
              <a:t>Intergovernmental panel on climate change (IPCC) was formed 25 years ago</a:t>
            </a:r>
          </a:p>
          <a:p>
            <a:pPr lvl="1"/>
            <a:r>
              <a:rPr lang="en-US" altLang="en-US" sz="1400"/>
              <a:t>1990 1</a:t>
            </a:r>
            <a:r>
              <a:rPr lang="en-US" altLang="en-US" sz="1400" baseline="30000"/>
              <a:t>st</a:t>
            </a:r>
            <a:r>
              <a:rPr lang="en-US" altLang="en-US" sz="1400"/>
              <a:t> report: emissions increasing GHG will result in additional warming (my paraphrase of their words)</a:t>
            </a:r>
          </a:p>
          <a:p>
            <a:pPr lvl="1"/>
            <a:r>
              <a:rPr lang="en-US" altLang="en-US" sz="1400"/>
              <a:t>1995 2</a:t>
            </a:r>
            <a:r>
              <a:rPr lang="en-US" altLang="en-US" sz="1400" baseline="30000"/>
              <a:t>nd</a:t>
            </a:r>
            <a:r>
              <a:rPr lang="en-US" altLang="en-US" sz="1400"/>
              <a:t> report: “balance of evidence suggests a discernible human influence on global climate”</a:t>
            </a:r>
          </a:p>
          <a:p>
            <a:pPr lvl="1"/>
            <a:r>
              <a:rPr lang="en-US" altLang="en-US" sz="1400"/>
              <a:t>2001 3</a:t>
            </a:r>
            <a:r>
              <a:rPr lang="en-US" altLang="en-US" sz="1400" baseline="30000"/>
              <a:t>rd</a:t>
            </a:r>
            <a:r>
              <a:rPr lang="en-US" altLang="en-US" sz="1400"/>
              <a:t> report: “most of the observed warming over last 50 years is </a:t>
            </a:r>
            <a:r>
              <a:rPr lang="en-US" altLang="en-US" sz="1400" i="1" u="sng"/>
              <a:t>likely</a:t>
            </a:r>
            <a:r>
              <a:rPr lang="en-US" altLang="en-US" sz="1400"/>
              <a:t> (66% chance) to have been due to increase in GHG”</a:t>
            </a:r>
          </a:p>
          <a:p>
            <a:pPr lvl="1"/>
            <a:r>
              <a:rPr lang="en-US" altLang="en-US" sz="1400"/>
              <a:t>2007 4</a:t>
            </a:r>
            <a:r>
              <a:rPr lang="en-US" altLang="en-US" sz="1400" baseline="30000"/>
              <a:t>th</a:t>
            </a:r>
            <a:r>
              <a:rPr lang="en-US" altLang="en-US" sz="1400"/>
              <a:t> report: “most of the observed increase in global average temperatures since mid-20</a:t>
            </a:r>
            <a:r>
              <a:rPr lang="en-US" altLang="en-US" sz="1400" baseline="30000"/>
              <a:t>th</a:t>
            </a:r>
            <a:r>
              <a:rPr lang="en-US" altLang="en-US" sz="1400"/>
              <a:t> century is </a:t>
            </a:r>
            <a:r>
              <a:rPr lang="en-US" altLang="en-US" sz="1400" i="1" u="sng"/>
              <a:t>very likely</a:t>
            </a:r>
            <a:r>
              <a:rPr lang="en-US" altLang="en-US" sz="1400"/>
              <a:t> (90% chance)  due to increase in anthropogenic GHG”</a:t>
            </a:r>
          </a:p>
          <a:p>
            <a:pPr lvl="1"/>
            <a:r>
              <a:rPr lang="en-US" altLang="en-US" sz="1400"/>
              <a:t>2013 5</a:t>
            </a:r>
            <a:r>
              <a:rPr lang="en-US" altLang="en-US" sz="1400" baseline="30000"/>
              <a:t>th</a:t>
            </a:r>
            <a:r>
              <a:rPr lang="en-US" altLang="en-US" sz="1400"/>
              <a:t> report: “it is </a:t>
            </a:r>
            <a:r>
              <a:rPr lang="en-US" altLang="en-US" sz="1400" i="1" u="sng"/>
              <a:t>extremely likely </a:t>
            </a:r>
            <a:r>
              <a:rPr lang="en-US" altLang="en-US" sz="1400"/>
              <a:t>(</a:t>
            </a:r>
            <a:r>
              <a:rPr lang="en-US" altLang="en-US" sz="1400">
                <a:sym typeface="Symbol" pitchFamily="18" charset="2"/>
              </a:rPr>
              <a:t></a:t>
            </a:r>
            <a:r>
              <a:rPr lang="en-US" altLang="en-US" sz="1400"/>
              <a:t>95% chance) that human influence on climate has caused more than half of the observed increase in global temperature from 2051-2010.”</a:t>
            </a:r>
          </a:p>
          <a:p>
            <a:pPr lvl="1"/>
            <a:r>
              <a:rPr lang="en-US" altLang="en-US" sz="1600"/>
              <a:t>Change in attribution is due to (a) more observations, (b) better understanding, (c) continued increase in GHG causing more pronounced changes</a:t>
            </a:r>
          </a:p>
          <a:p>
            <a:r>
              <a:rPr lang="en-US" altLang="en-US" sz="2400"/>
              <a:t>2013 report has 830 authors (250 lead authors) with 3 working groups (science, impacts, mitigation) covering a wide range of climate topics.   See: </a:t>
            </a:r>
            <a:r>
              <a:rPr lang="en-US" altLang="en-US" sz="2400">
                <a:hlinkClick r:id="rId3"/>
              </a:rPr>
              <a:t>http://www.ipcc.ch/</a:t>
            </a:r>
            <a:r>
              <a:rPr lang="en-US" altLang="en-US" sz="2400"/>
              <a:t> </a:t>
            </a:r>
          </a:p>
        </p:txBody>
      </p:sp>
      <p:sp>
        <p:nvSpPr>
          <p:cNvPr id="4" name="Slide Number Placeholder 3"/>
          <p:cNvSpPr>
            <a:spLocks noGrp="1"/>
          </p:cNvSpPr>
          <p:nvPr>
            <p:ph type="sldNum" sz="quarter" idx="12"/>
          </p:nvPr>
        </p:nvSpPr>
        <p:spPr/>
        <p:txBody>
          <a:bodyPr/>
          <a:lstStyle/>
          <a:p>
            <a:pPr>
              <a:defRPr/>
            </a:pPr>
            <a:fld id="{A9EF1E95-B63F-46EB-8589-8CC104B6240E}"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946895B3-49C0-40F0-B457-9ADAF1E2CEA2}" type="slidenum">
              <a:rPr lang="en-US"/>
              <a:pPr>
                <a:defRPr/>
              </a:pPr>
              <a:t>91</a:t>
            </a:fld>
            <a:endParaRPr lang="en-US"/>
          </a:p>
        </p:txBody>
      </p:sp>
      <p:sp>
        <p:nvSpPr>
          <p:cNvPr id="20483" name="Rectangle 5"/>
          <p:cNvSpPr>
            <a:spLocks noGrp="1" noChangeArrowheads="1"/>
          </p:cNvSpPr>
          <p:nvPr>
            <p:ph type="title"/>
          </p:nvPr>
        </p:nvSpPr>
        <p:spPr/>
        <p:txBody>
          <a:bodyPr/>
          <a:lstStyle/>
          <a:p>
            <a:pPr eaLnBrk="1" hangingPunct="1"/>
            <a:r>
              <a:rPr lang="en-US" altLang="en-US" sz="3200"/>
              <a:t>To assess the meaning of probabilities we need to also assess the consequences</a:t>
            </a:r>
          </a:p>
        </p:txBody>
      </p:sp>
      <p:sp>
        <p:nvSpPr>
          <p:cNvPr id="20484" name="Rectangle 3"/>
          <p:cNvSpPr>
            <a:spLocks noGrp="1" noChangeArrowheads="1"/>
          </p:cNvSpPr>
          <p:nvPr>
            <p:ph type="body" sz="half" idx="1"/>
          </p:nvPr>
        </p:nvSpPr>
        <p:spPr>
          <a:xfrm>
            <a:off x="152400" y="1295400"/>
            <a:ext cx="4495800" cy="5410200"/>
          </a:xfrm>
        </p:spPr>
        <p:txBody>
          <a:bodyPr/>
          <a:lstStyle/>
          <a:p>
            <a:pPr eaLnBrk="1" hangingPunct="1">
              <a:lnSpc>
                <a:spcPct val="90000"/>
              </a:lnSpc>
            </a:pPr>
            <a:r>
              <a:rPr lang="en-US" altLang="en-US" sz="2000" dirty="0"/>
              <a:t>In USA, the chance of you dying in a car accident is roughly 1:100.</a:t>
            </a:r>
          </a:p>
          <a:p>
            <a:pPr eaLnBrk="1" hangingPunct="1">
              <a:lnSpc>
                <a:spcPct val="90000"/>
              </a:lnSpc>
            </a:pPr>
            <a:r>
              <a:rPr lang="en-US" altLang="en-US" sz="2000" dirty="0"/>
              <a:t>Odd of dying in an airline crash (odds of 1:20,000) because </a:t>
            </a:r>
            <a:r>
              <a:rPr lang="en-US" altLang="en-US" sz="2000" dirty="0" err="1"/>
              <a:t>100’s</a:t>
            </a:r>
            <a:r>
              <a:rPr lang="en-US" altLang="en-US" sz="2000" dirty="0"/>
              <a:t> are affected in a single event.</a:t>
            </a:r>
          </a:p>
          <a:p>
            <a:pPr eaLnBrk="1" hangingPunct="1">
              <a:lnSpc>
                <a:spcPct val="90000"/>
              </a:lnSpc>
            </a:pPr>
            <a:r>
              <a:rPr lang="en-US" altLang="en-US" sz="2000" dirty="0"/>
              <a:t>Even less likely that you will die from a flood (1:30,000) or tornado (1:60,000).</a:t>
            </a:r>
          </a:p>
          <a:p>
            <a:pPr eaLnBrk="1" hangingPunct="1">
              <a:lnSpc>
                <a:spcPct val="90000"/>
              </a:lnSpc>
            </a:pPr>
            <a:r>
              <a:rPr lang="en-US" altLang="en-US" sz="2000" dirty="0"/>
              <a:t>Asteroid impact (10 km </a:t>
            </a:r>
            <a:r>
              <a:rPr lang="en-US" altLang="en-US" sz="2000" dirty="0" err="1"/>
              <a:t>dia</a:t>
            </a:r>
            <a:r>
              <a:rPr lang="en-US" altLang="en-US" sz="2000" dirty="0"/>
              <a:t>) is low-probability but can affect billions.</a:t>
            </a:r>
          </a:p>
          <a:p>
            <a:pPr eaLnBrk="1" hangingPunct="1">
              <a:lnSpc>
                <a:spcPct val="90000"/>
              </a:lnSpc>
            </a:pPr>
            <a:r>
              <a:rPr lang="en-US" altLang="en-US" sz="2000" dirty="0"/>
              <a:t>What makes climate change difficult to discuss is it relates to future generations</a:t>
            </a:r>
          </a:p>
          <a:p>
            <a:pPr lvl="1" eaLnBrk="1" hangingPunct="1">
              <a:lnSpc>
                <a:spcPct val="90000"/>
              </a:lnSpc>
            </a:pPr>
            <a:r>
              <a:rPr lang="en-US" altLang="en-US" sz="1800" dirty="0"/>
              <a:t>millions, possibly billions of the world’s future population </a:t>
            </a:r>
            <a:r>
              <a:rPr lang="en-US" altLang="en-US" sz="1800" i="1" dirty="0">
                <a:solidFill>
                  <a:srgbClr val="FF0000"/>
                </a:solidFill>
              </a:rPr>
              <a:t>may</a:t>
            </a:r>
            <a:r>
              <a:rPr lang="en-US" altLang="en-US" sz="1800" dirty="0"/>
              <a:t> be severely impacted.</a:t>
            </a:r>
          </a:p>
          <a:p>
            <a:pPr lvl="1" eaLnBrk="1" hangingPunct="1">
              <a:lnSpc>
                <a:spcPct val="90000"/>
              </a:lnSpc>
            </a:pPr>
            <a:r>
              <a:rPr lang="en-US" altLang="en-US" sz="1800" dirty="0"/>
              <a:t>affects all lifeforms on Earth</a:t>
            </a:r>
          </a:p>
        </p:txBody>
      </p:sp>
      <p:pic>
        <p:nvPicPr>
          <p:cNvPr id="20485" name="Picture 4" descr="94nat_chapman_fig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6450" y="1219200"/>
            <a:ext cx="42926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Oval 7"/>
          <p:cNvSpPr>
            <a:spLocks noChangeArrowheads="1"/>
          </p:cNvSpPr>
          <p:nvPr/>
        </p:nvSpPr>
        <p:spPr bwMode="auto">
          <a:xfrm>
            <a:off x="7239000" y="1600200"/>
            <a:ext cx="1600200" cy="1981200"/>
          </a:xfrm>
          <a:prstGeom prst="ellipse">
            <a:avLst/>
          </a:prstGeom>
          <a:solidFill>
            <a:srgbClr val="FF0000">
              <a:alpha val="7843"/>
            </a:srgbClr>
          </a:solidFill>
          <a:ln w="38100">
            <a:solidFill>
              <a:srgbClr val="FF00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0487" name="Text Box 8"/>
          <p:cNvSpPr txBox="1">
            <a:spLocks noChangeArrowheads="1"/>
          </p:cNvSpPr>
          <p:nvPr/>
        </p:nvSpPr>
        <p:spPr bwMode="auto">
          <a:xfrm>
            <a:off x="7543800" y="2070100"/>
            <a:ext cx="1066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a:t>Climate Change</a:t>
            </a:r>
          </a:p>
          <a:p>
            <a:pPr algn="ctr">
              <a:spcBef>
                <a:spcPct val="50000"/>
              </a:spcBef>
            </a:pPr>
            <a:r>
              <a:rPr lang="en-US" altLang="en-US"/>
              <a:t>?</a:t>
            </a:r>
          </a:p>
        </p:txBody>
      </p:sp>
    </p:spTree>
    <p:extLst>
      <p:ext uri="{BB962C8B-B14F-4D97-AF65-F5344CB8AC3E}">
        <p14:creationId xmlns:p14="http://schemas.microsoft.com/office/powerpoint/2010/main" val="26915134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4400" y="76200"/>
            <a:ext cx="8077200" cy="990600"/>
          </a:xfrm>
        </p:spPr>
        <p:txBody>
          <a:bodyPr/>
          <a:lstStyle/>
          <a:p>
            <a:r>
              <a:rPr lang="en-US" altLang="en-US"/>
              <a:t>In USA, Improving energy efficiency can dramatically lower emissions</a:t>
            </a:r>
          </a:p>
        </p:txBody>
      </p:sp>
      <p:sp>
        <p:nvSpPr>
          <p:cNvPr id="33795" name="Content Placeholder 2"/>
          <p:cNvSpPr>
            <a:spLocks noGrp="1"/>
          </p:cNvSpPr>
          <p:nvPr>
            <p:ph idx="1"/>
          </p:nvPr>
        </p:nvSpPr>
        <p:spPr>
          <a:xfrm>
            <a:off x="228600" y="1143000"/>
            <a:ext cx="8534400" cy="1066800"/>
          </a:xfrm>
        </p:spPr>
        <p:txBody>
          <a:bodyPr/>
          <a:lstStyle/>
          <a:p>
            <a:r>
              <a:rPr lang="en-US" altLang="en-US"/>
              <a:t>The “Prius Effect”: Knowledge of where energy is used leads to cost savings and lower emissions</a:t>
            </a:r>
          </a:p>
        </p:txBody>
      </p:sp>
      <p:sp>
        <p:nvSpPr>
          <p:cNvPr id="4" name="Slide Number Placeholder 3"/>
          <p:cNvSpPr>
            <a:spLocks noGrp="1"/>
          </p:cNvSpPr>
          <p:nvPr>
            <p:ph type="sldNum" sz="quarter" idx="12"/>
          </p:nvPr>
        </p:nvSpPr>
        <p:spPr/>
        <p:txBody>
          <a:bodyPr/>
          <a:lstStyle/>
          <a:p>
            <a:pPr>
              <a:defRPr/>
            </a:pPr>
            <a:fld id="{3ED546D0-A3C0-456A-A001-B9965523DBB1}" type="slidenum">
              <a:rPr lang="en-US" smtClean="0"/>
              <a:pPr>
                <a:defRPr/>
              </a:pPr>
              <a:t>92</a:t>
            </a:fld>
            <a:endParaRPr lang="en-US"/>
          </a:p>
        </p:txBody>
      </p:sp>
      <p:pic>
        <p:nvPicPr>
          <p:cNvPr id="33797" name="Picture 2" descr="C:\temp\090814sci_charles_fig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79700"/>
            <a:ext cx="49784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4"/>
          <p:cNvSpPr txBox="1">
            <a:spLocks noChangeArrowheads="1"/>
          </p:cNvSpPr>
          <p:nvPr/>
        </p:nvSpPr>
        <p:spPr bwMode="auto">
          <a:xfrm>
            <a:off x="228600" y="2209800"/>
            <a:ext cx="3479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pPr>
            <a:r>
              <a:rPr lang="en-US" altLang="en-US" sz="2000">
                <a:latin typeface="Tahoma" pitchFamily="34" charset="0"/>
              </a:rPr>
              <a:t>The real potential of energy efficiency is not going to be realized until we get away from the idea that is has to pay for itself.</a:t>
            </a:r>
          </a:p>
          <a:p>
            <a:pPr eaLnBrk="1" hangingPunct="1">
              <a:spcBef>
                <a:spcPct val="0"/>
              </a:spcBef>
            </a:pPr>
            <a:endParaRPr lang="en-US" altLang="en-US" sz="2000">
              <a:latin typeface="Tahoma" pitchFamily="34" charset="0"/>
            </a:endParaRPr>
          </a:p>
          <a:p>
            <a:pPr eaLnBrk="1" hangingPunct="1">
              <a:spcBef>
                <a:spcPct val="0"/>
              </a:spcBef>
            </a:pPr>
            <a:r>
              <a:rPr lang="en-US" altLang="en-US" sz="2000">
                <a:latin typeface="Tahoma" pitchFamily="34" charset="0"/>
              </a:rPr>
              <a:t>Landlords buy inefficient appliances because renters pay utilities</a:t>
            </a:r>
          </a:p>
          <a:p>
            <a:pPr eaLnBrk="1" hangingPunct="1">
              <a:spcBef>
                <a:spcPct val="0"/>
              </a:spcBef>
            </a:pPr>
            <a:endParaRPr lang="en-US" altLang="en-US" sz="2000">
              <a:latin typeface="Tahoma" pitchFamily="34" charset="0"/>
            </a:endParaRPr>
          </a:p>
          <a:p>
            <a:pPr eaLnBrk="1" hangingPunct="1">
              <a:spcBef>
                <a:spcPct val="0"/>
              </a:spcBef>
            </a:pPr>
            <a:r>
              <a:rPr lang="en-US" altLang="en-US" sz="2000">
                <a:latin typeface="Tahoma" pitchFamily="34" charset="0"/>
              </a:rPr>
              <a:t>“Energy star” technologies aimed at higher end customers.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FB24125-92B4-4CE9-92FF-C928AFC028B2}" type="slidenum">
              <a:rPr lang="en-US"/>
              <a:pPr>
                <a:defRPr/>
              </a:pPr>
              <a:t>93</a:t>
            </a:fld>
            <a:endParaRPr lang="en-US"/>
          </a:p>
        </p:txBody>
      </p:sp>
      <p:sp>
        <p:nvSpPr>
          <p:cNvPr id="37891" name="Rectangle 2"/>
          <p:cNvSpPr>
            <a:spLocks noGrp="1" noChangeArrowheads="1"/>
          </p:cNvSpPr>
          <p:nvPr>
            <p:ph type="title"/>
          </p:nvPr>
        </p:nvSpPr>
        <p:spPr>
          <a:xfrm>
            <a:off x="609600" y="122238"/>
            <a:ext cx="8001000" cy="792162"/>
          </a:xfrm>
        </p:spPr>
        <p:txBody>
          <a:bodyPr/>
          <a:lstStyle/>
          <a:p>
            <a:pPr eaLnBrk="1" hangingPunct="1"/>
            <a:r>
              <a:rPr lang="en-US" altLang="en-US" sz="4400"/>
              <a:t>Peak oil, gas, and coal</a:t>
            </a:r>
          </a:p>
        </p:txBody>
      </p:sp>
      <p:sp>
        <p:nvSpPr>
          <p:cNvPr id="37892" name="Rectangle 3"/>
          <p:cNvSpPr>
            <a:spLocks noGrp="1" noChangeArrowheads="1"/>
          </p:cNvSpPr>
          <p:nvPr>
            <p:ph type="body" idx="1"/>
          </p:nvPr>
        </p:nvSpPr>
        <p:spPr>
          <a:xfrm>
            <a:off x="152400" y="1295400"/>
            <a:ext cx="8763000" cy="5410200"/>
          </a:xfrm>
        </p:spPr>
        <p:txBody>
          <a:bodyPr/>
          <a:lstStyle/>
          <a:p>
            <a:pPr eaLnBrk="1" hangingPunct="1">
              <a:lnSpc>
                <a:spcPct val="90000"/>
              </a:lnSpc>
            </a:pPr>
            <a:r>
              <a:rPr lang="en-US" altLang="en-US" sz="2400"/>
              <a:t>Consumption of fossil fuels has increased exponentially</a:t>
            </a:r>
          </a:p>
          <a:p>
            <a:pPr lvl="1" eaLnBrk="1" hangingPunct="1">
              <a:lnSpc>
                <a:spcPct val="90000"/>
              </a:lnSpc>
            </a:pPr>
            <a:r>
              <a:rPr lang="en-US" altLang="en-US" sz="2000"/>
              <a:t>Population and economic growth are both exponential increases that drives increasing demand for fossil fuels</a:t>
            </a:r>
          </a:p>
          <a:p>
            <a:pPr lvl="1" eaLnBrk="1" hangingPunct="1">
              <a:lnSpc>
                <a:spcPct val="90000"/>
              </a:lnSpc>
            </a:pPr>
            <a:r>
              <a:rPr lang="en-US" altLang="en-US" sz="2000"/>
              <a:t>Easy to extract (</a:t>
            </a:r>
            <a:r>
              <a:rPr lang="en-US" altLang="en-US" sz="2000" i="1"/>
              <a:t>i.e</a:t>
            </a:r>
            <a:r>
              <a:rPr lang="en-US" altLang="en-US" sz="2000"/>
              <a:t>. low cost) oil, gas, and coal are finite resources.</a:t>
            </a:r>
          </a:p>
          <a:p>
            <a:pPr lvl="1" eaLnBrk="1" hangingPunct="1">
              <a:lnSpc>
                <a:spcPct val="90000"/>
              </a:lnSpc>
            </a:pPr>
            <a:r>
              <a:rPr lang="en-US" altLang="en-US" sz="2000"/>
              <a:t>Hard to extract oil (off-shore, oil-sands), natural gas (shale gas), and low-grade coal is abundant, but these fuels are lower energy density and extraction will be depend on economic viability (and subsidies)</a:t>
            </a:r>
          </a:p>
          <a:p>
            <a:pPr lvl="2" eaLnBrk="1" hangingPunct="1">
              <a:lnSpc>
                <a:spcPct val="90000"/>
              </a:lnSpc>
            </a:pPr>
            <a:r>
              <a:rPr lang="en-US" altLang="en-US" sz="1800"/>
              <a:t>Also have higher emissions of CO2 and CH4 for the same work done</a:t>
            </a:r>
          </a:p>
          <a:p>
            <a:pPr eaLnBrk="1" hangingPunct="1">
              <a:lnSpc>
                <a:spcPct val="90000"/>
              </a:lnSpc>
            </a:pPr>
            <a:r>
              <a:rPr lang="en-US" altLang="en-US" sz="2400"/>
              <a:t>When roughly 1/2 of economically viable oil is consumed the price of oil will "de-couple" from production</a:t>
            </a:r>
          </a:p>
          <a:p>
            <a:pPr lvl="1" eaLnBrk="1" hangingPunct="1">
              <a:lnSpc>
                <a:spcPct val="90000"/>
              </a:lnSpc>
            </a:pPr>
            <a:r>
              <a:rPr lang="en-US" altLang="en-US" sz="2000"/>
              <a:t>Last decade price of oil varied by factor of 3</a:t>
            </a:r>
          </a:p>
          <a:p>
            <a:pPr lvl="1" eaLnBrk="1" hangingPunct="1">
              <a:lnSpc>
                <a:spcPct val="90000"/>
              </a:lnSpc>
            </a:pPr>
            <a:r>
              <a:rPr lang="en-US" altLang="en-US" sz="1800"/>
              <a:t>Production (≈85 million barrels-oil/day) did not change</a:t>
            </a:r>
          </a:p>
          <a:p>
            <a:pPr eaLnBrk="1" hangingPunct="1">
              <a:lnSpc>
                <a:spcPct val="90000"/>
              </a:lnSpc>
            </a:pPr>
            <a:r>
              <a:rPr lang="en-US" altLang="en-US" sz="2400"/>
              <a:t>Fossil fuels may not be able to fuel the 21st century in the manner to which we have become accustomed</a:t>
            </a:r>
          </a:p>
          <a:p>
            <a:pPr lvl="1" eaLnBrk="1" hangingPunct="1">
              <a:lnSpc>
                <a:spcPct val="90000"/>
              </a:lnSpc>
            </a:pPr>
            <a:r>
              <a:rPr lang="en-US" altLang="en-US" sz="2000"/>
              <a:t>Will fossil fuels remain low cost in future?</a:t>
            </a:r>
          </a:p>
          <a:p>
            <a:pPr lvl="1" eaLnBrk="1" hangingPunct="1">
              <a:lnSpc>
                <a:spcPct val="90000"/>
              </a:lnSpc>
            </a:pPr>
            <a:r>
              <a:rPr lang="en-US" altLang="en-US" sz="2000"/>
              <a:t>Will the price of fossil fuels be predictable?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42AE1893-EEA2-43B1-ADD1-ABA269B9AD9F}" type="slidenum">
              <a:rPr lang="en-US"/>
              <a:pPr>
                <a:defRPr/>
              </a:pPr>
              <a:t>94</a:t>
            </a:fld>
            <a:endParaRPr lang="en-US"/>
          </a:p>
        </p:txBody>
      </p:sp>
      <p:sp>
        <p:nvSpPr>
          <p:cNvPr id="41987" name="Rectangle 2"/>
          <p:cNvSpPr>
            <a:spLocks noGrp="1" noChangeArrowheads="1"/>
          </p:cNvSpPr>
          <p:nvPr>
            <p:ph type="title"/>
          </p:nvPr>
        </p:nvSpPr>
        <p:spPr/>
        <p:txBody>
          <a:bodyPr/>
          <a:lstStyle/>
          <a:p>
            <a:pPr eaLnBrk="1" hangingPunct="1"/>
            <a:r>
              <a:rPr lang="en-US" altLang="en-US" sz="4400"/>
              <a:t>Or make Bio-char?</a:t>
            </a:r>
          </a:p>
        </p:txBody>
      </p:sp>
      <p:sp>
        <p:nvSpPr>
          <p:cNvPr id="41988" name="Rectangle 3"/>
          <p:cNvSpPr>
            <a:spLocks noGrp="1" noChangeArrowheads="1"/>
          </p:cNvSpPr>
          <p:nvPr>
            <p:ph type="body" sz="half" idx="1"/>
          </p:nvPr>
        </p:nvSpPr>
        <p:spPr>
          <a:xfrm>
            <a:off x="152400" y="1219200"/>
            <a:ext cx="4648200" cy="5410200"/>
          </a:xfrm>
        </p:spPr>
        <p:txBody>
          <a:bodyPr/>
          <a:lstStyle/>
          <a:p>
            <a:pPr eaLnBrk="1" hangingPunct="1"/>
            <a:r>
              <a:rPr lang="en-US" altLang="en-US" sz="2000"/>
              <a:t>Simple and stable form of carbon with low risk from leakage.</a:t>
            </a:r>
          </a:p>
          <a:p>
            <a:pPr lvl="1" eaLnBrk="1" hangingPunct="1"/>
            <a:r>
              <a:rPr lang="en-US" altLang="en-US" sz="1800"/>
              <a:t>50% of green tree mass is water.</a:t>
            </a:r>
          </a:p>
          <a:p>
            <a:pPr lvl="1" eaLnBrk="1" hangingPunct="1"/>
            <a:r>
              <a:rPr lang="en-US" altLang="en-US" sz="1800"/>
              <a:t>Wood combustion is carbon neutral and can be used to make charcoal.</a:t>
            </a:r>
          </a:p>
          <a:p>
            <a:pPr lvl="1" eaLnBrk="1" hangingPunct="1"/>
            <a:r>
              <a:rPr lang="en-US" altLang="en-US" sz="1800"/>
              <a:t>Fast growing species could be harvested.</a:t>
            </a:r>
          </a:p>
          <a:p>
            <a:pPr lvl="1" eaLnBrk="1" hangingPunct="1"/>
            <a:r>
              <a:rPr lang="en-US" altLang="en-US" sz="1800"/>
              <a:t>Low cost storage with long residence times (&gt; 1000 years)</a:t>
            </a:r>
          </a:p>
          <a:p>
            <a:pPr eaLnBrk="1" hangingPunct="1"/>
            <a:r>
              <a:rPr lang="en-US" altLang="en-US" sz="2000"/>
              <a:t>Becomes viable at $35/t-CO2.</a:t>
            </a:r>
          </a:p>
          <a:p>
            <a:pPr lvl="1" eaLnBrk="1" hangingPunct="1"/>
            <a:r>
              <a:rPr lang="en-US" altLang="en-US" sz="1800"/>
              <a:t>1 Gt-C/yr is possible using waste biomass.</a:t>
            </a:r>
          </a:p>
          <a:p>
            <a:pPr lvl="1" eaLnBrk="1" hangingPunct="1"/>
            <a:r>
              <a:rPr lang="en-US" altLang="en-US" sz="1800"/>
              <a:t>Forest residue f/ timber production, biofuel production, deforestation, etc.</a:t>
            </a:r>
          </a:p>
          <a:p>
            <a:pPr lvl="1" eaLnBrk="1" hangingPunct="1"/>
            <a:r>
              <a:rPr lang="en-US" altLang="en-US" sz="1800"/>
              <a:t>Fast growing vegetation on idle cropland.</a:t>
            </a:r>
          </a:p>
        </p:txBody>
      </p:sp>
      <p:pic>
        <p:nvPicPr>
          <p:cNvPr id="41989" name="Picture 7" descr="eliz_furnace_pig_iro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1143000"/>
            <a:ext cx="3886200" cy="93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0" name="Picture 9" descr="eliz_furnace_catherin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2133600"/>
            <a:ext cx="3878263" cy="293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1" name="Text Box 11"/>
          <p:cNvSpPr txBox="1">
            <a:spLocks noChangeArrowheads="1"/>
          </p:cNvSpPr>
          <p:nvPr/>
        </p:nvSpPr>
        <p:spPr bwMode="auto">
          <a:xfrm>
            <a:off x="4876800" y="5181600"/>
            <a:ext cx="4114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2000">
                <a:latin typeface="Tahoma" pitchFamily="34" charset="0"/>
              </a:rPr>
              <a:t>Historically, the DC area was big on biochar - Elizabeth Furnace in George Washington national forest – turn of the century wood furnaces.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F40E28B-ABBC-4342-AC24-1A9823995F33}"/>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FEBAE89-E643-41F1-A19A-1741C2859B2D}" type="slidenum">
              <a:rPr lang="en-US" altLang="en-US">
                <a:latin typeface="Arial" panose="020B0604020202020204" pitchFamily="34" charset="0"/>
              </a:rPr>
              <a:pPr/>
              <a:t>95</a:t>
            </a:fld>
            <a:endParaRPr lang="en-US" altLang="en-US">
              <a:latin typeface="Arial" panose="020B0604020202020204" pitchFamily="34" charset="0"/>
            </a:endParaRPr>
          </a:p>
        </p:txBody>
      </p:sp>
      <p:sp>
        <p:nvSpPr>
          <p:cNvPr id="215043" name="Rectangle 2">
            <a:extLst>
              <a:ext uri="{FF2B5EF4-FFF2-40B4-BE49-F238E27FC236}">
                <a16:creationId xmlns:a16="http://schemas.microsoft.com/office/drawing/2014/main" id="{6287613E-0216-44E0-AA27-075B6BEE02B7}"/>
              </a:ext>
            </a:extLst>
          </p:cNvPr>
          <p:cNvSpPr>
            <a:spLocks noGrp="1" noChangeArrowheads="1"/>
          </p:cNvSpPr>
          <p:nvPr>
            <p:ph type="title"/>
          </p:nvPr>
        </p:nvSpPr>
        <p:spPr>
          <a:xfrm>
            <a:off x="228600" y="76200"/>
            <a:ext cx="8839200" cy="990600"/>
          </a:xfrm>
        </p:spPr>
        <p:txBody>
          <a:bodyPr/>
          <a:lstStyle/>
          <a:p>
            <a:pPr eaLnBrk="1" hangingPunct="1"/>
            <a:r>
              <a:rPr lang="en-US" altLang="en-US" sz="3200"/>
              <a:t>Dietary choices make a difference</a:t>
            </a:r>
            <a:br>
              <a:rPr lang="en-US" altLang="en-US" sz="3200"/>
            </a:br>
            <a:r>
              <a:rPr lang="en-US" altLang="en-US" sz="3200"/>
              <a:t>Typical US diet emits 50 briquets/person/day</a:t>
            </a:r>
          </a:p>
        </p:txBody>
      </p:sp>
      <p:sp>
        <p:nvSpPr>
          <p:cNvPr id="215044" name="Text Box 4">
            <a:extLst>
              <a:ext uri="{FF2B5EF4-FFF2-40B4-BE49-F238E27FC236}">
                <a16:creationId xmlns:a16="http://schemas.microsoft.com/office/drawing/2014/main" id="{95B4AF83-5E8D-46C9-A688-FDC1E81E3D7F}"/>
              </a:ext>
            </a:extLst>
          </p:cNvPr>
          <p:cNvSpPr txBox="1">
            <a:spLocks noChangeArrowheads="1"/>
          </p:cNvSpPr>
          <p:nvPr/>
        </p:nvSpPr>
        <p:spPr bwMode="auto">
          <a:xfrm>
            <a:off x="76200" y="5318125"/>
            <a:ext cx="899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a:latin typeface="Times New Roman" panose="02020603050405020304" pitchFamily="18" charset="0"/>
              </a:rPr>
              <a:t>The average US diet (3774 kcal/day), 27.7% from animal sources) adds 1.485 ton-CO</a:t>
            </a:r>
            <a:r>
              <a:rPr lang="en-US" altLang="en-US" sz="2000" baseline="-25000">
                <a:latin typeface="Times New Roman" panose="02020603050405020304" pitchFamily="18" charset="0"/>
              </a:rPr>
              <a:t>2</a:t>
            </a:r>
            <a:r>
              <a:rPr lang="en-US" altLang="en-US" sz="2000">
                <a:latin typeface="Times New Roman" panose="02020603050405020304" pitchFamily="18" charset="0"/>
              </a:rPr>
              <a:t>/person/yr </a:t>
            </a:r>
            <a:r>
              <a:rPr lang="en-US" altLang="en-US" sz="2000">
                <a:solidFill>
                  <a:srgbClr val="FF0000"/>
                </a:solidFill>
                <a:latin typeface="Times New Roman" panose="02020603050405020304" pitchFamily="18" charset="0"/>
              </a:rPr>
              <a:t>(=</a:t>
            </a:r>
            <a:r>
              <a:rPr lang="en-US" altLang="en-US">
                <a:solidFill>
                  <a:srgbClr val="FF0000"/>
                </a:solidFill>
              </a:rPr>
              <a:t>50 briquet-C/person/day)</a:t>
            </a:r>
            <a:r>
              <a:rPr lang="en-US" altLang="en-US"/>
              <a:t> </a:t>
            </a:r>
            <a:r>
              <a:rPr lang="en-US" altLang="en-US" sz="2000">
                <a:latin typeface="Times New Roman" panose="02020603050405020304" pitchFamily="18" charset="0"/>
              </a:rPr>
              <a:t>into the atmosphere, relative to a locally grown vegetarian diet – equivalent to driving a 25 m/g vehicle versus a 55 m/g Prius (8,332 miles/person/yr).   From Eshel &amp; Martin, </a:t>
            </a:r>
            <a:r>
              <a:rPr lang="en-US" altLang="en-US"/>
              <a:t>2006</a:t>
            </a:r>
            <a:r>
              <a:rPr lang="en-US" altLang="en-US" i="1"/>
              <a:t>Earth Interactions</a:t>
            </a:r>
            <a:r>
              <a:rPr lang="en-US" altLang="en-US"/>
              <a:t> v.10 p.1-17.</a:t>
            </a:r>
            <a:endParaRPr lang="en-US" altLang="en-US" sz="2000">
              <a:latin typeface="Times New Roman" panose="02020603050405020304" pitchFamily="18" charset="0"/>
            </a:endParaRPr>
          </a:p>
        </p:txBody>
      </p:sp>
      <p:sp>
        <p:nvSpPr>
          <p:cNvPr id="215045" name="Text Box 5">
            <a:extLst>
              <a:ext uri="{FF2B5EF4-FFF2-40B4-BE49-F238E27FC236}">
                <a16:creationId xmlns:a16="http://schemas.microsoft.com/office/drawing/2014/main" id="{63605D34-8EFB-4BE2-8766-2ED8B5055870}"/>
              </a:ext>
            </a:extLst>
          </p:cNvPr>
          <p:cNvSpPr txBox="1">
            <a:spLocks noChangeArrowheads="1"/>
          </p:cNvSpPr>
          <p:nvPr/>
        </p:nvSpPr>
        <p:spPr bwMode="auto">
          <a:xfrm>
            <a:off x="6400800" y="2578100"/>
            <a:ext cx="26670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80000"/>
              </a:lnSpc>
              <a:spcBef>
                <a:spcPct val="50000"/>
              </a:spcBef>
              <a:buFontTx/>
              <a:buChar char="•"/>
            </a:pPr>
            <a:r>
              <a:rPr lang="en-US" altLang="en-US" sz="2400">
                <a:latin typeface="Times New Roman" panose="02020603050405020304" pitchFamily="18" charset="0"/>
              </a:rPr>
              <a:t>Farm Equipment</a:t>
            </a:r>
          </a:p>
          <a:p>
            <a:pPr eaLnBrk="1" hangingPunct="1">
              <a:lnSpc>
                <a:spcPct val="80000"/>
              </a:lnSpc>
              <a:spcBef>
                <a:spcPct val="50000"/>
              </a:spcBef>
              <a:buFontTx/>
              <a:buChar char="•"/>
            </a:pPr>
            <a:r>
              <a:rPr lang="en-US" altLang="en-US" sz="2400">
                <a:latin typeface="Times New Roman" panose="02020603050405020304" pitchFamily="18" charset="0"/>
              </a:rPr>
              <a:t>Fertilizer</a:t>
            </a:r>
          </a:p>
          <a:p>
            <a:pPr eaLnBrk="1" hangingPunct="1">
              <a:lnSpc>
                <a:spcPct val="80000"/>
              </a:lnSpc>
              <a:spcBef>
                <a:spcPct val="50000"/>
              </a:spcBef>
              <a:buFontTx/>
              <a:buChar char="•"/>
            </a:pPr>
            <a:r>
              <a:rPr lang="en-US" altLang="en-US" sz="2400">
                <a:latin typeface="Times New Roman" panose="02020603050405020304" pitchFamily="18" charset="0"/>
              </a:rPr>
              <a:t>Ships &amp; Trucking</a:t>
            </a:r>
          </a:p>
          <a:p>
            <a:pPr eaLnBrk="1" hangingPunct="1">
              <a:lnSpc>
                <a:spcPct val="80000"/>
              </a:lnSpc>
              <a:spcBef>
                <a:spcPct val="50000"/>
              </a:spcBef>
              <a:buFontTx/>
              <a:buChar char="•"/>
            </a:pPr>
            <a:r>
              <a:rPr lang="en-US" altLang="en-US" sz="2400">
                <a:latin typeface="Times New Roman" panose="02020603050405020304" pitchFamily="18" charset="0"/>
              </a:rPr>
              <a:t>Refrigeration</a:t>
            </a:r>
          </a:p>
        </p:txBody>
      </p:sp>
      <p:pic>
        <p:nvPicPr>
          <p:cNvPr id="215046" name="Picture 7" descr="burger_carbon">
            <a:extLst>
              <a:ext uri="{FF2B5EF4-FFF2-40B4-BE49-F238E27FC236}">
                <a16:creationId xmlns:a16="http://schemas.microsoft.com/office/drawing/2014/main" id="{537EB273-EF23-4F95-A515-97916522A0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6863" y="1295400"/>
            <a:ext cx="6103937" cy="3967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47" name="Text Box 9">
            <a:extLst>
              <a:ext uri="{FF2B5EF4-FFF2-40B4-BE49-F238E27FC236}">
                <a16:creationId xmlns:a16="http://schemas.microsoft.com/office/drawing/2014/main" id="{7D4CD5E5-7598-46C1-B575-47255706A8DD}"/>
              </a:ext>
            </a:extLst>
          </p:cNvPr>
          <p:cNvSpPr txBox="1">
            <a:spLocks noChangeArrowheads="1"/>
          </p:cNvSpPr>
          <p:nvPr/>
        </p:nvSpPr>
        <p:spPr bwMode="auto">
          <a:xfrm>
            <a:off x="6400800" y="1447800"/>
            <a:ext cx="259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t>Food production used 17% of all fossil fuels in 2002</a:t>
            </a:r>
          </a:p>
        </p:txBody>
      </p:sp>
    </p:spTree>
  </p:cSld>
  <p:clrMapOvr>
    <a:masterClrMapping/>
  </p:clrMapOvr>
  <p:transition advClick="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FDE029E3-9BD6-4972-9F6F-1396AF1FC856}"/>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AE210CB-16A9-4016-A842-B2042BFD3185}" type="slidenum">
              <a:rPr lang="en-US" altLang="en-US">
                <a:latin typeface="Arial" panose="020B0604020202020204" pitchFamily="34" charset="0"/>
              </a:rPr>
              <a:pPr/>
              <a:t>96</a:t>
            </a:fld>
            <a:endParaRPr lang="en-US" altLang="en-US">
              <a:latin typeface="Arial" panose="020B0604020202020204" pitchFamily="34" charset="0"/>
            </a:endParaRPr>
          </a:p>
        </p:txBody>
      </p:sp>
      <p:sp>
        <p:nvSpPr>
          <p:cNvPr id="240643" name="Rectangle 2">
            <a:extLst>
              <a:ext uri="{FF2B5EF4-FFF2-40B4-BE49-F238E27FC236}">
                <a16:creationId xmlns:a16="http://schemas.microsoft.com/office/drawing/2014/main" id="{2D8C7465-717F-49EB-9F80-DAD3D3C0C855}"/>
              </a:ext>
            </a:extLst>
          </p:cNvPr>
          <p:cNvSpPr>
            <a:spLocks noGrp="1" noChangeArrowheads="1"/>
          </p:cNvSpPr>
          <p:nvPr>
            <p:ph type="title"/>
          </p:nvPr>
        </p:nvSpPr>
        <p:spPr/>
        <p:txBody>
          <a:bodyPr/>
          <a:lstStyle/>
          <a:p>
            <a:pPr eaLnBrk="1" hangingPunct="1"/>
            <a:r>
              <a:rPr lang="en-US" altLang="en-US" sz="3200"/>
              <a:t>Biomass Burning will continue as long as carbon in trees is considered worthless.</a:t>
            </a:r>
          </a:p>
        </p:txBody>
      </p:sp>
      <p:sp>
        <p:nvSpPr>
          <p:cNvPr id="240644" name="Rectangle 3">
            <a:extLst>
              <a:ext uri="{FF2B5EF4-FFF2-40B4-BE49-F238E27FC236}">
                <a16:creationId xmlns:a16="http://schemas.microsoft.com/office/drawing/2014/main" id="{A1933A45-F550-4A49-B466-3679C12D3EC5}"/>
              </a:ext>
            </a:extLst>
          </p:cNvPr>
          <p:cNvSpPr>
            <a:spLocks noGrp="1" noChangeArrowheads="1"/>
          </p:cNvSpPr>
          <p:nvPr>
            <p:ph type="body" sz="half" idx="1"/>
          </p:nvPr>
        </p:nvSpPr>
        <p:spPr>
          <a:xfrm>
            <a:off x="152400" y="1295400"/>
            <a:ext cx="5791200" cy="4495800"/>
          </a:xfrm>
        </p:spPr>
        <p:txBody>
          <a:bodyPr/>
          <a:lstStyle/>
          <a:p>
            <a:pPr eaLnBrk="1" hangingPunct="1">
              <a:lnSpc>
                <a:spcPct val="80000"/>
              </a:lnSpc>
            </a:pPr>
            <a:r>
              <a:rPr lang="en-US" altLang="en-US" sz="2000"/>
              <a:t>Many countries slash and burn forests to support agriculture for food and biofuel production.</a:t>
            </a:r>
          </a:p>
          <a:p>
            <a:pPr lvl="1" eaLnBrk="1" hangingPunct="1">
              <a:lnSpc>
                <a:spcPct val="80000"/>
              </a:lnSpc>
            </a:pPr>
            <a:r>
              <a:rPr lang="en-US" altLang="en-US" sz="1800"/>
              <a:t>Since 2006 US corn production rose 19% and soy production fell 15%</a:t>
            </a:r>
          </a:p>
          <a:p>
            <a:pPr lvl="1" eaLnBrk="1" hangingPunct="1">
              <a:lnSpc>
                <a:spcPct val="80000"/>
              </a:lnSpc>
            </a:pPr>
            <a:r>
              <a:rPr lang="en-US" altLang="en-US" sz="1800"/>
              <a:t>Soy prices doubled, deforestation and fire incidence increased dramatically in Brazil to support economically viable soy market.</a:t>
            </a:r>
          </a:p>
          <a:p>
            <a:pPr lvl="1" eaLnBrk="1" hangingPunct="1">
              <a:lnSpc>
                <a:spcPct val="80000"/>
              </a:lnSpc>
            </a:pPr>
            <a:r>
              <a:rPr lang="en-US" altLang="en-US" sz="1800"/>
              <a:t>Indonesia burned forests to support biofuel production for world market (images at right)</a:t>
            </a:r>
          </a:p>
          <a:p>
            <a:pPr eaLnBrk="1" hangingPunct="1">
              <a:lnSpc>
                <a:spcPct val="80000"/>
              </a:lnSpc>
            </a:pPr>
            <a:r>
              <a:rPr lang="en-US" altLang="en-US" sz="2000"/>
              <a:t>Study suggests a carbon tax of $9/t-CO2 would reduce deforestation 10-50% (0.1 to 0.7 Gt-C/yr)</a:t>
            </a:r>
          </a:p>
          <a:p>
            <a:pPr lvl="1" eaLnBrk="1" hangingPunct="1">
              <a:lnSpc>
                <a:spcPct val="80000"/>
              </a:lnSpc>
            </a:pPr>
            <a:r>
              <a:rPr lang="en-US" altLang="en-US" sz="1800"/>
              <a:t>Brazilian deforestation down 73% (7,464 km</a:t>
            </a:r>
            <a:r>
              <a:rPr lang="en-US" altLang="en-US" sz="1800" baseline="30000"/>
              <a:t>2</a:t>
            </a:r>
            <a:r>
              <a:rPr lang="en-US" altLang="en-US" sz="1800"/>
              <a:t> in 2009) from 27,400 km</a:t>
            </a:r>
            <a:r>
              <a:rPr lang="en-US" altLang="en-US" sz="1800" baseline="30000"/>
              <a:t>2</a:t>
            </a:r>
            <a:r>
              <a:rPr lang="en-US" altLang="en-US" sz="1800"/>
              <a:t> in 2003/2004</a:t>
            </a:r>
          </a:p>
          <a:p>
            <a:pPr lvl="1" eaLnBrk="1" hangingPunct="1">
              <a:lnSpc>
                <a:spcPct val="80000"/>
              </a:lnSpc>
            </a:pPr>
            <a:r>
              <a:rPr lang="en-US" altLang="en-US" sz="1800"/>
              <a:t>In part, due to $1 billion pledge from Norway</a:t>
            </a:r>
          </a:p>
        </p:txBody>
      </p:sp>
      <p:pic>
        <p:nvPicPr>
          <p:cNvPr id="240645" name="Picture 4" descr="biomass_burning_indonesia">
            <a:extLst>
              <a:ext uri="{FF2B5EF4-FFF2-40B4-BE49-F238E27FC236}">
                <a16:creationId xmlns:a16="http://schemas.microsoft.com/office/drawing/2014/main" id="{E5772F7E-4532-4933-A890-A25CC11D545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92813" y="1098550"/>
            <a:ext cx="2998787" cy="194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0646" name="Picture 5" descr="indonesia_sts048_71_090">
            <a:extLst>
              <a:ext uri="{FF2B5EF4-FFF2-40B4-BE49-F238E27FC236}">
                <a16:creationId xmlns:a16="http://schemas.microsoft.com/office/drawing/2014/main" id="{9AB31AC2-D203-45EA-94DF-279D198F1F8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45213" y="3124200"/>
            <a:ext cx="2481262"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0647" name="Picture 6" descr="101125nat_tollefson_fig1">
            <a:extLst>
              <a:ext uri="{FF2B5EF4-FFF2-40B4-BE49-F238E27FC236}">
                <a16:creationId xmlns:a16="http://schemas.microsoft.com/office/drawing/2014/main" id="{555077FF-CC39-4623-9268-A37BFC5B6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638800"/>
            <a:ext cx="31305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a:extLst>
              <a:ext uri="{FF2B5EF4-FFF2-40B4-BE49-F238E27FC236}">
                <a16:creationId xmlns:a16="http://schemas.microsoft.com/office/drawing/2014/main" id="{DEE952BB-61C9-4025-B109-35B8EB97BC4B}"/>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8D9CAFA-2953-47B2-BAE0-D38D4CA9D0F3}" type="slidenum">
              <a:rPr lang="en-US" altLang="en-US">
                <a:latin typeface="Arial" panose="020B0604020202020204" pitchFamily="34" charset="0"/>
              </a:rPr>
              <a:pPr/>
              <a:t>97</a:t>
            </a:fld>
            <a:endParaRPr lang="en-US" altLang="en-US">
              <a:latin typeface="Arial" panose="020B0604020202020204" pitchFamily="34" charset="0"/>
            </a:endParaRPr>
          </a:p>
        </p:txBody>
      </p:sp>
      <p:sp>
        <p:nvSpPr>
          <p:cNvPr id="273411" name="Rectangle 2">
            <a:extLst>
              <a:ext uri="{FF2B5EF4-FFF2-40B4-BE49-F238E27FC236}">
                <a16:creationId xmlns:a16="http://schemas.microsoft.com/office/drawing/2014/main" id="{7BC45567-A3F7-44D2-B24F-49EB1431E4D4}"/>
              </a:ext>
            </a:extLst>
          </p:cNvPr>
          <p:cNvSpPr>
            <a:spLocks noGrp="1" noChangeArrowheads="1"/>
          </p:cNvSpPr>
          <p:nvPr>
            <p:ph type="title"/>
          </p:nvPr>
        </p:nvSpPr>
        <p:spPr/>
        <p:txBody>
          <a:bodyPr/>
          <a:lstStyle/>
          <a:p>
            <a:pPr eaLnBrk="1" hangingPunct="1"/>
            <a:r>
              <a:rPr lang="en-US" altLang="en-US" sz="3200"/>
              <a:t>What would a $25/ton-CO</a:t>
            </a:r>
            <a:r>
              <a:rPr lang="en-US" altLang="en-US" sz="3200" baseline="-25000"/>
              <a:t>2</a:t>
            </a:r>
            <a:r>
              <a:rPr lang="en-US" altLang="en-US" sz="3200"/>
              <a:t> carbon tax cost?</a:t>
            </a:r>
          </a:p>
        </p:txBody>
      </p:sp>
      <p:graphicFrame>
        <p:nvGraphicFramePr>
          <p:cNvPr id="1871965" name="Group 93">
            <a:extLst>
              <a:ext uri="{FF2B5EF4-FFF2-40B4-BE49-F238E27FC236}">
                <a16:creationId xmlns:a16="http://schemas.microsoft.com/office/drawing/2014/main" id="{885FBA6E-5742-4797-952D-62BBC1FA70C4}"/>
              </a:ext>
            </a:extLst>
          </p:cNvPr>
          <p:cNvGraphicFramePr>
            <a:graphicFrameLocks noGrp="1"/>
          </p:cNvGraphicFramePr>
          <p:nvPr>
            <p:ph idx="1"/>
          </p:nvPr>
        </p:nvGraphicFramePr>
        <p:xfrm>
          <a:off x="152400" y="1143000"/>
          <a:ext cx="8686800" cy="5360988"/>
        </p:xfrm>
        <a:graphic>
          <a:graphicData uri="http://schemas.openxmlformats.org/drawingml/2006/table">
            <a:tbl>
              <a:tblPr/>
              <a:tblGrid>
                <a:gridCol w="1600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149475">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719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Fuel Type</a:t>
                      </a:r>
                    </a:p>
                  </a:txBody>
                  <a:tcPr marT="45725" marB="4572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Increase</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Increase   (%)</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Dividend   in USA</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Per-capita dividend</a:t>
                      </a:r>
                    </a:p>
                  </a:txBody>
                  <a:tcPr marT="45725" marB="4572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717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Nuclear</a:t>
                      </a:r>
                    </a:p>
                  </a:txBody>
                  <a:tcPr marT="45725" marB="4572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&lt; $0.1/MWh</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&lt; 1%</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$0.9 billion/yr</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$2/yr</a:t>
                      </a:r>
                    </a:p>
                  </a:txBody>
                  <a:tcPr marT="45725" marB="4572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719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Coal-IGCC w/ CCS</a:t>
                      </a:r>
                    </a:p>
                  </a:txBody>
                  <a:tcPr marT="45725" marB="4572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$2.5/MWh</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a:t>
                      </a:r>
                    </a:p>
                  </a:txBody>
                  <a:tcPr marT="45725" marB="4572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717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NGCC</a:t>
                      </a:r>
                    </a:p>
                  </a:txBody>
                  <a:tcPr marT="45725" marB="4572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$12.5/MWh</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11%</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$10 billion/yr</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$30/yr</a:t>
                      </a:r>
                    </a:p>
                  </a:txBody>
                  <a:tcPr marT="45725" marB="4572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719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Pulverized Coal</a:t>
                      </a:r>
                    </a:p>
                  </a:txBody>
                  <a:tcPr marT="45725" marB="4572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$20/MWh</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17%</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$60 billion/yr</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$200/yr</a:t>
                      </a:r>
                    </a:p>
                  </a:txBody>
                  <a:tcPr marT="45725" marB="4572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7620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Gasoline</a:t>
                      </a:r>
                    </a:p>
                  </a:txBody>
                  <a:tcPr marT="45725" marB="4572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$0.21/gallon</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$81 million/day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$30 billion/yr</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$100/yr</a:t>
                      </a:r>
                    </a:p>
                  </a:txBody>
                  <a:tcPr marT="45725" marB="4572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r h="1005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Nat’l Gas f/ Residential Heating</a:t>
                      </a:r>
                    </a:p>
                  </a:txBody>
                  <a:tcPr marT="45725" marB="4572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$1.27/MBTU</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11%</a:t>
                      </a: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 billion/yr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$20/yr</a:t>
                      </a:r>
                    </a:p>
                  </a:txBody>
                  <a:tcPr marT="45725" marB="4572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92921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a:extLst>
              <a:ext uri="{FF2B5EF4-FFF2-40B4-BE49-F238E27FC236}">
                <a16:creationId xmlns:a16="http://schemas.microsoft.com/office/drawing/2014/main" id="{51A1EFAF-B2A8-44EC-ABB4-3FF1ADC45680}"/>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9C577CA-5BC5-47DF-BB59-E19BFBA10934}" type="slidenum">
              <a:rPr lang="en-US" altLang="en-US">
                <a:latin typeface="Arial" panose="020B0604020202020204" pitchFamily="34" charset="0"/>
              </a:rPr>
              <a:pPr/>
              <a:t>98</a:t>
            </a:fld>
            <a:endParaRPr lang="en-US" altLang="en-US">
              <a:latin typeface="Arial" panose="020B0604020202020204" pitchFamily="34" charset="0"/>
            </a:endParaRPr>
          </a:p>
        </p:txBody>
      </p:sp>
      <p:sp>
        <p:nvSpPr>
          <p:cNvPr id="274435" name="Rectangle 2">
            <a:extLst>
              <a:ext uri="{FF2B5EF4-FFF2-40B4-BE49-F238E27FC236}">
                <a16:creationId xmlns:a16="http://schemas.microsoft.com/office/drawing/2014/main" id="{AEB385B4-3D32-4C91-AC17-7C266704D6CA}"/>
              </a:ext>
            </a:extLst>
          </p:cNvPr>
          <p:cNvSpPr>
            <a:spLocks noGrp="1" noChangeArrowheads="1"/>
          </p:cNvSpPr>
          <p:nvPr>
            <p:ph type="title"/>
          </p:nvPr>
        </p:nvSpPr>
        <p:spPr/>
        <p:txBody>
          <a:bodyPr/>
          <a:lstStyle/>
          <a:p>
            <a:pPr eaLnBrk="1" hangingPunct="1"/>
            <a:r>
              <a:rPr lang="en-US" altLang="en-US" sz="3200"/>
              <a:t>How much mitigation do we get if we stabilize at 450 ppmv by 2100?</a:t>
            </a:r>
          </a:p>
        </p:txBody>
      </p:sp>
      <p:graphicFrame>
        <p:nvGraphicFramePr>
          <p:cNvPr id="2212942" name="Group 78">
            <a:extLst>
              <a:ext uri="{FF2B5EF4-FFF2-40B4-BE49-F238E27FC236}">
                <a16:creationId xmlns:a16="http://schemas.microsoft.com/office/drawing/2014/main" id="{30EC89EF-5A59-458D-BB2A-36A396DA74B8}"/>
              </a:ext>
            </a:extLst>
          </p:cNvPr>
          <p:cNvGraphicFramePr>
            <a:graphicFrameLocks noGrp="1"/>
          </p:cNvGraphicFramePr>
          <p:nvPr>
            <p:ph idx="1"/>
          </p:nvPr>
        </p:nvGraphicFramePr>
        <p:xfrm>
          <a:off x="152400" y="1447800"/>
          <a:ext cx="8763000" cy="5192719"/>
        </p:xfrm>
        <a:graphic>
          <a:graphicData uri="http://schemas.openxmlformats.org/drawingml/2006/table">
            <a:tbl>
              <a:tblPr/>
              <a:tblGrid>
                <a:gridCol w="3505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619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Without mitigation</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With mitigation</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714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CO2 in 2100</a:t>
                      </a: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740 ppmv</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450 ppmv</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601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Global Surface Temperature</a:t>
                      </a: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+2.2 C</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+0.6 C</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4270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Arctic Temperature</a:t>
                      </a: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+ 5C</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+ 2 C</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428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Sea Level Rise</a:t>
                      </a: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+22 cm</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+14 cm</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428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N.America precipitation</a:t>
                      </a: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 to +15 %</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 to +8 %</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r h="701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Arctic Sea Ice Extent</a:t>
                      </a: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-75%</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-24% and stabilized to 6.5 million km2</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r h="428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Near Surface Permafrost</a:t>
                      </a: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-70%</a:t>
                      </a: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-45%</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7"/>
                  </a:ext>
                </a:extLst>
              </a:tr>
              <a:tr h="701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Intensity of Heat Waves</a:t>
                      </a:r>
                    </a:p>
                  </a:txBody>
                  <a:tcPr marT="45716" marB="457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Half, mostly in W.USA, Europe, N.Africa</a:t>
                      </a:r>
                    </a:p>
                  </a:txBody>
                  <a:tcPr marT="45716" marB="457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899665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19901</TotalTime>
  <Words>30798</Words>
  <Application>Microsoft Office PowerPoint</Application>
  <PresentationFormat>On-screen Show (4:3)</PresentationFormat>
  <Paragraphs>2811</Paragraphs>
  <Slides>98</Slides>
  <Notes>92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Arial</vt:lpstr>
      <vt:lpstr>Book Antiqua</vt:lpstr>
      <vt:lpstr>Courier New</vt:lpstr>
      <vt:lpstr>Tahoma</vt:lpstr>
      <vt:lpstr>Times New Roman</vt:lpstr>
      <vt:lpstr>Default Design</vt:lpstr>
      <vt:lpstr>PowerPoint Presentation</vt:lpstr>
      <vt:lpstr>Some comments on this presentation</vt:lpstr>
      <vt:lpstr>Very high-certainty (99%) that atmospheric CO2 is increasing</vt:lpstr>
      <vt:lpstr>CO2 concentrations are now 43% larger (410 ppmv)  than at any time during the last 800,000 years.</vt:lpstr>
      <vt:lpstr>Let’s convert CO2 emissions into something more tangible</vt:lpstr>
      <vt:lpstr>Gasoline</vt:lpstr>
      <vt:lpstr>Coal (≈ C135H96O9NS+)  is 85% Carbon</vt:lpstr>
      <vt:lpstr>Electricity</vt:lpstr>
      <vt:lpstr>My personal carbon footprint (does not include indirect emissions)</vt:lpstr>
      <vt:lpstr>Worldwide we are emitting more than 9 billion tonnes of carbon/year</vt:lpstr>
      <vt:lpstr>PowerPoint Presentation</vt:lpstr>
      <vt:lpstr>Global assessment of station data: Last below average year was 1976</vt:lpstr>
      <vt:lpstr>Very likely (95% certain) that temperature is increasing</vt:lpstr>
      <vt:lpstr>Ice-volume is important from a climate perspective</vt:lpstr>
      <vt:lpstr>What is Climate Sensitivity?</vt:lpstr>
      <vt:lpstr>Radiative Forcing by GHG’s</vt:lpstr>
      <vt:lpstr>Global warming theory</vt:lpstr>
      <vt:lpstr>Oceans hold more heat than air and 70% of the world is ocean</vt:lpstr>
      <vt:lpstr>Fast Feedback Mechanisms in Models</vt:lpstr>
      <vt:lpstr>Climate sensitivity estimates temperature increase due to doubling CO2 (K/2xCO2)</vt:lpstr>
      <vt:lpstr>Why is uncertainty asymmetric?</vt:lpstr>
      <vt:lpstr>Things missing from climate models</vt:lpstr>
      <vt:lpstr>Climate models have large uncertainty in climate sensitivity</vt:lpstr>
      <vt:lpstr>Why is uncertainty in climate sensitivity asymmetric?</vt:lpstr>
      <vt:lpstr>Asymmetric Climate Risk</vt:lpstr>
      <vt:lpstr>What if we stopped all (GHG, aerosol, etc.) emissions today?</vt:lpstr>
      <vt:lpstr>Or what if we built no new fossil fuel plants and let existing plants “age-out”</vt:lpstr>
      <vt:lpstr>Assessing Climate Risk</vt:lpstr>
      <vt:lpstr>350 is the new 450 for low risk (Hansen 2008 Open Atmos. Sci. J)</vt:lpstr>
      <vt:lpstr>A Huge Climate Wildcard: Permafrost &amp; Clathrates</vt:lpstr>
      <vt:lpstr>Technical Solutions</vt:lpstr>
      <vt:lpstr>Energy efficient buildings</vt:lpstr>
      <vt:lpstr>USA could be 100% renewable by 2050</vt:lpstr>
      <vt:lpstr>The “Ener-net” is an idea that could exploit energy portfolio</vt:lpstr>
      <vt:lpstr>Comparison of geo-engineering approaches</vt:lpstr>
      <vt:lpstr>Example of a Simple Mitigation: Bury the carbon</vt:lpstr>
      <vt:lpstr>Can we increase the rate of natural weathering?</vt:lpstr>
      <vt:lpstr>There are many mitigation ideas: Some pro’s and con’s</vt:lpstr>
      <vt:lpstr>It all comes down to economics</vt:lpstr>
      <vt:lpstr>What is the value of ecosystem services? $33 Trillion per year</vt:lpstr>
      <vt:lpstr>Cost of Climate Mitigation</vt:lpstr>
      <vt:lpstr>In the end, it becomes a question of the social or moral cost if we don’t act</vt:lpstr>
      <vt:lpstr>How does USA compare to other countries?</vt:lpstr>
      <vt:lpstr>Maybe we should simply do what our ancestors did: leave this rock…</vt:lpstr>
      <vt:lpstr>Other candidates?</vt:lpstr>
      <vt:lpstr>Future directions for my talk</vt:lpstr>
      <vt:lpstr>PowerPoint Presentation</vt:lpstr>
      <vt:lpstr>PowerPoint Presentation</vt:lpstr>
      <vt:lpstr>Common Assertions by Deniers</vt:lpstr>
      <vt:lpstr>Common Assertions by Deniers</vt:lpstr>
      <vt:lpstr>Common Assertions by Deniers</vt:lpstr>
      <vt:lpstr>Common Assertions by Deniers</vt:lpstr>
      <vt:lpstr>And … Climate change is affecting the ecosystem that we rely on</vt:lpstr>
      <vt:lpstr>How will the world crops react to higher temperatures?</vt:lpstr>
      <vt:lpstr>CO2 is good for agriculture, right? Climate models do not assess weeds vs. crops</vt:lpstr>
      <vt:lpstr>But wait, hasn’t global warming stopped?</vt:lpstr>
      <vt:lpstr>There are three definitions of the word apprehend</vt:lpstr>
      <vt:lpstr>Science is an intricate web</vt:lpstr>
      <vt:lpstr>Has there been a “hiatus”</vt:lpstr>
      <vt:lpstr>When will we know if the theory of global warming is true or false?</vt:lpstr>
      <vt:lpstr>20th century surface temperature: Natural forcings can’t explain growth</vt:lpstr>
      <vt:lpstr>Changes to biology</vt:lpstr>
      <vt:lpstr>90% certain that temperature increase is due to the rise in GHG</vt:lpstr>
      <vt:lpstr>How significant is this rise in global surface temperature?</vt:lpstr>
      <vt:lpstr>What can the past tell us?</vt:lpstr>
      <vt:lpstr>Eemian interglacial, 125,000 years ago</vt:lpstr>
      <vt:lpstr>Is the Holsteinian - 430,000 years ago – an analogue to Holocene?</vt:lpstr>
      <vt:lpstr>Is the Pliocene 3 to 5 million years ago an analogue for our future?</vt:lpstr>
      <vt:lpstr>Where we might be headed: the Eocene 55.8 to 33.9 million years ago</vt:lpstr>
      <vt:lpstr>And response of plants can affect human health and comfort.</vt:lpstr>
      <vt:lpstr>How will nature respond to climate change?   An analysis of 1960-2009</vt:lpstr>
      <vt:lpstr>“Pay Attention – Because When you See It - You will Want to Save It”  Amory Lovins</vt:lpstr>
      <vt:lpstr>Where are we headed?</vt:lpstr>
      <vt:lpstr>Summary of Possible Impacts if we stay on Fossil Intensive Path</vt:lpstr>
      <vt:lpstr>Summary of Possible Impacts if we stay on Fossil Intensive Path</vt:lpstr>
      <vt:lpstr>Risk assessment &amp; precautionary principle (burden of proof is essentially reversed)</vt:lpstr>
      <vt:lpstr>Why is uncertainty asymmetric?</vt:lpstr>
      <vt:lpstr>What is missing from models?</vt:lpstr>
      <vt:lpstr>What happened in Paris</vt:lpstr>
      <vt:lpstr>Multiply “KWH Used” by 7.5 to get briquets emitted</vt:lpstr>
      <vt:lpstr>Electricity is equivalent to briquets of carbon emitted at the power plant.</vt:lpstr>
      <vt:lpstr>My personal carbon footprint (does not include indirect emissions)</vt:lpstr>
      <vt:lpstr>Population stresses many aspects of the environment</vt:lpstr>
      <vt:lpstr>Percent of world emissions versus birth rate -Which countries would you pick to limit?</vt:lpstr>
      <vt:lpstr>Does your choice have enough emissions to reduce emissions 80% by 2050?</vt:lpstr>
      <vt:lpstr>Biosphere is complex and non-linear: “everything  is a function of everything else”</vt:lpstr>
      <vt:lpstr>Northwest Passage opened for the 1st time in 3 million years.</vt:lpstr>
      <vt:lpstr>Climate deniers say previous slide misrepresents the global sea ice</vt:lpstr>
      <vt:lpstr>Is Recent Extreme Weather Due to Climate Change?</vt:lpstr>
      <vt:lpstr>IPCC 5th assessment report</vt:lpstr>
      <vt:lpstr>To assess the meaning of probabilities we need to also assess the consequences</vt:lpstr>
      <vt:lpstr>In USA, Improving energy efficiency can dramatically lower emissions</vt:lpstr>
      <vt:lpstr>Peak oil, gas, and coal</vt:lpstr>
      <vt:lpstr>Or make Bio-char?</vt:lpstr>
      <vt:lpstr>Dietary choices make a difference Typical US diet emits 50 briquets/person/day</vt:lpstr>
      <vt:lpstr>Biomass Burning will continue as long as carbon in trees is considered worthless.</vt:lpstr>
      <vt:lpstr>What would a $25/ton-CO2 carbon tax cost?</vt:lpstr>
      <vt:lpstr>How much mitigation do we get if we stabilize at 450 ppmv by 2100?</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Briquet Talk</dc:title>
  <dc:creator>Chris Barnet</dc:creator>
  <cp:lastModifiedBy>Chris Barnet</cp:lastModifiedBy>
  <cp:revision>833</cp:revision>
  <cp:lastPrinted>2018-04-30T20:59:08Z</cp:lastPrinted>
  <dcterms:created xsi:type="dcterms:W3CDTF">2004-06-04T17:03:58Z</dcterms:created>
  <dcterms:modified xsi:type="dcterms:W3CDTF">2019-08-30T14:52:11Z</dcterms:modified>
</cp:coreProperties>
</file>